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activeX/activeX8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activeX"/>
  <Override PartName="/ppt/activeX/activeX5.xml" ContentType="application/vnd.ms-office.activeX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56" r:id="rId2"/>
    <p:sldId id="257" r:id="rId3"/>
    <p:sldId id="268" r:id="rId4"/>
    <p:sldId id="258" r:id="rId5"/>
    <p:sldId id="271" r:id="rId6"/>
    <p:sldId id="259" r:id="rId7"/>
    <p:sldId id="261" r:id="rId8"/>
    <p:sldId id="260" r:id="rId9"/>
    <p:sldId id="263" r:id="rId10"/>
    <p:sldId id="272" r:id="rId11"/>
    <p:sldId id="264" r:id="rId12"/>
    <p:sldId id="273" r:id="rId13"/>
    <p:sldId id="265" r:id="rId14"/>
    <p:sldId id="267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B0DE6-B247-4DC8-A0C5-16F53B59D792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B68CF-ED81-4F4F-85B5-38D85C700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B68CF-ED81-4F4F-85B5-38D85C70009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image" Target="../media/image11.png"/><Relationship Id="rId5" Type="http://schemas.openxmlformats.org/officeDocument/2006/relationships/control" Target="../activeX/activeX4.xml"/><Relationship Id="rId10" Type="http://schemas.openxmlformats.org/officeDocument/2006/relationships/slideLayout" Target="../slideLayouts/slideLayout2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819400"/>
            <a:ext cx="3500462" cy="346712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2000" dirty="0" smtClean="0"/>
              <a:t>Аверкович Татьяна Петровна, </a:t>
            </a:r>
            <a:br>
              <a:rPr lang="ru-RU" sz="2000" dirty="0" smtClean="0"/>
            </a:br>
            <a:r>
              <a:rPr lang="ru-RU" sz="2000" dirty="0" smtClean="0"/>
              <a:t>учитель английского языка </a:t>
            </a:r>
          </a:p>
          <a:p>
            <a:r>
              <a:rPr lang="ru-RU" sz="2000" dirty="0" smtClean="0"/>
              <a:t>МОБУ СОШ №25 </a:t>
            </a:r>
          </a:p>
          <a:p>
            <a:r>
              <a:rPr lang="ru-RU" sz="2000" dirty="0" smtClean="0"/>
              <a:t>МО Кореновский район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SHERLOCK HOLMES &amp; HIS  STORIES </a:t>
            </a:r>
            <a:endParaRPr lang="ru-RU" dirty="0"/>
          </a:p>
        </p:txBody>
      </p:sp>
      <p:pic>
        <p:nvPicPr>
          <p:cNvPr id="1026" name="Picture 2" descr="C:\Users\User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857496"/>
            <a:ext cx="4945056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Do the preparation task first. Match the words or phrases with the definitions.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13652" cy="4902348"/>
          </a:xfrm>
        </p:spPr>
        <p:txBody>
          <a:bodyPr>
            <a:normAutofit fontScale="32500" lnSpcReduction="20000"/>
          </a:bodyPr>
          <a:lstStyle/>
          <a:p>
            <a:pPr fontAlgn="t"/>
            <a:r>
              <a:rPr lang="en-US" sz="5000" b="1" dirty="0" smtClean="0"/>
              <a:t>What?</a:t>
            </a:r>
            <a:endParaRPr lang="ru-RU" sz="5000" b="1" dirty="0" smtClean="0"/>
          </a:p>
          <a:p>
            <a:pPr fontAlgn="ctr"/>
            <a:r>
              <a:rPr lang="en-US" sz="5000" dirty="0" smtClean="0"/>
              <a:t>1  a cart</a:t>
            </a:r>
            <a:endParaRPr lang="ru-RU" sz="5000" dirty="0" smtClean="0"/>
          </a:p>
          <a:p>
            <a:pPr fontAlgn="ctr"/>
            <a:r>
              <a:rPr lang="en-US" sz="5000" dirty="0" smtClean="0"/>
              <a:t>foggy</a:t>
            </a:r>
            <a:endParaRPr lang="ru-RU" sz="5000" dirty="0" smtClean="0"/>
          </a:p>
          <a:p>
            <a:pPr fontAlgn="ctr"/>
            <a:r>
              <a:rPr lang="en-US" sz="5000" dirty="0" smtClean="0"/>
              <a:t>pop in</a:t>
            </a:r>
            <a:endParaRPr lang="ru-RU" sz="5000" dirty="0" smtClean="0"/>
          </a:p>
          <a:p>
            <a:pPr fontAlgn="ctr"/>
            <a:r>
              <a:rPr lang="en-US" sz="5000" dirty="0" smtClean="0"/>
              <a:t>flawed</a:t>
            </a:r>
            <a:endParaRPr lang="ru-RU" sz="5000" dirty="0" smtClean="0"/>
          </a:p>
          <a:p>
            <a:pPr fontAlgn="ctr"/>
            <a:r>
              <a:rPr lang="en-US" sz="5000" dirty="0" smtClean="0"/>
              <a:t>be behind something</a:t>
            </a:r>
            <a:endParaRPr lang="ru-RU" sz="5000" dirty="0" smtClean="0"/>
          </a:p>
          <a:p>
            <a:pPr fontAlgn="ctr"/>
            <a:r>
              <a:rPr lang="en-US" sz="5000" dirty="0" smtClean="0"/>
              <a:t>a blockbuster</a:t>
            </a:r>
            <a:endParaRPr lang="ru-RU" sz="5000" dirty="0" smtClean="0"/>
          </a:p>
          <a:p>
            <a:pPr fontAlgn="ctr"/>
            <a:r>
              <a:rPr lang="en-US" sz="5000" dirty="0" smtClean="0"/>
              <a:t>out of your mind</a:t>
            </a:r>
            <a:endParaRPr lang="ru-RU" sz="5000" dirty="0" smtClean="0"/>
          </a:p>
          <a:p>
            <a:pPr fontAlgn="ctr"/>
            <a:r>
              <a:rPr lang="ru-RU" sz="5000" dirty="0" err="1" smtClean="0"/>
              <a:t>ruthless</a:t>
            </a:r>
            <a:endParaRPr lang="ru-RU" sz="5000" dirty="0" smtClean="0"/>
          </a:p>
          <a:p>
            <a:pPr fontAlgn="t"/>
            <a:r>
              <a:rPr lang="en-US" sz="5000" b="1" dirty="0" smtClean="0"/>
              <a:t>Means</a:t>
            </a:r>
            <a:endParaRPr lang="ru-RU" sz="5000" b="1" dirty="0" smtClean="0"/>
          </a:p>
          <a:p>
            <a:pPr fontAlgn="t"/>
            <a:r>
              <a:rPr lang="en-US" sz="5000" dirty="0" smtClean="0"/>
              <a:t> 1 a small, wheeled vehicle, often pulled by a horse</a:t>
            </a:r>
            <a:endParaRPr lang="ru-RU" sz="5000" dirty="0" smtClean="0"/>
          </a:p>
          <a:p>
            <a:pPr fontAlgn="t"/>
            <a:r>
              <a:rPr lang="en-US" sz="5000" dirty="0" smtClean="0"/>
              <a:t>2 full of a weather condition that makes the air cloudy and grey with small particles of water</a:t>
            </a:r>
            <a:endParaRPr lang="ru-RU" sz="5000" dirty="0" smtClean="0"/>
          </a:p>
          <a:p>
            <a:pPr fontAlgn="t"/>
            <a:r>
              <a:rPr lang="en-US" sz="5000" dirty="0" smtClean="0"/>
              <a:t>3 a film that is very popular and makes a lot of money</a:t>
            </a:r>
            <a:endParaRPr lang="ru-RU" sz="5000" dirty="0" smtClean="0"/>
          </a:p>
          <a:p>
            <a:pPr fontAlgn="t"/>
            <a:r>
              <a:rPr lang="en-US" sz="5000" dirty="0" smtClean="0"/>
              <a:t>4 go in or visit for a short time</a:t>
            </a:r>
            <a:endParaRPr lang="ru-RU" sz="5000" dirty="0" smtClean="0"/>
          </a:p>
          <a:p>
            <a:pPr fontAlgn="t"/>
            <a:r>
              <a:rPr lang="en-US" sz="5000" dirty="0" smtClean="0"/>
              <a:t>5 be the person who has secretly </a:t>
            </a:r>
            <a:r>
              <a:rPr lang="en-US" sz="5000" dirty="0" err="1" smtClean="0"/>
              <a:t>organised</a:t>
            </a:r>
            <a:r>
              <a:rPr lang="en-US" sz="5000" dirty="0" smtClean="0"/>
              <a:t> something</a:t>
            </a:r>
            <a:endParaRPr lang="ru-RU" sz="5000" dirty="0" smtClean="0"/>
          </a:p>
          <a:p>
            <a:pPr fontAlgn="t"/>
            <a:r>
              <a:rPr lang="en-US" sz="5000" dirty="0" smtClean="0"/>
              <a:t>6 to become crazy or confused</a:t>
            </a:r>
            <a:endParaRPr lang="ru-RU" sz="5000" dirty="0" smtClean="0"/>
          </a:p>
          <a:p>
            <a:pPr fontAlgn="t"/>
            <a:r>
              <a:rPr lang="en-US" sz="5000" dirty="0" smtClean="0"/>
              <a:t>7 cruel and having no compassion</a:t>
            </a:r>
            <a:endParaRPr lang="ru-RU" sz="5000" dirty="0" smtClean="0"/>
          </a:p>
          <a:p>
            <a:pPr fontAlgn="t"/>
            <a:r>
              <a:rPr lang="en-US" sz="5000" dirty="0" smtClean="0"/>
              <a:t>8 not perfect</a:t>
            </a:r>
            <a:endParaRPr lang="ru-RU" sz="5000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59472"/>
          </a:xfrm>
        </p:spPr>
        <p:txBody>
          <a:bodyPr numCol="2">
            <a:normAutofit fontScale="85000" lnSpcReduction="20000"/>
          </a:bodyPr>
          <a:lstStyle/>
          <a:p>
            <a:r>
              <a:rPr lang="en-US" dirty="0" smtClean="0"/>
              <a:t>1. Sherlock Holmes was a real person.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2. The books were written in the late 1800s.</a:t>
            </a:r>
          </a:p>
          <a:p>
            <a:endParaRPr lang="ru-RU" dirty="0" smtClean="0"/>
          </a:p>
          <a:p>
            <a:r>
              <a:rPr lang="en-US" dirty="0" smtClean="0"/>
              <a:t>3. The author of the books lived at 221B Baker Street.</a:t>
            </a:r>
            <a:endParaRPr lang="ru-RU" dirty="0" smtClean="0"/>
          </a:p>
          <a:p>
            <a:r>
              <a:rPr lang="en-US" dirty="0" smtClean="0"/>
              <a:t>4. You can visit a pub with a room set up like Sherlock Holmes's study.</a:t>
            </a:r>
          </a:p>
          <a:p>
            <a:endParaRPr lang="ru-RU" dirty="0" smtClean="0"/>
          </a:p>
          <a:p>
            <a:r>
              <a:rPr lang="en-US" dirty="0" smtClean="0"/>
              <a:t>5. Roger Johnson thinks the character of Sherlock Holmes is a perfect human.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6. The original stories are very well written.</a:t>
            </a:r>
          </a:p>
          <a:p>
            <a:endParaRPr lang="ru-RU" dirty="0" smtClean="0"/>
          </a:p>
          <a:p>
            <a:r>
              <a:rPr lang="en-US" dirty="0" smtClean="0"/>
              <a:t>7. Conan Doyle took his inspiration from real-life crimes.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8. Scientific or forensic policing is now even more important than in Sherlock Holmes's time.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843782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Then watch the video and do the exercises to check your understanding.     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Are the sentences true or false?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Check your vocabulary: </a:t>
            </a:r>
            <a:r>
              <a:rPr lang="en-US" sz="31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gap fill – prepositions </a:t>
            </a:r>
            <a:br>
              <a:rPr lang="en-US" sz="31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Write the correct preposition to fill the gaps.</a:t>
            </a:r>
            <a:endParaRPr lang="ru-RU" sz="31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6.png"/>
          <p:cNvPicPr>
            <a:picLocks noGrp="1" noChangeAspect="1"/>
          </p:cNvPicPr>
          <p:nvPr>
            <p:ph sz="quarter" idx="1"/>
          </p:nvPr>
        </p:nvPicPr>
        <p:blipFill>
          <a:blip r:embed="rId11"/>
          <a:stretch>
            <a:fillRect/>
          </a:stretch>
        </p:blipFill>
        <p:spPr>
          <a:xfrm>
            <a:off x="4429124" y="3714752"/>
            <a:ext cx="4254126" cy="2473329"/>
          </a:xfrm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85720" y="0"/>
            <a:ext cx="8572560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2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1.The streets of London are full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history.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 Since the 1800s, Holmes has appeared  many films.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 You can find evidence of Sherlock Holmes all  London.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 Ah look! A pub named after Sherlock Holmes.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Let's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pop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5. You can just imagine Sherlock Holmes and Dr Watson discussing how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solve crimes here.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 'Whoever's behind this thing must be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of his mind.'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He's a flawed hero. He doesn't have superpowers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the way that, say, Superman does.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Holmes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was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famous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his use of forensic or scientific approaches to solve crimes.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p:control spid="31746" name="DefaultOcx" r:id="rId2" imgW="914400" imgH="228600"/>
      <p:control spid="31747" name="HTMLText1" r:id="rId3" imgW="914400" imgH="228600"/>
      <p:control spid="31748" name="HTMLText2" r:id="rId4" imgW="914400" imgH="228600"/>
      <p:control spid="31749" name="HTMLText3" r:id="rId5" imgW="914400" imgH="228600"/>
      <p:control spid="31750" name="HTMLText4" r:id="rId6" imgW="914400" imgH="228600"/>
      <p:control spid="31751" name="HTMLText5" r:id="rId7" imgW="914400" imgH="228600"/>
      <p:control spid="31752" name="HTMLText6" r:id="rId8" imgW="914400" imgH="228600"/>
      <p:control spid="31753" name="HTMLText7" r:id="rId9" imgW="914400" imgH="228600"/>
    </p:controls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3. Vocabulary Box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sz="3100" b="1" dirty="0" smtClean="0">
                <a:solidFill>
                  <a:schemeClr val="bg2">
                    <a:lumMod val="25000"/>
                  </a:schemeClr>
                </a:solidFill>
              </a:rPr>
              <a:t>3.Write any new words you have learned in this lesson</a:t>
            </a:r>
            <a:endParaRPr lang="ru-RU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4 .</a:t>
            </a:r>
            <a:r>
              <a:rPr lang="en-US" b="1" dirty="0" smtClean="0"/>
              <a:t>To </a:t>
            </a:r>
            <a:r>
              <a:rPr lang="en-US" b="1" dirty="0" smtClean="0"/>
              <a:t>find or not to find?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7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891"/>
                <a:gridCol w="1214891"/>
                <a:gridCol w="1214891"/>
                <a:gridCol w="1214891"/>
                <a:gridCol w="1214891"/>
                <a:gridCol w="1214891"/>
                <a:gridCol w="1214891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Q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Z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There are SO many things to discover</a:t>
            </a:r>
            <a:endParaRPr lang="ru-RU" b="1" dirty="0"/>
          </a:p>
        </p:txBody>
      </p:sp>
      <p:pic>
        <p:nvPicPr>
          <p:cNvPr id="4" name="Picture 2" descr="http://www.csereview.com/wp-content/uploads/2016/03/5DDF1B315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5368" y="2428868"/>
            <a:ext cx="7098631" cy="4214842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571613"/>
          <a:ext cx="7072362" cy="3000396"/>
        </p:xfrm>
        <a:graphic>
          <a:graphicData uri="http://schemas.openxmlformats.org/drawingml/2006/table">
            <a:tbl>
              <a:tblPr/>
              <a:tblGrid>
                <a:gridCol w="7072362"/>
              </a:tblGrid>
              <a:tr h="3000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Sir Arthur Conan Doyle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kumimoji="0" lang="en-US" sz="3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 hope you are keen on learning more about Sherlock Holmes.</a:t>
                      </a:r>
                      <a:endParaRPr kumimoji="0" lang="ru-RU" sz="3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Why is it so unique?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What was new for you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http://cx.aos.ask.com/question/aq/1400px-788px/thank-you-letter-for-attending-an-event_48c7e08a-7e40-4691-b7da-8f4bf05a6ab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For the students aged 14-17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en-US" sz="2800" u="sng" dirty="0" smtClean="0"/>
              <a:t>Based on the materials of the British Council</a:t>
            </a:r>
            <a:r>
              <a:rPr lang="en-US" sz="2800" dirty="0" smtClean="0"/>
              <a:t> </a:t>
            </a:r>
            <a:endParaRPr lang="ru-RU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Video</a:t>
            </a:r>
            <a:r>
              <a:rPr lang="ru-RU" sz="2800" dirty="0" smtClean="0"/>
              <a:t>     </a:t>
            </a:r>
            <a:r>
              <a:rPr lang="en-US" sz="2800" dirty="0" smtClean="0"/>
              <a:t>audio</a:t>
            </a:r>
            <a:endParaRPr lang="ru-RU" sz="2800" dirty="0" smtClean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/>
              <a:t> transcript Exploring English:</a:t>
            </a:r>
            <a:r>
              <a:rPr lang="ru-RU" sz="2800" dirty="0" smtClean="0"/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transcript Exploring English:):</a:t>
            </a:r>
            <a:r>
              <a:rPr lang="en-US" sz="2400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sz="2800" b="1" dirty="0" smtClean="0">
                <a:latin typeface="Times New Roman"/>
                <a:ea typeface="Times New Roman"/>
                <a:cs typeface="Times New Roman"/>
              </a:rPr>
              <a:t>http://learnenglishteens.britishcouncil.org/uk-now/video-uk/sherlock-holmes</a:t>
            </a:r>
            <a:endParaRPr lang="ru-RU" sz="2400" dirty="0" smtClean="0">
              <a:latin typeface="Calibri"/>
              <a:ea typeface="Times New Roma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8" name="Picture 4" descr="http://www.lancaster.ac.uk/media/lancaster-university/content-assets/images/news/hero-images/FL-edit-275x11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572008"/>
            <a:ext cx="3262317" cy="1685929"/>
          </a:xfrm>
          <a:prstGeom prst="rect">
            <a:avLst/>
          </a:prstGeom>
          <a:noFill/>
        </p:spPr>
      </p:pic>
      <p:pic>
        <p:nvPicPr>
          <p:cNvPr id="1030" name="Picture 6" descr="http://go2.imgsmail.ru/imgpreview?key=60fb694caa70c50&amp;mb=imgdb_preview_56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4500570"/>
            <a:ext cx="2114550" cy="1857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Objectives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Speaking</a:t>
            </a:r>
            <a:r>
              <a:rPr lang="en-US" dirty="0" smtClean="0"/>
              <a:t>: description of the famous detective by Join Wendy in London, sharing the impressions;</a:t>
            </a:r>
            <a:endParaRPr lang="ru-RU" dirty="0" smtClean="0"/>
          </a:p>
          <a:p>
            <a:r>
              <a:rPr lang="en-US" b="1" dirty="0" smtClean="0"/>
              <a:t> Listening for the main idea and specific information;</a:t>
            </a:r>
            <a:endParaRPr lang="ru-RU" dirty="0" smtClean="0"/>
          </a:p>
          <a:p>
            <a:r>
              <a:rPr lang="en-US" dirty="0" smtClean="0"/>
              <a:t>Vocabulary related to the </a:t>
            </a:r>
            <a:r>
              <a:rPr lang="en-US" dirty="0" err="1" smtClean="0"/>
              <a:t>vidio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b="1" dirty="0" smtClean="0"/>
              <a:t> </a:t>
            </a:r>
            <a:r>
              <a:rPr lang="en-US" b="1" dirty="0" smtClean="0"/>
              <a:t>Grammar: Prepositions.</a:t>
            </a:r>
            <a:endParaRPr lang="ru-RU" dirty="0" smtClean="0"/>
          </a:p>
          <a:p>
            <a:r>
              <a:rPr lang="ru-RU" b="1" dirty="0" smtClean="0"/>
              <a:t> </a:t>
            </a:r>
            <a:r>
              <a:rPr lang="en-US" b="1" dirty="0" smtClean="0"/>
              <a:t>Developing</a:t>
            </a:r>
            <a:r>
              <a:rPr lang="en-US" dirty="0" smtClean="0"/>
              <a:t> critical thinking, working in pairs and groups.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Guess WHO!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</a:t>
            </a:r>
            <a:r>
              <a:rPr lang="en-US" dirty="0" smtClean="0"/>
              <a:t>ignificant</a:t>
            </a:r>
            <a:endParaRPr lang="ru-RU" dirty="0" smtClean="0"/>
          </a:p>
          <a:p>
            <a:r>
              <a:rPr lang="en-US" b="1" dirty="0" smtClean="0"/>
              <a:t>H</a:t>
            </a:r>
            <a:r>
              <a:rPr lang="en-US" dirty="0" smtClean="0"/>
              <a:t>umorous</a:t>
            </a:r>
            <a:endParaRPr lang="ru-RU" dirty="0" smtClean="0"/>
          </a:p>
          <a:p>
            <a:r>
              <a:rPr lang="en-US" b="1" dirty="0" smtClean="0"/>
              <a:t>E</a:t>
            </a:r>
            <a:r>
              <a:rPr lang="en-US" dirty="0" smtClean="0"/>
              <a:t>xpressive</a:t>
            </a:r>
            <a:endParaRPr lang="ru-RU" dirty="0" smtClean="0"/>
          </a:p>
          <a:p>
            <a:r>
              <a:rPr lang="en-US" b="1" dirty="0" smtClean="0"/>
              <a:t>R</a:t>
            </a:r>
            <a:r>
              <a:rPr lang="en-US" dirty="0" smtClean="0"/>
              <a:t>ealistic</a:t>
            </a:r>
            <a:endParaRPr lang="ru-RU" dirty="0" smtClean="0"/>
          </a:p>
          <a:p>
            <a:r>
              <a:rPr lang="en-US" b="1" dirty="0" err="1" smtClean="0"/>
              <a:t>L</a:t>
            </a:r>
            <a:r>
              <a:rPr lang="en-US" dirty="0" err="1" smtClean="0"/>
              <a:t>ancinating</a:t>
            </a:r>
            <a:endParaRPr lang="ru-RU" dirty="0" smtClean="0"/>
          </a:p>
          <a:p>
            <a:r>
              <a:rPr lang="en-US" b="1" dirty="0" smtClean="0"/>
              <a:t>O</a:t>
            </a:r>
            <a:r>
              <a:rPr lang="en-US" dirty="0" smtClean="0"/>
              <a:t>racular</a:t>
            </a:r>
            <a:endParaRPr lang="ru-RU" dirty="0" smtClean="0"/>
          </a:p>
          <a:p>
            <a:r>
              <a:rPr lang="en-US" b="1" dirty="0" smtClean="0"/>
              <a:t>C</a:t>
            </a:r>
            <a:r>
              <a:rPr lang="en-US" dirty="0" smtClean="0"/>
              <a:t>ompletive</a:t>
            </a:r>
            <a:endParaRPr lang="ru-RU" dirty="0" smtClean="0"/>
          </a:p>
          <a:p>
            <a:r>
              <a:rPr lang="en-US" b="1" dirty="0" smtClean="0"/>
              <a:t>K</a:t>
            </a:r>
            <a:r>
              <a:rPr lang="en-US" dirty="0" smtClean="0"/>
              <a:t>een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C:\Users\User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357298"/>
            <a:ext cx="5206972" cy="36306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Guess WHO!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b="1" dirty="0" smtClean="0"/>
              <a:t>H</a:t>
            </a:r>
            <a:r>
              <a:rPr lang="en-US" sz="3600" dirty="0" smtClean="0"/>
              <a:t>andsome</a:t>
            </a:r>
            <a:endParaRPr lang="ru-RU" sz="3600" dirty="0" smtClean="0"/>
          </a:p>
          <a:p>
            <a:r>
              <a:rPr lang="en-US" sz="3600" b="1" dirty="0" smtClean="0"/>
              <a:t>O</a:t>
            </a:r>
            <a:r>
              <a:rPr lang="en-US" sz="3600" dirty="0" smtClean="0"/>
              <a:t>verbold</a:t>
            </a:r>
            <a:endParaRPr lang="ru-RU" sz="3600" dirty="0" smtClean="0"/>
          </a:p>
          <a:p>
            <a:r>
              <a:rPr lang="en-US" sz="3600" b="1" dirty="0" smtClean="0"/>
              <a:t>L</a:t>
            </a:r>
            <a:r>
              <a:rPr lang="en-US" sz="3600" dirty="0" smtClean="0"/>
              <a:t>ongheaded</a:t>
            </a:r>
            <a:endParaRPr lang="ru-RU" sz="3600" dirty="0" smtClean="0"/>
          </a:p>
          <a:p>
            <a:r>
              <a:rPr lang="en-US" sz="3600" b="1" dirty="0" smtClean="0"/>
              <a:t>M</a:t>
            </a:r>
            <a:r>
              <a:rPr lang="en-US" sz="3600" dirty="0" smtClean="0"/>
              <a:t>asterly</a:t>
            </a:r>
            <a:endParaRPr lang="ru-RU" sz="3600" dirty="0" smtClean="0"/>
          </a:p>
          <a:p>
            <a:r>
              <a:rPr lang="en-US" sz="3600" b="1" dirty="0" smtClean="0"/>
              <a:t>E</a:t>
            </a:r>
            <a:r>
              <a:rPr lang="en-US" sz="3600" dirty="0" smtClean="0"/>
              <a:t>xtraordinary</a:t>
            </a:r>
            <a:endParaRPr lang="ru-RU" sz="3600" dirty="0" smtClean="0"/>
          </a:p>
          <a:p>
            <a:r>
              <a:rPr lang="en-US" sz="3600" b="1" dirty="0" smtClean="0"/>
              <a:t>S</a:t>
            </a:r>
            <a:r>
              <a:rPr lang="en-US" sz="3600" dirty="0" smtClean="0"/>
              <a:t>plendid</a:t>
            </a:r>
            <a:endParaRPr lang="ru-RU" sz="3600" dirty="0" smtClean="0"/>
          </a:p>
          <a:p>
            <a:endParaRPr lang="ru-RU" dirty="0"/>
          </a:p>
        </p:txBody>
      </p:sp>
      <p:pic>
        <p:nvPicPr>
          <p:cNvPr id="3074" name="Picture 2" descr="C:\Users\User\Desktop\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428736"/>
            <a:ext cx="5286133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Блиц-опрос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1. </a:t>
            </a:r>
            <a:r>
              <a:rPr lang="en-US" sz="3600" dirty="0" smtClean="0"/>
              <a:t>Do you like detective stories and mysteries? </a:t>
            </a:r>
            <a:endParaRPr lang="ru-RU" sz="3600" dirty="0" smtClean="0"/>
          </a:p>
          <a:p>
            <a:r>
              <a:rPr lang="en-US" sz="3600" dirty="0" smtClean="0"/>
              <a:t>2. Which are your favorites'?</a:t>
            </a:r>
            <a:endParaRPr lang="ru-RU" sz="3600" dirty="0" smtClean="0"/>
          </a:p>
          <a:p>
            <a:r>
              <a:rPr lang="en-US" sz="3600" dirty="0" smtClean="0"/>
              <a:t>3. What do you know about Sherlock Holmes?</a:t>
            </a:r>
            <a:endParaRPr lang="ru-RU" sz="3600" dirty="0" smtClean="0"/>
          </a:p>
          <a:p>
            <a:pPr>
              <a:buNone/>
            </a:pPr>
            <a:r>
              <a:rPr lang="en-US" sz="3600" dirty="0" smtClean="0"/>
              <a:t> </a:t>
            </a:r>
            <a:endParaRPr lang="ru-RU" sz="3600" dirty="0" smtClean="0"/>
          </a:p>
          <a:p>
            <a:endParaRPr lang="ru-RU" dirty="0"/>
          </a:p>
        </p:txBody>
      </p:sp>
      <p:pic>
        <p:nvPicPr>
          <p:cNvPr id="4098" name="Picture 2" descr="C:\Users\User\Desktop\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054283"/>
            <a:ext cx="3786214" cy="2127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MUST BE or HAVE</a:t>
            </a:r>
            <a:endParaRPr lang="ru-RU" b="1" dirty="0"/>
          </a:p>
        </p:txBody>
      </p:sp>
      <p:pic>
        <p:nvPicPr>
          <p:cNvPr id="4" name="Picture 4" descr="http://www.cliparthut.com/clip-arts/1577/top-hat-clip-art-1577391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527175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DEFINE!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1643050"/>
          <a:ext cx="785818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7207"/>
                <a:gridCol w="3670973"/>
              </a:tblGrid>
              <a:tr h="44291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1.to murder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2 .to unite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3 .to promise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4 .to discover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5. to wake up 	</a:t>
                      </a:r>
                    </a:p>
                    <a:p>
                      <a:pPr algn="l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6.to poison </a:t>
                      </a:r>
                      <a:endParaRPr lang="ru-RU" sz="3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7. a drug </a:t>
                      </a:r>
                      <a:endParaRPr lang="ru-RU" sz="3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8. a message 9.  sadness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10.  dead 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are YOUR associations?</a:t>
            </a:r>
            <a:endParaRPr lang="ru-RU" b="1" dirty="0"/>
          </a:p>
        </p:txBody>
      </p:sp>
      <p:grpSp>
        <p:nvGrpSpPr>
          <p:cNvPr id="4" name="Group 4"/>
          <p:cNvGrpSpPr>
            <a:grpSpLocks noGrp="1"/>
          </p:cNvGrpSpPr>
          <p:nvPr>
            <p:ph sz="quarter" idx="1"/>
          </p:nvPr>
        </p:nvGrpSpPr>
        <p:grpSpPr bwMode="auto">
          <a:xfrm>
            <a:off x="301625" y="1527175"/>
            <a:ext cx="8504238" cy="4572000"/>
            <a:chOff x="801" y="2394"/>
            <a:chExt cx="10440" cy="5040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4665" y="4194"/>
              <a:ext cx="3156" cy="18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800">
                <a:latin typeface="Arial" pitchFamily="34" charset="0"/>
              </a:endParaRPr>
            </a:p>
            <a:p>
              <a:pPr algn="ctr"/>
              <a:endParaRPr lang="ru-RU">
                <a:latin typeface="Arial" pitchFamily="34" charset="0"/>
              </a:endParaRPr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801" y="4194"/>
              <a:ext cx="2352" cy="10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8529" y="3654"/>
              <a:ext cx="2352" cy="10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5169" y="6354"/>
              <a:ext cx="2832" cy="10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1881" y="5994"/>
              <a:ext cx="2880" cy="10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>
                <a:latin typeface="Arial" pitchFamily="34" charset="0"/>
              </a:endParaRPr>
            </a:p>
          </p:txBody>
        </p:sp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8721" y="5634"/>
              <a:ext cx="2520" cy="12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>
                <a:latin typeface="Arial" pitchFamily="34" charset="0"/>
              </a:endParaRPr>
            </a:p>
          </p:txBody>
        </p:sp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3141" y="2394"/>
              <a:ext cx="2700" cy="12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>
                <a:latin typeface="Arial" pitchFamily="34" charset="0"/>
              </a:endParaRPr>
            </a:p>
          </p:txBody>
        </p:sp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6681" y="2394"/>
              <a:ext cx="2352" cy="10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3153" y="4734"/>
              <a:ext cx="1512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4761" y="3654"/>
              <a:ext cx="108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V="1">
              <a:off x="7689" y="4194"/>
              <a:ext cx="8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3657" y="5454"/>
              <a:ext cx="1104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7461" y="5634"/>
              <a:ext cx="126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V="1">
              <a:off x="6561" y="3474"/>
              <a:ext cx="1116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H="1" flipV="1">
              <a:off x="6201" y="5994"/>
              <a:ext cx="144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571869" y="3429000"/>
            <a:ext cx="2357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the story of Sherlock Holmes</a:t>
            </a:r>
            <a:r>
              <a:rPr lang="en-US" b="1" dirty="0" smtClean="0"/>
              <a:t>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187</TotalTime>
  <Words>387</Words>
  <PresentationFormat>Экран (4:3)</PresentationFormat>
  <Paragraphs>207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Официальная</vt:lpstr>
      <vt:lpstr>SHERLOCK HOLMES &amp; HIS  STORIES </vt:lpstr>
      <vt:lpstr>For the students aged 14-17</vt:lpstr>
      <vt:lpstr>Objectives</vt:lpstr>
      <vt:lpstr>Guess WHO!</vt:lpstr>
      <vt:lpstr>Guess WHO!</vt:lpstr>
      <vt:lpstr>Блиц-опрос</vt:lpstr>
      <vt:lpstr>MUST BE or HAVE</vt:lpstr>
      <vt:lpstr>DEFINE!</vt:lpstr>
      <vt:lpstr>What are YOUR associations?</vt:lpstr>
      <vt:lpstr>    Do the preparation task first. Match the words or phrases with the definitions.</vt:lpstr>
      <vt:lpstr>Слайд 11</vt:lpstr>
      <vt:lpstr>         2. Check your vocabulary: gap fill – prepositions  Write the correct preposition to fill the gaps.</vt:lpstr>
      <vt:lpstr>3. Vocabulary Box    3.Write any new words you have learned in this lesson</vt:lpstr>
      <vt:lpstr>4 .To find or not to find?</vt:lpstr>
      <vt:lpstr>There are SO many things to discover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Tanya</dc:creator>
  <cp:lastModifiedBy>User</cp:lastModifiedBy>
  <cp:revision>41</cp:revision>
  <dcterms:created xsi:type="dcterms:W3CDTF">2016-11-16T21:47:02Z</dcterms:created>
  <dcterms:modified xsi:type="dcterms:W3CDTF">2018-11-29T04:15:01Z</dcterms:modified>
</cp:coreProperties>
</file>