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5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44335-31E9-422A-B73E-127D7C7483EB}" type="doc">
      <dgm:prSet loTypeId="urn:microsoft.com/office/officeart/2005/8/layout/cycle4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9B32E26-B356-4C68-8571-678AA1DBA5FD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2"/>
              </a:solidFill>
            </a:rPr>
            <a:t>сетевое взаимодействие и сотрудничество между организациями-участниками сетевых образовательных событий по реализации инновационного проекта</a:t>
          </a:r>
          <a:endParaRPr lang="ru-RU" sz="1200" b="1" dirty="0">
            <a:solidFill>
              <a:schemeClr val="tx2"/>
            </a:solidFill>
          </a:endParaRPr>
        </a:p>
      </dgm:t>
    </dgm:pt>
    <dgm:pt modelId="{8E647215-A586-4272-8F85-98C71176F01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/>
              </a:solidFill>
            </a:rPr>
            <a:t>Договоры о сетевом взаимодействии и сотрудничестве</a:t>
          </a:r>
          <a:endParaRPr lang="ru-RU" sz="1400" b="1" dirty="0">
            <a:solidFill>
              <a:schemeClr val="tx2"/>
            </a:solidFill>
          </a:endParaRPr>
        </a:p>
      </dgm:t>
    </dgm:pt>
    <dgm:pt modelId="{1FAB0A04-B10F-4D52-9E74-435C76450707}" type="sibTrans" cxnId="{32F6D487-D761-4083-BE22-8FCA475D2DF9}">
      <dgm:prSet/>
      <dgm:spPr/>
      <dgm:t>
        <a:bodyPr/>
        <a:lstStyle/>
        <a:p>
          <a:endParaRPr lang="ru-RU"/>
        </a:p>
      </dgm:t>
    </dgm:pt>
    <dgm:pt modelId="{5F45B248-C510-49FD-83C1-629F9EE3ADCE}" type="parTrans" cxnId="{32F6D487-D761-4083-BE22-8FCA475D2DF9}">
      <dgm:prSet/>
      <dgm:spPr/>
      <dgm:t>
        <a:bodyPr/>
        <a:lstStyle/>
        <a:p>
          <a:endParaRPr lang="ru-RU"/>
        </a:p>
      </dgm:t>
    </dgm:pt>
    <dgm:pt modelId="{2F4B4379-FB15-463F-904D-FA4875E372EC}" type="sibTrans" cxnId="{DC76D3E6-7578-46FF-81C8-7CDFB876841D}">
      <dgm:prSet/>
      <dgm:spPr/>
      <dgm:t>
        <a:bodyPr/>
        <a:lstStyle/>
        <a:p>
          <a:endParaRPr lang="ru-RU"/>
        </a:p>
      </dgm:t>
    </dgm:pt>
    <dgm:pt modelId="{BC36EE54-7402-4E0C-9AA4-9BA50140A3E6}" type="parTrans" cxnId="{DC76D3E6-7578-46FF-81C8-7CDFB876841D}">
      <dgm:prSet/>
      <dgm:spPr/>
      <dgm:t>
        <a:bodyPr/>
        <a:lstStyle/>
        <a:p>
          <a:endParaRPr lang="ru-RU"/>
        </a:p>
      </dgm:t>
    </dgm:pt>
    <dgm:pt modelId="{1581DB99-F472-4753-99DE-941417400B2E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chemeClr val="tx2"/>
              </a:solidFill>
            </a:rPr>
            <a:t>нормативно-правовое обеспечение каждого сетевого образовательного события в дистанционном формате</a:t>
          </a:r>
          <a:endParaRPr lang="ru-RU" b="1" dirty="0">
            <a:solidFill>
              <a:schemeClr val="tx2"/>
            </a:solidFill>
          </a:endParaRPr>
        </a:p>
      </dgm:t>
    </dgm:pt>
    <dgm:pt modelId="{BACA0873-2355-4F37-967B-1A04E9AAD20B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2"/>
              </a:solidFill>
            </a:rPr>
            <a:t> </a:t>
          </a:r>
          <a:r>
            <a:rPr lang="ru-RU" sz="1400" b="1" dirty="0" smtClean="0">
              <a:solidFill>
                <a:schemeClr val="tx2"/>
              </a:solidFill>
            </a:rPr>
            <a:t>Приказы управления по образованию и науке о проведении сетевых образовательных событий</a:t>
          </a:r>
          <a:endParaRPr lang="ru-RU" sz="1400" b="1" dirty="0">
            <a:solidFill>
              <a:schemeClr val="tx2"/>
            </a:solidFill>
          </a:endParaRPr>
        </a:p>
      </dgm:t>
    </dgm:pt>
    <dgm:pt modelId="{B18AD97D-CF16-43D9-95D8-277D03E19740}" type="sibTrans" cxnId="{AAC82EDA-07C2-495F-833B-6F78ADC5D8A2}">
      <dgm:prSet/>
      <dgm:spPr/>
      <dgm:t>
        <a:bodyPr/>
        <a:lstStyle/>
        <a:p>
          <a:endParaRPr lang="ru-RU"/>
        </a:p>
      </dgm:t>
    </dgm:pt>
    <dgm:pt modelId="{50666F2D-6622-4147-8FFC-7B5E60D0D233}" type="parTrans" cxnId="{AAC82EDA-07C2-495F-833B-6F78ADC5D8A2}">
      <dgm:prSet/>
      <dgm:spPr/>
      <dgm:t>
        <a:bodyPr/>
        <a:lstStyle/>
        <a:p>
          <a:endParaRPr lang="ru-RU"/>
        </a:p>
      </dgm:t>
    </dgm:pt>
    <dgm:pt modelId="{868E5D2F-EA20-4DCD-84CE-57A107331BE2}" type="sibTrans" cxnId="{933E2143-ED3F-4FBB-B8E9-D5C46502B7CD}">
      <dgm:prSet/>
      <dgm:spPr/>
      <dgm:t>
        <a:bodyPr/>
        <a:lstStyle/>
        <a:p>
          <a:endParaRPr lang="ru-RU"/>
        </a:p>
      </dgm:t>
    </dgm:pt>
    <dgm:pt modelId="{8E4216E5-8548-416A-9AF0-4F516550C0F8}" type="parTrans" cxnId="{933E2143-ED3F-4FBB-B8E9-D5C46502B7CD}">
      <dgm:prSet/>
      <dgm:spPr/>
      <dgm:t>
        <a:bodyPr/>
        <a:lstStyle/>
        <a:p>
          <a:endParaRPr lang="ru-RU"/>
        </a:p>
      </dgm:t>
    </dgm:pt>
    <dgm:pt modelId="{5AD8A961-203A-4CDB-AA25-69E7D02CAF6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/>
              </a:solidFill>
            </a:rPr>
            <a:t>тематическая вариативность</a:t>
          </a:r>
          <a:endParaRPr lang="ru-RU" sz="1400" b="1" dirty="0">
            <a:solidFill>
              <a:schemeClr val="tx2"/>
            </a:solidFill>
          </a:endParaRPr>
        </a:p>
      </dgm:t>
    </dgm:pt>
    <dgm:pt modelId="{760FE1BB-70B9-4CC7-BF18-9A590DC67A03}">
      <dgm:prSet phldrT="[Текст]"/>
      <dgm:spPr/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Примерный перечень тематических сетевых образовательных событий в дистанционном формате </a:t>
          </a:r>
          <a:endParaRPr lang="ru-RU" b="1" dirty="0">
            <a:solidFill>
              <a:schemeClr val="tx2"/>
            </a:solidFill>
          </a:endParaRPr>
        </a:p>
      </dgm:t>
    </dgm:pt>
    <dgm:pt modelId="{81A6EF5A-1A8E-4BA8-BCA6-646AFD6F7C9C}" type="sibTrans" cxnId="{CF156937-CF3F-4ABD-B4E6-9E7299BAD163}">
      <dgm:prSet/>
      <dgm:spPr/>
      <dgm:t>
        <a:bodyPr/>
        <a:lstStyle/>
        <a:p>
          <a:endParaRPr lang="ru-RU"/>
        </a:p>
      </dgm:t>
    </dgm:pt>
    <dgm:pt modelId="{F702B743-4651-48B4-B579-B2AAF4AB9C92}" type="parTrans" cxnId="{CF156937-CF3F-4ABD-B4E6-9E7299BAD163}">
      <dgm:prSet/>
      <dgm:spPr/>
      <dgm:t>
        <a:bodyPr/>
        <a:lstStyle/>
        <a:p>
          <a:endParaRPr lang="ru-RU"/>
        </a:p>
      </dgm:t>
    </dgm:pt>
    <dgm:pt modelId="{EA475500-0276-4A3C-918E-6421BC6D3589}" type="sibTrans" cxnId="{81A0203D-6C8B-4162-BDAC-8B9BCBF03E1E}">
      <dgm:prSet/>
      <dgm:spPr/>
      <dgm:t>
        <a:bodyPr/>
        <a:lstStyle/>
        <a:p>
          <a:endParaRPr lang="ru-RU"/>
        </a:p>
      </dgm:t>
    </dgm:pt>
    <dgm:pt modelId="{DA675C2B-F949-4C81-82C6-97ED5D6BF376}" type="parTrans" cxnId="{81A0203D-6C8B-4162-BDAC-8B9BCBF03E1E}">
      <dgm:prSet/>
      <dgm:spPr/>
      <dgm:t>
        <a:bodyPr/>
        <a:lstStyle/>
        <a:p>
          <a:endParaRPr lang="ru-RU"/>
        </a:p>
      </dgm:t>
    </dgm:pt>
    <dgm:pt modelId="{0456A14A-2569-42CF-9EF3-2F7462816A1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/>
              </a:solidFill>
            </a:rPr>
            <a:t>Типовое положение о проведении сетевых образовательных событий в дистанционном формате</a:t>
          </a:r>
          <a:endParaRPr lang="ru-RU" sz="1400" b="1" dirty="0">
            <a:solidFill>
              <a:schemeClr val="tx2"/>
            </a:solidFill>
          </a:endParaRPr>
        </a:p>
      </dgm:t>
    </dgm:pt>
    <dgm:pt modelId="{45A827F7-D830-424B-9A82-918E5CC45793}" type="sibTrans" cxnId="{DD4E0E3D-A7A0-432E-AE80-404007000AF0}">
      <dgm:prSet/>
      <dgm:spPr/>
      <dgm:t>
        <a:bodyPr/>
        <a:lstStyle/>
        <a:p>
          <a:endParaRPr lang="ru-RU"/>
        </a:p>
      </dgm:t>
    </dgm:pt>
    <dgm:pt modelId="{55243921-9BD4-4B0D-9D5E-DD97A7CB762B}" type="parTrans" cxnId="{DD4E0E3D-A7A0-432E-AE80-404007000AF0}">
      <dgm:prSet/>
      <dgm:spPr/>
      <dgm:t>
        <a:bodyPr/>
        <a:lstStyle/>
        <a:p>
          <a:endParaRPr lang="ru-RU"/>
        </a:p>
      </dgm:t>
    </dgm:pt>
    <dgm:pt modelId="{645EA9A3-20B1-4E8E-8013-A68654FB672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/>
              </a:solidFill>
            </a:rPr>
            <a:t>соответствие Календарю образовательных событий РФ</a:t>
          </a:r>
          <a:endParaRPr lang="ru-RU" sz="1400" b="1" dirty="0">
            <a:solidFill>
              <a:schemeClr val="tx2"/>
            </a:solidFill>
          </a:endParaRPr>
        </a:p>
      </dgm:t>
    </dgm:pt>
    <dgm:pt modelId="{74483C3F-145F-4132-AA1C-D0EB000C3E55}" type="parTrans" cxnId="{32714413-5695-4EBB-B075-3186724B078F}">
      <dgm:prSet/>
      <dgm:spPr/>
      <dgm:t>
        <a:bodyPr/>
        <a:lstStyle/>
        <a:p>
          <a:endParaRPr lang="ru-RU"/>
        </a:p>
      </dgm:t>
    </dgm:pt>
    <dgm:pt modelId="{3DED9B86-A606-40DF-ACAE-E0FBBB88F6C2}" type="sibTrans" cxnId="{32714413-5695-4EBB-B075-3186724B078F}">
      <dgm:prSet/>
      <dgm:spPr/>
      <dgm:t>
        <a:bodyPr/>
        <a:lstStyle/>
        <a:p>
          <a:endParaRPr lang="ru-RU"/>
        </a:p>
      </dgm:t>
    </dgm:pt>
    <dgm:pt modelId="{6E933EEB-19B0-4F36-BC32-C17B5DF1EF2C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2"/>
              </a:solidFill>
            </a:rPr>
            <a:t>основа организации сетевых образовательных событий</a:t>
          </a:r>
          <a:endParaRPr lang="ru-RU" sz="1300" b="1" dirty="0">
            <a:solidFill>
              <a:schemeClr val="tx2"/>
            </a:solidFill>
          </a:endParaRPr>
        </a:p>
      </dgm:t>
    </dgm:pt>
    <dgm:pt modelId="{2E8B8DF2-71F3-4E34-AEAA-6C766F55525C}" type="parTrans" cxnId="{416B40E7-EC15-45F4-886A-DC2CFE2BFAF3}">
      <dgm:prSet/>
      <dgm:spPr/>
      <dgm:t>
        <a:bodyPr/>
        <a:lstStyle/>
        <a:p>
          <a:endParaRPr lang="ru-RU"/>
        </a:p>
      </dgm:t>
    </dgm:pt>
    <dgm:pt modelId="{A1336485-059F-4021-9546-E42E138CFC6E}" type="sibTrans" cxnId="{416B40E7-EC15-45F4-886A-DC2CFE2BFAF3}">
      <dgm:prSet/>
      <dgm:spPr/>
      <dgm:t>
        <a:bodyPr/>
        <a:lstStyle/>
        <a:p>
          <a:endParaRPr lang="ru-RU"/>
        </a:p>
      </dgm:t>
    </dgm:pt>
    <dgm:pt modelId="{99F838B1-ABC7-4B85-A633-7440F7776230}" type="pres">
      <dgm:prSet presAssocID="{9F844335-31E9-422A-B73E-127D7C7483E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AFCA8D-1C72-46DD-B183-A89D48BB0635}" type="pres">
      <dgm:prSet presAssocID="{9F844335-31E9-422A-B73E-127D7C7483EB}" presName="children" presStyleCnt="0"/>
      <dgm:spPr/>
    </dgm:pt>
    <dgm:pt modelId="{4B2F3D1D-8323-4E9F-809F-71000395B4F5}" type="pres">
      <dgm:prSet presAssocID="{9F844335-31E9-422A-B73E-127D7C7483EB}" presName="child1group" presStyleCnt="0"/>
      <dgm:spPr/>
    </dgm:pt>
    <dgm:pt modelId="{20CCFBE5-5F32-402C-AB2F-B94CE942E11B}" type="pres">
      <dgm:prSet presAssocID="{9F844335-31E9-422A-B73E-127D7C7483EB}" presName="child1" presStyleLbl="bgAcc1" presStyleIdx="0" presStyleCnt="4" custLinFactNeighborX="-14440" custLinFactNeighborY="400"/>
      <dgm:spPr/>
      <dgm:t>
        <a:bodyPr/>
        <a:lstStyle/>
        <a:p>
          <a:endParaRPr lang="ru-RU"/>
        </a:p>
      </dgm:t>
    </dgm:pt>
    <dgm:pt modelId="{69C9641D-F91E-4A72-AE72-86494262D2C3}" type="pres">
      <dgm:prSet presAssocID="{9F844335-31E9-422A-B73E-127D7C7483E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007E1-093C-4B87-948C-898EC56CE9C1}" type="pres">
      <dgm:prSet presAssocID="{9F844335-31E9-422A-B73E-127D7C7483EB}" presName="child2group" presStyleCnt="0"/>
      <dgm:spPr/>
    </dgm:pt>
    <dgm:pt modelId="{C5E6F8F2-B6BA-4790-9D60-0B27A745B99F}" type="pres">
      <dgm:prSet presAssocID="{9F844335-31E9-422A-B73E-127D7C7483EB}" presName="child2" presStyleLbl="bgAcc1" presStyleIdx="1" presStyleCnt="4" custLinFactNeighborX="3454" custLinFactNeighborY="400"/>
      <dgm:spPr/>
      <dgm:t>
        <a:bodyPr/>
        <a:lstStyle/>
        <a:p>
          <a:endParaRPr lang="ru-RU"/>
        </a:p>
      </dgm:t>
    </dgm:pt>
    <dgm:pt modelId="{2BDE6E3B-4E63-473D-A64E-48D289EF7D1E}" type="pres">
      <dgm:prSet presAssocID="{9F844335-31E9-422A-B73E-127D7C7483E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AD002-BF6C-4EEB-AC13-075A476771DB}" type="pres">
      <dgm:prSet presAssocID="{9F844335-31E9-422A-B73E-127D7C7483EB}" presName="child3group" presStyleCnt="0"/>
      <dgm:spPr/>
    </dgm:pt>
    <dgm:pt modelId="{B5323896-7F28-4F2B-8278-F2BE70C0A9EA}" type="pres">
      <dgm:prSet presAssocID="{9F844335-31E9-422A-B73E-127D7C7483EB}" presName="child3" presStyleLbl="bgAcc1" presStyleIdx="2" presStyleCnt="4" custScaleX="103800" custScaleY="107706" custLinFactNeighborX="5338" custLinFactNeighborY="1939"/>
      <dgm:spPr/>
      <dgm:t>
        <a:bodyPr/>
        <a:lstStyle/>
        <a:p>
          <a:endParaRPr lang="ru-RU"/>
        </a:p>
      </dgm:t>
    </dgm:pt>
    <dgm:pt modelId="{18F65ECA-DDF0-4B31-82A3-2CC6D7A3D8EE}" type="pres">
      <dgm:prSet presAssocID="{9F844335-31E9-422A-B73E-127D7C7483E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E95B1-6F71-4348-9311-83976AD89935}" type="pres">
      <dgm:prSet presAssocID="{9F844335-31E9-422A-B73E-127D7C7483EB}" presName="child4group" presStyleCnt="0"/>
      <dgm:spPr/>
    </dgm:pt>
    <dgm:pt modelId="{4878E2C4-8487-47F8-8E46-0EB71E6B20C8}" type="pres">
      <dgm:prSet presAssocID="{9F844335-31E9-422A-B73E-127D7C7483EB}" presName="child4" presStyleLbl="bgAcc1" presStyleIdx="3" presStyleCnt="4" custScaleX="120011" custScaleY="109197" custLinFactNeighborX="-7853" custLinFactNeighborY="-218"/>
      <dgm:spPr/>
      <dgm:t>
        <a:bodyPr/>
        <a:lstStyle/>
        <a:p>
          <a:endParaRPr lang="ru-RU"/>
        </a:p>
      </dgm:t>
    </dgm:pt>
    <dgm:pt modelId="{87375237-8446-4A00-BB90-51F5F773EBC2}" type="pres">
      <dgm:prSet presAssocID="{9F844335-31E9-422A-B73E-127D7C7483E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83BF6-0616-4972-B955-C2E28BFCAB84}" type="pres">
      <dgm:prSet presAssocID="{9F844335-31E9-422A-B73E-127D7C7483EB}" presName="childPlaceholder" presStyleCnt="0"/>
      <dgm:spPr/>
    </dgm:pt>
    <dgm:pt modelId="{2033079A-1DDA-457F-8853-5B4AB003303A}" type="pres">
      <dgm:prSet presAssocID="{9F844335-31E9-422A-B73E-127D7C7483EB}" presName="circle" presStyleCnt="0"/>
      <dgm:spPr/>
    </dgm:pt>
    <dgm:pt modelId="{DE419E86-F17A-4EE8-94A7-222CA61BF2A9}" type="pres">
      <dgm:prSet presAssocID="{9F844335-31E9-422A-B73E-127D7C7483E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A77E6-CCC8-4895-B13A-7A13316B5301}" type="pres">
      <dgm:prSet presAssocID="{9F844335-31E9-422A-B73E-127D7C7483E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42439-4C99-4227-997C-B4440E82EB8F}" type="pres">
      <dgm:prSet presAssocID="{9F844335-31E9-422A-B73E-127D7C7483E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DC2B3-3A3E-47D5-ACE1-CE7D172E0808}" type="pres">
      <dgm:prSet presAssocID="{9F844335-31E9-422A-B73E-127D7C7483E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21CD2-831D-4319-BE66-768B2D847B4A}" type="pres">
      <dgm:prSet presAssocID="{9F844335-31E9-422A-B73E-127D7C7483EB}" presName="quadrantPlaceholder" presStyleCnt="0"/>
      <dgm:spPr/>
    </dgm:pt>
    <dgm:pt modelId="{D5621EE8-DEF9-4A71-849D-085C2D3CD907}" type="pres">
      <dgm:prSet presAssocID="{9F844335-31E9-422A-B73E-127D7C7483EB}" presName="center1" presStyleLbl="fgShp" presStyleIdx="0" presStyleCnt="2"/>
      <dgm:spPr/>
    </dgm:pt>
    <dgm:pt modelId="{DE88D975-C909-47B7-A84C-7EC26A22A4E1}" type="pres">
      <dgm:prSet presAssocID="{9F844335-31E9-422A-B73E-127D7C7483EB}" presName="center2" presStyleLbl="fgShp" presStyleIdx="1" presStyleCnt="2"/>
      <dgm:spPr/>
    </dgm:pt>
  </dgm:ptLst>
  <dgm:cxnLst>
    <dgm:cxn modelId="{32714413-5695-4EBB-B075-3186724B078F}" srcId="{760FE1BB-70B9-4CC7-BF18-9A590DC67A03}" destId="{645EA9A3-20B1-4E8E-8013-A68654FB6723}" srcOrd="1" destOrd="0" parTransId="{74483C3F-145F-4132-AA1C-D0EB000C3E55}" sibTransId="{3DED9B86-A606-40DF-ACAE-E0FBBB88F6C2}"/>
    <dgm:cxn modelId="{22B1C6D2-B9F3-4FE4-A616-E7F9B7BEA47F}" type="presOf" srcId="{5AD8A961-203A-4CDB-AA25-69E7D02CAF6B}" destId="{C5E6F8F2-B6BA-4790-9D60-0B27A745B99F}" srcOrd="0" destOrd="0" presId="urn:microsoft.com/office/officeart/2005/8/layout/cycle4"/>
    <dgm:cxn modelId="{7AC538E7-E902-42A6-A0A3-015574CB2854}" type="presOf" srcId="{BACA0873-2355-4F37-967B-1A04E9AAD20B}" destId="{42942439-4C99-4227-997C-B4440E82EB8F}" srcOrd="0" destOrd="0" presId="urn:microsoft.com/office/officeart/2005/8/layout/cycle4"/>
    <dgm:cxn modelId="{249FB79D-2DC4-4E14-997F-CA08B6BE439B}" type="presOf" srcId="{99B32E26-B356-4C68-8571-678AA1DBA5FD}" destId="{4878E2C4-8487-47F8-8E46-0EB71E6B20C8}" srcOrd="0" destOrd="0" presId="urn:microsoft.com/office/officeart/2005/8/layout/cycle4"/>
    <dgm:cxn modelId="{DD4E0E3D-A7A0-432E-AE80-404007000AF0}" srcId="{9F844335-31E9-422A-B73E-127D7C7483EB}" destId="{0456A14A-2569-42CF-9EF3-2F7462816A1D}" srcOrd="0" destOrd="0" parTransId="{55243921-9BD4-4B0D-9D5E-DD97A7CB762B}" sibTransId="{45A827F7-D830-424B-9A82-918E5CC45793}"/>
    <dgm:cxn modelId="{AAC82EDA-07C2-495F-833B-6F78ADC5D8A2}" srcId="{9F844335-31E9-422A-B73E-127D7C7483EB}" destId="{BACA0873-2355-4F37-967B-1A04E9AAD20B}" srcOrd="2" destOrd="0" parTransId="{50666F2D-6622-4147-8FFC-7B5E60D0D233}" sibTransId="{B18AD97D-CF16-43D9-95D8-277D03E19740}"/>
    <dgm:cxn modelId="{73D33795-CBE3-48D4-90AB-19D4B01E7ACD}" type="presOf" srcId="{5AD8A961-203A-4CDB-AA25-69E7D02CAF6B}" destId="{2BDE6E3B-4E63-473D-A64E-48D289EF7D1E}" srcOrd="1" destOrd="0" presId="urn:microsoft.com/office/officeart/2005/8/layout/cycle4"/>
    <dgm:cxn modelId="{67FFAC58-0E6C-4D61-9018-4EDC616762AD}" type="presOf" srcId="{9F844335-31E9-422A-B73E-127D7C7483EB}" destId="{99F838B1-ABC7-4B85-A633-7440F7776230}" srcOrd="0" destOrd="0" presId="urn:microsoft.com/office/officeart/2005/8/layout/cycle4"/>
    <dgm:cxn modelId="{CF156937-CF3F-4ABD-B4E6-9E7299BAD163}" srcId="{9F844335-31E9-422A-B73E-127D7C7483EB}" destId="{760FE1BB-70B9-4CC7-BF18-9A590DC67A03}" srcOrd="1" destOrd="0" parTransId="{F702B743-4651-48B4-B579-B2AAF4AB9C92}" sibTransId="{81A6EF5A-1A8E-4BA8-BCA6-646AFD6F7C9C}"/>
    <dgm:cxn modelId="{232E2402-D0A8-42E6-B188-4C65E01237BE}" type="presOf" srcId="{0456A14A-2569-42CF-9EF3-2F7462816A1D}" destId="{DE419E86-F17A-4EE8-94A7-222CA61BF2A9}" srcOrd="0" destOrd="0" presId="urn:microsoft.com/office/officeart/2005/8/layout/cycle4"/>
    <dgm:cxn modelId="{81A0203D-6C8B-4162-BDAC-8B9BCBF03E1E}" srcId="{760FE1BB-70B9-4CC7-BF18-9A590DC67A03}" destId="{5AD8A961-203A-4CDB-AA25-69E7D02CAF6B}" srcOrd="0" destOrd="0" parTransId="{DA675C2B-F949-4C81-82C6-97ED5D6BF376}" sibTransId="{EA475500-0276-4A3C-918E-6421BC6D3589}"/>
    <dgm:cxn modelId="{BBAC0A61-B599-4E2F-B9E7-57BA93311161}" type="presOf" srcId="{1581DB99-F472-4753-99DE-941417400B2E}" destId="{B5323896-7F28-4F2B-8278-F2BE70C0A9EA}" srcOrd="0" destOrd="0" presId="urn:microsoft.com/office/officeart/2005/8/layout/cycle4"/>
    <dgm:cxn modelId="{C684D5E1-F1B4-4B82-87FE-E1094C1194E0}" type="presOf" srcId="{645EA9A3-20B1-4E8E-8013-A68654FB6723}" destId="{2BDE6E3B-4E63-473D-A64E-48D289EF7D1E}" srcOrd="1" destOrd="1" presId="urn:microsoft.com/office/officeart/2005/8/layout/cycle4"/>
    <dgm:cxn modelId="{FA8BCDA0-36FD-4E4D-915B-477276C6CFC4}" type="presOf" srcId="{6E933EEB-19B0-4F36-BC32-C17B5DF1EF2C}" destId="{69C9641D-F91E-4A72-AE72-86494262D2C3}" srcOrd="1" destOrd="0" presId="urn:microsoft.com/office/officeart/2005/8/layout/cycle4"/>
    <dgm:cxn modelId="{32F6D487-D761-4083-BE22-8FCA475D2DF9}" srcId="{9F844335-31E9-422A-B73E-127D7C7483EB}" destId="{8E647215-A586-4272-8F85-98C71176F010}" srcOrd="3" destOrd="0" parTransId="{5F45B248-C510-49FD-83C1-629F9EE3ADCE}" sibTransId="{1FAB0A04-B10F-4D52-9E74-435C76450707}"/>
    <dgm:cxn modelId="{2067665A-1423-4FB7-9B5A-7056D8CE0086}" type="presOf" srcId="{1581DB99-F472-4753-99DE-941417400B2E}" destId="{18F65ECA-DDF0-4B31-82A3-2CC6D7A3D8EE}" srcOrd="1" destOrd="0" presId="urn:microsoft.com/office/officeart/2005/8/layout/cycle4"/>
    <dgm:cxn modelId="{89EF87C6-C650-41C3-95BB-6FA54CC4BC9D}" type="presOf" srcId="{6E933EEB-19B0-4F36-BC32-C17B5DF1EF2C}" destId="{20CCFBE5-5F32-402C-AB2F-B94CE942E11B}" srcOrd="0" destOrd="0" presId="urn:microsoft.com/office/officeart/2005/8/layout/cycle4"/>
    <dgm:cxn modelId="{43335D1A-2062-4B45-AFB7-72E9DE8907F0}" type="presOf" srcId="{760FE1BB-70B9-4CC7-BF18-9A590DC67A03}" destId="{65FA77E6-CCC8-4895-B13A-7A13316B5301}" srcOrd="0" destOrd="0" presId="urn:microsoft.com/office/officeart/2005/8/layout/cycle4"/>
    <dgm:cxn modelId="{7F4CBF00-6A9B-425A-9A04-D01517A616EA}" type="presOf" srcId="{99B32E26-B356-4C68-8571-678AA1DBA5FD}" destId="{87375237-8446-4A00-BB90-51F5F773EBC2}" srcOrd="1" destOrd="0" presId="urn:microsoft.com/office/officeart/2005/8/layout/cycle4"/>
    <dgm:cxn modelId="{933E2143-ED3F-4FBB-B8E9-D5C46502B7CD}" srcId="{BACA0873-2355-4F37-967B-1A04E9AAD20B}" destId="{1581DB99-F472-4753-99DE-941417400B2E}" srcOrd="0" destOrd="0" parTransId="{8E4216E5-8548-416A-9AF0-4F516550C0F8}" sibTransId="{868E5D2F-EA20-4DCD-84CE-57A107331BE2}"/>
    <dgm:cxn modelId="{416B40E7-EC15-45F4-886A-DC2CFE2BFAF3}" srcId="{0456A14A-2569-42CF-9EF3-2F7462816A1D}" destId="{6E933EEB-19B0-4F36-BC32-C17B5DF1EF2C}" srcOrd="0" destOrd="0" parTransId="{2E8B8DF2-71F3-4E34-AEAA-6C766F55525C}" sibTransId="{A1336485-059F-4021-9546-E42E138CFC6E}"/>
    <dgm:cxn modelId="{3B5D3830-D080-422D-BC75-9979D401A1DC}" type="presOf" srcId="{8E647215-A586-4272-8F85-98C71176F010}" destId="{5D0DC2B3-3A3E-47D5-ACE1-CE7D172E0808}" srcOrd="0" destOrd="0" presId="urn:microsoft.com/office/officeart/2005/8/layout/cycle4"/>
    <dgm:cxn modelId="{DC76D3E6-7578-46FF-81C8-7CDFB876841D}" srcId="{8E647215-A586-4272-8F85-98C71176F010}" destId="{99B32E26-B356-4C68-8571-678AA1DBA5FD}" srcOrd="0" destOrd="0" parTransId="{BC36EE54-7402-4E0C-9AA4-9BA50140A3E6}" sibTransId="{2F4B4379-FB15-463F-904D-FA4875E372EC}"/>
    <dgm:cxn modelId="{AD8BBCCB-B75B-4A8D-BF67-ADB66EE8D37E}" type="presOf" srcId="{645EA9A3-20B1-4E8E-8013-A68654FB6723}" destId="{C5E6F8F2-B6BA-4790-9D60-0B27A745B99F}" srcOrd="0" destOrd="1" presId="urn:microsoft.com/office/officeart/2005/8/layout/cycle4"/>
    <dgm:cxn modelId="{D8FA1C0D-816A-4D07-B05C-BA06D93E14C3}" type="presParOf" srcId="{99F838B1-ABC7-4B85-A633-7440F7776230}" destId="{A5AFCA8D-1C72-46DD-B183-A89D48BB0635}" srcOrd="0" destOrd="0" presId="urn:microsoft.com/office/officeart/2005/8/layout/cycle4"/>
    <dgm:cxn modelId="{E2940F4C-3CDB-4765-8EB4-FE6CC4C9C517}" type="presParOf" srcId="{A5AFCA8D-1C72-46DD-B183-A89D48BB0635}" destId="{4B2F3D1D-8323-4E9F-809F-71000395B4F5}" srcOrd="0" destOrd="0" presId="urn:microsoft.com/office/officeart/2005/8/layout/cycle4"/>
    <dgm:cxn modelId="{9F9BBC1C-40AC-49DA-92D9-979D6B71F1A3}" type="presParOf" srcId="{4B2F3D1D-8323-4E9F-809F-71000395B4F5}" destId="{20CCFBE5-5F32-402C-AB2F-B94CE942E11B}" srcOrd="0" destOrd="0" presId="urn:microsoft.com/office/officeart/2005/8/layout/cycle4"/>
    <dgm:cxn modelId="{022B7498-6813-41DB-8F27-4A41DA14608B}" type="presParOf" srcId="{4B2F3D1D-8323-4E9F-809F-71000395B4F5}" destId="{69C9641D-F91E-4A72-AE72-86494262D2C3}" srcOrd="1" destOrd="0" presId="urn:microsoft.com/office/officeart/2005/8/layout/cycle4"/>
    <dgm:cxn modelId="{C4B0EFC1-1175-4108-91F9-0A247BC43526}" type="presParOf" srcId="{A5AFCA8D-1C72-46DD-B183-A89D48BB0635}" destId="{459007E1-093C-4B87-948C-898EC56CE9C1}" srcOrd="1" destOrd="0" presId="urn:microsoft.com/office/officeart/2005/8/layout/cycle4"/>
    <dgm:cxn modelId="{C2DCFFAE-0A29-4F85-87F4-7D171D314524}" type="presParOf" srcId="{459007E1-093C-4B87-948C-898EC56CE9C1}" destId="{C5E6F8F2-B6BA-4790-9D60-0B27A745B99F}" srcOrd="0" destOrd="0" presId="urn:microsoft.com/office/officeart/2005/8/layout/cycle4"/>
    <dgm:cxn modelId="{D1E86B37-0749-41DF-AE70-5DBF4A079717}" type="presParOf" srcId="{459007E1-093C-4B87-948C-898EC56CE9C1}" destId="{2BDE6E3B-4E63-473D-A64E-48D289EF7D1E}" srcOrd="1" destOrd="0" presId="urn:microsoft.com/office/officeart/2005/8/layout/cycle4"/>
    <dgm:cxn modelId="{BB45B122-89A5-4AE6-83D0-D45B2EC0FC6B}" type="presParOf" srcId="{A5AFCA8D-1C72-46DD-B183-A89D48BB0635}" destId="{A13AD002-BF6C-4EEB-AC13-075A476771DB}" srcOrd="2" destOrd="0" presId="urn:microsoft.com/office/officeart/2005/8/layout/cycle4"/>
    <dgm:cxn modelId="{557B63D8-51D4-4491-94D8-387EC3B65D2F}" type="presParOf" srcId="{A13AD002-BF6C-4EEB-AC13-075A476771DB}" destId="{B5323896-7F28-4F2B-8278-F2BE70C0A9EA}" srcOrd="0" destOrd="0" presId="urn:microsoft.com/office/officeart/2005/8/layout/cycle4"/>
    <dgm:cxn modelId="{11A7228C-3FC9-471A-B731-3925254FAD47}" type="presParOf" srcId="{A13AD002-BF6C-4EEB-AC13-075A476771DB}" destId="{18F65ECA-DDF0-4B31-82A3-2CC6D7A3D8EE}" srcOrd="1" destOrd="0" presId="urn:microsoft.com/office/officeart/2005/8/layout/cycle4"/>
    <dgm:cxn modelId="{16F26806-67E3-4740-A42F-46EB7C60BAF3}" type="presParOf" srcId="{A5AFCA8D-1C72-46DD-B183-A89D48BB0635}" destId="{2B0E95B1-6F71-4348-9311-83976AD89935}" srcOrd="3" destOrd="0" presId="urn:microsoft.com/office/officeart/2005/8/layout/cycle4"/>
    <dgm:cxn modelId="{F834BB5A-024E-4B80-AB5F-12424ADA180F}" type="presParOf" srcId="{2B0E95B1-6F71-4348-9311-83976AD89935}" destId="{4878E2C4-8487-47F8-8E46-0EB71E6B20C8}" srcOrd="0" destOrd="0" presId="urn:microsoft.com/office/officeart/2005/8/layout/cycle4"/>
    <dgm:cxn modelId="{1725DCF4-9E83-426B-9EE8-B772026F4C71}" type="presParOf" srcId="{2B0E95B1-6F71-4348-9311-83976AD89935}" destId="{87375237-8446-4A00-BB90-51F5F773EBC2}" srcOrd="1" destOrd="0" presId="urn:microsoft.com/office/officeart/2005/8/layout/cycle4"/>
    <dgm:cxn modelId="{9849C2AC-00AF-4A97-B805-DF970FB8E156}" type="presParOf" srcId="{A5AFCA8D-1C72-46DD-B183-A89D48BB0635}" destId="{3F683BF6-0616-4972-B955-C2E28BFCAB84}" srcOrd="4" destOrd="0" presId="urn:microsoft.com/office/officeart/2005/8/layout/cycle4"/>
    <dgm:cxn modelId="{CFA3EE55-F104-40F5-9DCF-9EC16A8AA831}" type="presParOf" srcId="{99F838B1-ABC7-4B85-A633-7440F7776230}" destId="{2033079A-1DDA-457F-8853-5B4AB003303A}" srcOrd="1" destOrd="0" presId="urn:microsoft.com/office/officeart/2005/8/layout/cycle4"/>
    <dgm:cxn modelId="{AF672E08-657D-42A0-9C6C-8394E61FAAF2}" type="presParOf" srcId="{2033079A-1DDA-457F-8853-5B4AB003303A}" destId="{DE419E86-F17A-4EE8-94A7-222CA61BF2A9}" srcOrd="0" destOrd="0" presId="urn:microsoft.com/office/officeart/2005/8/layout/cycle4"/>
    <dgm:cxn modelId="{DCE4BD9B-EBB3-4654-B281-42CE170F25CE}" type="presParOf" srcId="{2033079A-1DDA-457F-8853-5B4AB003303A}" destId="{65FA77E6-CCC8-4895-B13A-7A13316B5301}" srcOrd="1" destOrd="0" presId="urn:microsoft.com/office/officeart/2005/8/layout/cycle4"/>
    <dgm:cxn modelId="{0F3BA7A2-8BB8-4327-A757-20ED8F19CBC0}" type="presParOf" srcId="{2033079A-1DDA-457F-8853-5B4AB003303A}" destId="{42942439-4C99-4227-997C-B4440E82EB8F}" srcOrd="2" destOrd="0" presId="urn:microsoft.com/office/officeart/2005/8/layout/cycle4"/>
    <dgm:cxn modelId="{4B94A76C-89FE-4C35-B90A-F782A19436E9}" type="presParOf" srcId="{2033079A-1DDA-457F-8853-5B4AB003303A}" destId="{5D0DC2B3-3A3E-47D5-ACE1-CE7D172E0808}" srcOrd="3" destOrd="0" presId="urn:microsoft.com/office/officeart/2005/8/layout/cycle4"/>
    <dgm:cxn modelId="{B23C2299-5153-43CF-9BA1-041DD7256D5A}" type="presParOf" srcId="{2033079A-1DDA-457F-8853-5B4AB003303A}" destId="{05C21CD2-831D-4319-BE66-768B2D847B4A}" srcOrd="4" destOrd="0" presId="urn:microsoft.com/office/officeart/2005/8/layout/cycle4"/>
    <dgm:cxn modelId="{8CD005D1-FA1A-4FCB-8290-A41E9AEE75B1}" type="presParOf" srcId="{99F838B1-ABC7-4B85-A633-7440F7776230}" destId="{D5621EE8-DEF9-4A71-849D-085C2D3CD907}" srcOrd="2" destOrd="0" presId="urn:microsoft.com/office/officeart/2005/8/layout/cycle4"/>
    <dgm:cxn modelId="{093E5638-0F53-488D-AB8C-36733FC27548}" type="presParOf" srcId="{99F838B1-ABC7-4B85-A633-7440F7776230}" destId="{DE88D975-C909-47B7-A84C-7EC26A22A4E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23896-7F28-4F2B-8278-F2BE70C0A9EA}">
      <dsp:nvSpPr>
        <dsp:cNvPr id="0" name=""/>
        <dsp:cNvSpPr/>
      </dsp:nvSpPr>
      <dsp:spPr>
        <a:xfrm>
          <a:off x="6574740" y="3760750"/>
          <a:ext cx="2903171" cy="1951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2"/>
              </a:solidFill>
            </a:rPr>
            <a:t>нормативно-правовое обеспечение каждого сетевого образовательного события в дистанционном формате</a:t>
          </a:r>
          <a:endParaRPr lang="ru-RU" sz="1200" b="1" kern="1200" dirty="0">
            <a:solidFill>
              <a:schemeClr val="tx2"/>
            </a:solidFill>
          </a:endParaRPr>
        </a:p>
      </dsp:txBody>
      <dsp:txXfrm>
        <a:off x="7488557" y="4291456"/>
        <a:ext cx="1946490" cy="1377793"/>
      </dsp:txXfrm>
    </dsp:sp>
    <dsp:sp modelId="{4878E2C4-8487-47F8-8E46-0EB71E6B20C8}">
      <dsp:nvSpPr>
        <dsp:cNvPr id="0" name=""/>
        <dsp:cNvSpPr/>
      </dsp:nvSpPr>
      <dsp:spPr>
        <a:xfrm>
          <a:off x="1415754" y="3743294"/>
          <a:ext cx="3356575" cy="1978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chemeClr val="tx2"/>
              </a:solidFill>
            </a:rPr>
            <a:t>сетевое взаимодействие и сотрудничество между организациями-участниками сетевых образовательных событий по реализации инновационного проекта</a:t>
          </a:r>
          <a:endParaRPr lang="ru-RU" sz="1200" b="1" kern="1200" dirty="0">
            <a:solidFill>
              <a:schemeClr val="tx2"/>
            </a:solidFill>
          </a:endParaRPr>
        </a:p>
      </dsp:txBody>
      <dsp:txXfrm>
        <a:off x="1459212" y="4281346"/>
        <a:ext cx="2262686" cy="1396866"/>
      </dsp:txXfrm>
    </dsp:sp>
    <dsp:sp modelId="{C5E6F8F2-B6BA-4790-9D60-0B27A745B99F}">
      <dsp:nvSpPr>
        <dsp:cNvPr id="0" name=""/>
        <dsp:cNvSpPr/>
      </dsp:nvSpPr>
      <dsp:spPr>
        <a:xfrm>
          <a:off x="6575188" y="-12165"/>
          <a:ext cx="2796889" cy="1811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2"/>
              </a:solidFill>
            </a:rPr>
            <a:t>тематическая вариативность</a:t>
          </a:r>
          <a:endParaRPr lang="ru-RU" sz="1400" b="1" kern="1200" dirty="0">
            <a:solidFill>
              <a:schemeClr val="tx2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2"/>
              </a:solidFill>
            </a:rPr>
            <a:t>соответствие Календарю образовательных событий РФ</a:t>
          </a:r>
          <a:endParaRPr lang="ru-RU" sz="1400" b="1" kern="1200" dirty="0">
            <a:solidFill>
              <a:schemeClr val="tx2"/>
            </a:solidFill>
          </a:endParaRPr>
        </a:p>
      </dsp:txBody>
      <dsp:txXfrm>
        <a:off x="7454053" y="27633"/>
        <a:ext cx="1878226" cy="1279216"/>
      </dsp:txXfrm>
    </dsp:sp>
    <dsp:sp modelId="{20CCFBE5-5F32-402C-AB2F-B94CE942E11B}">
      <dsp:nvSpPr>
        <dsp:cNvPr id="0" name=""/>
        <dsp:cNvSpPr/>
      </dsp:nvSpPr>
      <dsp:spPr>
        <a:xfrm>
          <a:off x="1511366" y="-12165"/>
          <a:ext cx="2796889" cy="1811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</a:rPr>
            <a:t>основа организации сетевых образовательных событий</a:t>
          </a:r>
          <a:endParaRPr lang="ru-RU" sz="1300" b="1" kern="1200" dirty="0">
            <a:solidFill>
              <a:schemeClr val="tx2"/>
            </a:solidFill>
          </a:endParaRPr>
        </a:p>
      </dsp:txBody>
      <dsp:txXfrm>
        <a:off x="1551164" y="27633"/>
        <a:ext cx="1878226" cy="1279216"/>
      </dsp:txXfrm>
    </dsp:sp>
    <dsp:sp modelId="{DE419E86-F17A-4EE8-94A7-222CA61BF2A9}">
      <dsp:nvSpPr>
        <dsp:cNvPr id="0" name=""/>
        <dsp:cNvSpPr/>
      </dsp:nvSpPr>
      <dsp:spPr>
        <a:xfrm>
          <a:off x="2973862" y="344961"/>
          <a:ext cx="2451524" cy="2451524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/>
              </a:solidFill>
            </a:rPr>
            <a:t>Типовое положение о проведении сетевых образовательных событий в дистанционном формате</a:t>
          </a:r>
          <a:endParaRPr lang="ru-RU" sz="1400" b="1" kern="1200" dirty="0">
            <a:solidFill>
              <a:schemeClr val="tx2"/>
            </a:solidFill>
          </a:endParaRPr>
        </a:p>
      </dsp:txBody>
      <dsp:txXfrm>
        <a:off x="3691897" y="1062996"/>
        <a:ext cx="1733489" cy="1733489"/>
      </dsp:txXfrm>
    </dsp:sp>
    <dsp:sp modelId="{65FA77E6-CCC8-4895-B13A-7A13316B5301}">
      <dsp:nvSpPr>
        <dsp:cNvPr id="0" name=""/>
        <dsp:cNvSpPr/>
      </dsp:nvSpPr>
      <dsp:spPr>
        <a:xfrm rot="5400000">
          <a:off x="5538621" y="344961"/>
          <a:ext cx="2451524" cy="2451524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/>
              </a:solidFill>
            </a:rPr>
            <a:t>Примерный перечень тематических сетевых образовательных событий в дистанционном формате </a:t>
          </a:r>
          <a:endParaRPr lang="ru-RU" sz="1300" b="1" kern="1200" dirty="0">
            <a:solidFill>
              <a:schemeClr val="tx2"/>
            </a:solidFill>
          </a:endParaRPr>
        </a:p>
      </dsp:txBody>
      <dsp:txXfrm rot="-5400000">
        <a:off x="5538621" y="1062996"/>
        <a:ext cx="1733489" cy="1733489"/>
      </dsp:txXfrm>
    </dsp:sp>
    <dsp:sp modelId="{42942439-4C99-4227-997C-B4440E82EB8F}">
      <dsp:nvSpPr>
        <dsp:cNvPr id="0" name=""/>
        <dsp:cNvSpPr/>
      </dsp:nvSpPr>
      <dsp:spPr>
        <a:xfrm rot="10800000">
          <a:off x="5538621" y="2909721"/>
          <a:ext cx="2451524" cy="2451524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/>
              </a:solidFill>
            </a:rPr>
            <a:t> </a:t>
          </a:r>
          <a:r>
            <a:rPr lang="ru-RU" sz="1400" b="1" kern="1200" dirty="0" smtClean="0">
              <a:solidFill>
                <a:schemeClr val="tx2"/>
              </a:solidFill>
            </a:rPr>
            <a:t>Приказы управления по образованию и науке о проведении сетевых образовательных событий</a:t>
          </a:r>
          <a:endParaRPr lang="ru-RU" sz="1400" b="1" kern="1200" dirty="0">
            <a:solidFill>
              <a:schemeClr val="tx2"/>
            </a:solidFill>
          </a:endParaRPr>
        </a:p>
      </dsp:txBody>
      <dsp:txXfrm rot="10800000">
        <a:off x="5538621" y="2909721"/>
        <a:ext cx="1733489" cy="1733489"/>
      </dsp:txXfrm>
    </dsp:sp>
    <dsp:sp modelId="{5D0DC2B3-3A3E-47D5-ACE1-CE7D172E0808}">
      <dsp:nvSpPr>
        <dsp:cNvPr id="0" name=""/>
        <dsp:cNvSpPr/>
      </dsp:nvSpPr>
      <dsp:spPr>
        <a:xfrm rot="16200000">
          <a:off x="2973862" y="2909721"/>
          <a:ext cx="2451524" cy="2451524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/>
              </a:solidFill>
            </a:rPr>
            <a:t>Договоры о сетевом взаимодействии и сотрудничестве</a:t>
          </a:r>
          <a:endParaRPr lang="ru-RU" sz="1400" b="1" kern="1200" dirty="0">
            <a:solidFill>
              <a:schemeClr val="tx2"/>
            </a:solidFill>
          </a:endParaRPr>
        </a:p>
      </dsp:txBody>
      <dsp:txXfrm rot="5400000">
        <a:off x="3691897" y="2909721"/>
        <a:ext cx="1733489" cy="1733489"/>
      </dsp:txXfrm>
    </dsp:sp>
    <dsp:sp modelId="{D5621EE8-DEF9-4A71-849D-085C2D3CD907}">
      <dsp:nvSpPr>
        <dsp:cNvPr id="0" name=""/>
        <dsp:cNvSpPr/>
      </dsp:nvSpPr>
      <dsp:spPr>
        <a:xfrm>
          <a:off x="5058790" y="2343549"/>
          <a:ext cx="846427" cy="73602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88D975-C909-47B7-A84C-7EC26A22A4E1}">
      <dsp:nvSpPr>
        <dsp:cNvPr id="0" name=""/>
        <dsp:cNvSpPr/>
      </dsp:nvSpPr>
      <dsp:spPr>
        <a:xfrm rot="10800000">
          <a:off x="5058790" y="2626635"/>
          <a:ext cx="846427" cy="73602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8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44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37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381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07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140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36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8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8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4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46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7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1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3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0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9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FDB2-F44B-476B-850D-702104EF4C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C24E-7CE3-4E6D-81BB-CF9702223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8268" y="378071"/>
            <a:ext cx="9592408" cy="9231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Муниципальное бюджетное учреждение дополнительного образования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«Центр дополнительного образования «Новое поколение» города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Сочи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8268" y="1406768"/>
            <a:ext cx="9592407" cy="479180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</a:rPr>
              <a:t>представляет</a:t>
            </a:r>
          </a:p>
          <a:p>
            <a:pPr algn="ctr">
              <a:lnSpc>
                <a:spcPct val="110000"/>
              </a:lnSpc>
            </a:pPr>
            <a:r>
              <a:rPr lang="ru-RU" sz="1900" b="1" dirty="0" smtClean="0">
                <a:solidFill>
                  <a:srgbClr val="00B050"/>
                </a:solidFill>
              </a:rPr>
              <a:t>Отчет о работе </a:t>
            </a:r>
          </a:p>
          <a:p>
            <a:pPr algn="ctr">
              <a:lnSpc>
                <a:spcPct val="110000"/>
              </a:lnSpc>
            </a:pPr>
            <a:r>
              <a:rPr lang="ru-RU" sz="1900" b="1" dirty="0" smtClean="0">
                <a:solidFill>
                  <a:srgbClr val="00B050"/>
                </a:solidFill>
              </a:rPr>
              <a:t>краевой инновационной площадки (кип 2022-2024) в 2022 году</a:t>
            </a:r>
          </a:p>
          <a:p>
            <a:pPr algn="ctr">
              <a:lnSpc>
                <a:spcPct val="110000"/>
              </a:lnSpc>
            </a:pPr>
            <a:r>
              <a:rPr lang="ru-RU" sz="1900" b="1" dirty="0" smtClean="0">
                <a:solidFill>
                  <a:srgbClr val="00B050"/>
                </a:solidFill>
              </a:rPr>
              <a:t>По реализации проекта</a:t>
            </a:r>
            <a:endParaRPr lang="ru-RU" sz="1900" b="1" dirty="0">
              <a:solidFill>
                <a:srgbClr val="00B050"/>
              </a:solidFill>
            </a:endParaRPr>
          </a:p>
          <a:p>
            <a:pPr algn="ctr"/>
            <a:endParaRPr lang="ru-RU" sz="26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«Центр дополнительного образования как ресурсная площадка по организации сетевых образовательных событий в дистанционном формате»</a:t>
            </a:r>
          </a:p>
          <a:p>
            <a:pPr>
              <a:lnSpc>
                <a:spcPct val="100000"/>
              </a:lnSpc>
            </a:pPr>
            <a:endParaRPr lang="ru-RU" sz="3200" dirty="0" smtClean="0"/>
          </a:p>
          <a:p>
            <a:pPr algn="just">
              <a:lnSpc>
                <a:spcPct val="10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Директор –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Прищепа Елена Александровна</a:t>
            </a:r>
          </a:p>
          <a:p>
            <a:pPr algn="just">
              <a:lnSpc>
                <a:spcPct val="10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Заместитель директора по ОМР –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Якуничкин Алексей Петрович</a:t>
            </a:r>
          </a:p>
        </p:txBody>
      </p:sp>
    </p:spTree>
    <p:extLst>
      <p:ext uri="{BB962C8B-B14F-4D97-AF65-F5344CB8AC3E}">
        <p14:creationId xmlns:p14="http://schemas.microsoft.com/office/powerpoint/2010/main" val="13235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490" y="381000"/>
            <a:ext cx="9905998" cy="5421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B050"/>
                </a:solidFill>
              </a:rPr>
              <a:t>инновационность</a:t>
            </a:r>
            <a:r>
              <a:rPr lang="ru-RU" b="1" dirty="0" smtClean="0">
                <a:solidFill>
                  <a:srgbClr val="00B050"/>
                </a:solidFill>
              </a:rPr>
              <a:t>, цель и задачи проекта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372" y="1313950"/>
            <a:ext cx="3196899" cy="408042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1"/>
                </a:solidFill>
              </a:rPr>
              <a:t>инновационность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712077" y="2112751"/>
            <a:ext cx="2954315" cy="3698963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Использование модели онлайн-игры, приближенной к ТВ-проекту, как сетевого тематического образовательного события в качестве альтернативного замещения </a:t>
            </a:r>
            <a:r>
              <a:rPr lang="ru-RU" sz="1600" b="1" dirty="0">
                <a:solidFill>
                  <a:srgbClr val="002060"/>
                </a:solidFill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</a:rPr>
              <a:t>дополнения) массовых мероприятий</a:t>
            </a:r>
            <a:r>
              <a:rPr lang="ru-RU" sz="1600" b="1" dirty="0">
                <a:solidFill>
                  <a:srgbClr val="002060"/>
                </a:solidFill>
              </a:rPr>
              <a:t>, проводимых </a:t>
            </a:r>
            <a:r>
              <a:rPr lang="ru-RU" sz="1600" b="1" dirty="0" smtClean="0">
                <a:solidFill>
                  <a:srgbClr val="002060"/>
                </a:solidFill>
              </a:rPr>
              <a:t>в традиционном </a:t>
            </a:r>
            <a:r>
              <a:rPr lang="ru-RU" sz="1600" b="1" dirty="0">
                <a:solidFill>
                  <a:srgbClr val="002060"/>
                </a:solidFill>
              </a:rPr>
              <a:t>формате, </a:t>
            </a:r>
            <a:r>
              <a:rPr lang="ru-RU" sz="1600" b="1" dirty="0" smtClean="0">
                <a:solidFill>
                  <a:srgbClr val="002060"/>
                </a:solidFill>
              </a:rPr>
              <a:t>с сохранением образовательной </a:t>
            </a:r>
            <a:r>
              <a:rPr lang="ru-RU" sz="1600" b="1" dirty="0">
                <a:solidFill>
                  <a:srgbClr val="002060"/>
                </a:solidFill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</a:rPr>
              <a:t>воспитательной составляющих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63418" y="1948296"/>
            <a:ext cx="3184385" cy="40804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Цель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180659" y="2478131"/>
            <a:ext cx="2949903" cy="2822331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Разработка организационно-технологического обеспечения для проведения сетевых образовательных событий в дистанционном формате, создание организационной модели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926691" y="1194755"/>
            <a:ext cx="3194968" cy="40804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Задачи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247803" y="1635369"/>
            <a:ext cx="4261327" cy="5073161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разработать </a:t>
            </a:r>
            <a:r>
              <a:rPr lang="ru-RU" b="1" dirty="0">
                <a:solidFill>
                  <a:srgbClr val="002060"/>
                </a:solidFill>
              </a:rPr>
              <a:t>и внедрить систему открытых и доступных тематических образовательных событий в дистанционном </a:t>
            </a:r>
            <a:r>
              <a:rPr lang="ru-RU" b="1" dirty="0" smtClean="0">
                <a:solidFill>
                  <a:srgbClr val="002060"/>
                </a:solidFill>
              </a:rPr>
              <a:t>формате с использованием платформы </a:t>
            </a:r>
            <a:r>
              <a:rPr lang="en-US" b="1" dirty="0" smtClean="0">
                <a:solidFill>
                  <a:srgbClr val="002060"/>
                </a:solidFill>
              </a:rPr>
              <a:t>ZOOM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реализовать </a:t>
            </a:r>
            <a:r>
              <a:rPr lang="ru-RU" b="1" dirty="0">
                <a:solidFill>
                  <a:srgbClr val="002060"/>
                </a:solidFill>
              </a:rPr>
              <a:t>способы увеличения процента вовлеченности и создания сетевого (в том числе партнерского) взаимодействия образовательных организаций через включение в сетевые образовательные события в дистанционном </a:t>
            </a:r>
            <a:r>
              <a:rPr lang="ru-RU" b="1" dirty="0" smtClean="0">
                <a:solidFill>
                  <a:srgbClr val="002060"/>
                </a:solidFill>
              </a:rPr>
              <a:t>формате;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осуществлять методическое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</a:rPr>
              <a:t>информационное сопровождение проекта;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трансформировать </a:t>
            </a:r>
            <a:r>
              <a:rPr lang="ru-RU" b="1" dirty="0">
                <a:solidFill>
                  <a:srgbClr val="002060"/>
                </a:solidFill>
              </a:rPr>
              <a:t>стандартные механизмы реализации модели </a:t>
            </a:r>
            <a:r>
              <a:rPr lang="ru-RU" b="1" dirty="0" smtClean="0">
                <a:solidFill>
                  <a:srgbClr val="002060"/>
                </a:solidFill>
              </a:rPr>
              <a:t>воспитания </a:t>
            </a:r>
            <a:r>
              <a:rPr lang="ru-RU" b="1" dirty="0">
                <a:solidFill>
                  <a:srgbClr val="002060"/>
                </a:solidFill>
              </a:rPr>
              <a:t>детей и </a:t>
            </a:r>
            <a:r>
              <a:rPr lang="ru-RU" b="1" dirty="0" smtClean="0">
                <a:solidFill>
                  <a:srgbClr val="002060"/>
                </a:solidFill>
              </a:rPr>
              <a:t>молодежи в цифровые;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создать </a:t>
            </a:r>
            <a:r>
              <a:rPr lang="ru-RU" b="1" dirty="0">
                <a:solidFill>
                  <a:srgbClr val="002060"/>
                </a:solidFill>
              </a:rPr>
              <a:t>устойчивое направление дополнительного образования с применением дистанционных образовательных технологий в условиях нестабильной эпидемиологической обстановки.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0" y="539387"/>
            <a:ext cx="9905998" cy="7003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Измерение и оценка качества инновации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5992" y="1327638"/>
            <a:ext cx="5609492" cy="4463562"/>
          </a:xfrm>
        </p:spPr>
        <p:txBody>
          <a:bodyPr anchor="t"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РЕЗУЛЬТАТЫ ВНУТРЕННЕГО ОЦЕНИВАНИЯ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2000" b="1" dirty="0" smtClean="0">
              <a:solidFill>
                <a:schemeClr val="accent1"/>
              </a:solidFill>
            </a:endParaRPr>
          </a:p>
          <a:p>
            <a:pPr marL="457200" indent="-457200" algn="ctr">
              <a:lnSpc>
                <a:spcPct val="100000"/>
              </a:lnSpc>
              <a:buAutoNum type="arabicPeriod"/>
            </a:pPr>
            <a:r>
              <a:rPr lang="ru-RU" sz="2000" b="1" u="sng" dirty="0" smtClean="0">
                <a:solidFill>
                  <a:srgbClr val="00B050"/>
                </a:solidFill>
              </a:rPr>
              <a:t>Актуальность и востребованность: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tx2"/>
                </a:solidFill>
              </a:rPr>
              <a:t>58 </a:t>
            </a:r>
            <a:r>
              <a:rPr lang="ru-RU" sz="1800" b="1" dirty="0" smtClean="0">
                <a:solidFill>
                  <a:schemeClr val="tx2"/>
                </a:solidFill>
              </a:rPr>
              <a:t>образовательных организаций - участников сетевых образовательных событий</a:t>
            </a:r>
          </a:p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tx2"/>
                </a:solidFill>
              </a:rPr>
              <a:t>67%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участников приняли участие в 2-х и более сетевых образовательных событиях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b="1" u="sng" dirty="0" smtClean="0">
                <a:solidFill>
                  <a:srgbClr val="00B050"/>
                </a:solidFill>
              </a:rPr>
              <a:t>2. Диапазон и «география» участников:</a:t>
            </a:r>
          </a:p>
          <a:p>
            <a:pPr algn="ctr">
              <a:lnSpc>
                <a:spcPct val="100000"/>
              </a:lnSpc>
            </a:pPr>
            <a:r>
              <a:rPr lang="ru-RU" sz="1800" b="1" dirty="0" smtClean="0">
                <a:solidFill>
                  <a:schemeClr val="tx2"/>
                </a:solidFill>
              </a:rPr>
              <a:t> учащиеся, педагоги, родители</a:t>
            </a:r>
          </a:p>
          <a:p>
            <a:pPr algn="ctr">
              <a:lnSpc>
                <a:spcPct val="100000"/>
              </a:lnSpc>
            </a:pPr>
            <a:r>
              <a:rPr lang="ru-RU" sz="1800" b="1" dirty="0" smtClean="0">
                <a:solidFill>
                  <a:schemeClr val="tx2"/>
                </a:solidFill>
              </a:rPr>
              <a:t>межмуниципальный и межрегиональный уровень: г. Сочи, г. Геленджик, Республика Мордовия</a:t>
            </a:r>
          </a:p>
          <a:p>
            <a:pPr>
              <a:lnSpc>
                <a:spcPct val="100000"/>
              </a:lnSpc>
            </a:pP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4409" y="1239715"/>
            <a:ext cx="5608153" cy="533693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ВНЕШНЯЯ ОЦЕНКА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1400" b="1" dirty="0" smtClean="0">
                <a:solidFill>
                  <a:srgbClr val="00B050"/>
                </a:solidFill>
              </a:rPr>
              <a:t>ОТЗЫВЫ УЧАСТНИКОВ КАК РЕАЛЬНЫЙ ПОКАЗАТЕЛЬ ОЦЕНИВАНИЯ: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1400" b="1" u="sng" dirty="0" smtClean="0">
                <a:solidFill>
                  <a:schemeClr val="tx2"/>
                </a:solidFill>
              </a:rPr>
              <a:t>ДЮЦ «РОСТОК» г. Геленджик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200" b="1" dirty="0" smtClean="0">
                <a:solidFill>
                  <a:schemeClr val="tx2"/>
                </a:solidFill>
              </a:rPr>
              <a:t>«…</a:t>
            </a:r>
            <a:r>
              <a:rPr lang="ru-RU" sz="1200" b="1" dirty="0">
                <a:solidFill>
                  <a:schemeClr val="tx2"/>
                </a:solidFill>
              </a:rPr>
              <a:t>Прежде всего, хотелось бы отметить прекрасную </a:t>
            </a:r>
            <a:r>
              <a:rPr lang="ru-RU" sz="1200" b="1" dirty="0" smtClean="0">
                <a:solidFill>
                  <a:schemeClr val="tx2"/>
                </a:solidFill>
              </a:rPr>
              <a:t>организацию: </a:t>
            </a:r>
            <a:r>
              <a:rPr lang="ru-RU" sz="1200" b="1" dirty="0">
                <a:solidFill>
                  <a:schemeClr val="tx2"/>
                </a:solidFill>
              </a:rPr>
              <a:t>все четко, выверено и </a:t>
            </a:r>
            <a:r>
              <a:rPr lang="ru-RU" sz="1200" b="1" dirty="0" smtClean="0">
                <a:solidFill>
                  <a:schemeClr val="tx2"/>
                </a:solidFill>
              </a:rPr>
              <a:t>по делу. Что </a:t>
            </a:r>
            <a:r>
              <a:rPr lang="ru-RU" sz="1200" b="1" dirty="0">
                <a:solidFill>
                  <a:schemeClr val="tx2"/>
                </a:solidFill>
              </a:rPr>
              <a:t>же касается самих игр, то они подарили участникам самое хорошее настроение, а азарт </a:t>
            </a:r>
            <a:r>
              <a:rPr lang="ru-RU" sz="1200" b="1" dirty="0" smtClean="0">
                <a:solidFill>
                  <a:schemeClr val="tx2"/>
                </a:solidFill>
              </a:rPr>
              <a:t>и </a:t>
            </a:r>
            <a:r>
              <a:rPr lang="ru-RU" sz="1200" b="1" dirty="0">
                <a:solidFill>
                  <a:schemeClr val="tx2"/>
                </a:solidFill>
              </a:rPr>
              <a:t>атмосфера, </a:t>
            </a:r>
            <a:r>
              <a:rPr lang="ru-RU" sz="1200" b="1" dirty="0" smtClean="0">
                <a:solidFill>
                  <a:schemeClr val="tx2"/>
                </a:solidFill>
              </a:rPr>
              <a:t>созданные </a:t>
            </a:r>
            <a:r>
              <a:rPr lang="ru-RU" sz="1200" b="1" dirty="0">
                <a:solidFill>
                  <a:schemeClr val="tx2"/>
                </a:solidFill>
              </a:rPr>
              <a:t>организаторами, </a:t>
            </a:r>
            <a:r>
              <a:rPr lang="ru-RU" sz="1200" b="1" dirty="0" smtClean="0">
                <a:solidFill>
                  <a:schemeClr val="tx2"/>
                </a:solidFill>
              </a:rPr>
              <a:t>оставили </a:t>
            </a:r>
            <a:r>
              <a:rPr lang="ru-RU" sz="1200" b="1" dirty="0">
                <a:solidFill>
                  <a:schemeClr val="tx2"/>
                </a:solidFill>
              </a:rPr>
              <a:t>у нас </a:t>
            </a:r>
            <a:r>
              <a:rPr lang="ru-RU" sz="1200" b="1" dirty="0" smtClean="0">
                <a:solidFill>
                  <a:schemeClr val="tx2"/>
                </a:solidFill>
              </a:rPr>
              <a:t>прекрасные ощущения…»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МОБУ гимназия №15 г. Сочи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200" b="1" dirty="0" smtClean="0">
                <a:solidFill>
                  <a:srgbClr val="002060"/>
                </a:solidFill>
              </a:rPr>
              <a:t>«…Данный формат мероприятий представляет собой новый подход к образовательному процессу и привлечению учащихся к участию в обучающих викторинах и онлайн-играх. Необычная подача материала, возможность использовать дополнительные источники информации и нестандартный подход к использованию знаний из абсолютно разных областей дают возможность проявить себя учащимся с различным уровнем подготовки, кругозором и умением ориентироваться в жизненных ситуациях…»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МОУ «</a:t>
            </a:r>
            <a:r>
              <a:rPr lang="ru-RU" sz="1400" b="1" u="sng" dirty="0" err="1" smtClean="0">
                <a:solidFill>
                  <a:srgbClr val="002060"/>
                </a:solidFill>
              </a:rPr>
              <a:t>Берсеневская</a:t>
            </a:r>
            <a:r>
              <a:rPr lang="ru-RU" sz="1400" b="1" u="sng" dirty="0" smtClean="0">
                <a:solidFill>
                  <a:srgbClr val="002060"/>
                </a:solidFill>
              </a:rPr>
              <a:t> СОШ» (Республика Мордовия)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200" b="1" dirty="0" smtClean="0">
                <a:solidFill>
                  <a:srgbClr val="002060"/>
                </a:solidFill>
              </a:rPr>
              <a:t>«…Подобные мероприятия – это достаточно новый, современный и эффективный подход к </a:t>
            </a:r>
            <a:r>
              <a:rPr lang="ru-RU" sz="1200" b="1" smtClean="0">
                <a:solidFill>
                  <a:srgbClr val="002060"/>
                </a:solidFill>
              </a:rPr>
              <a:t>образовательному </a:t>
            </a:r>
            <a:r>
              <a:rPr lang="ru-RU" sz="1200" b="1" smtClean="0">
                <a:solidFill>
                  <a:srgbClr val="002060"/>
                </a:solidFill>
              </a:rPr>
              <a:t>процессу… При </a:t>
            </a:r>
            <a:r>
              <a:rPr lang="ru-RU" sz="1200" b="1" dirty="0" smtClean="0">
                <a:solidFill>
                  <a:srgbClr val="002060"/>
                </a:solidFill>
              </a:rPr>
              <a:t>организации и проведении мероприятия были учтены возрастные особенности, интересы детей, их увлечения…»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84410"/>
            <a:ext cx="9905998" cy="5596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Продукты инновационной деятельности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40099"/>
              </p:ext>
            </p:extLst>
          </p:nvPr>
        </p:nvGraphicFramePr>
        <p:xfrm>
          <a:off x="659423" y="984738"/>
          <a:ext cx="10964009" cy="570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70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19753"/>
            <a:ext cx="9905998" cy="359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ПРОДУКТИВНОСТЬ И МАСШТАБНОСТЬ СЕТЕВОГО ВЗАИМОДЕЙСТВИЯ</a:t>
            </a:r>
            <a:endParaRPr lang="ru-RU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857195"/>
              </p:ext>
            </p:extLst>
          </p:nvPr>
        </p:nvGraphicFramePr>
        <p:xfrm>
          <a:off x="298765" y="803270"/>
          <a:ext cx="11552220" cy="5456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2288">
                  <a:extLst>
                    <a:ext uri="{9D8B030D-6E8A-4147-A177-3AD203B41FA5}">
                      <a16:colId xmlns:a16="http://schemas.microsoft.com/office/drawing/2014/main" val="2737107429"/>
                    </a:ext>
                  </a:extLst>
                </a:gridCol>
                <a:gridCol w="1513941">
                  <a:extLst>
                    <a:ext uri="{9D8B030D-6E8A-4147-A177-3AD203B41FA5}">
                      <a16:colId xmlns:a16="http://schemas.microsoft.com/office/drawing/2014/main" val="682100276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902533249"/>
                    </a:ext>
                  </a:extLst>
                </a:gridCol>
                <a:gridCol w="1602463">
                  <a:extLst>
                    <a:ext uri="{9D8B030D-6E8A-4147-A177-3AD203B41FA5}">
                      <a16:colId xmlns:a16="http://schemas.microsoft.com/office/drawing/2014/main" val="3964943852"/>
                    </a:ext>
                  </a:extLst>
                </a:gridCol>
                <a:gridCol w="1511928">
                  <a:extLst>
                    <a:ext uri="{9D8B030D-6E8A-4147-A177-3AD203B41FA5}">
                      <a16:colId xmlns:a16="http://schemas.microsoft.com/office/drawing/2014/main" val="693777215"/>
                    </a:ext>
                  </a:extLst>
                </a:gridCol>
              </a:tblGrid>
              <a:tr h="518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Наименование </a:t>
                      </a:r>
                      <a:r>
                        <a:rPr lang="ru-RU" sz="1400" dirty="0">
                          <a:effectLst/>
                        </a:rPr>
                        <a:t>сетевого образовательного события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Возраст участников/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Принадлежность участников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 </a:t>
                      </a:r>
                      <a:r>
                        <a:rPr lang="ru-RU" sz="1200" dirty="0">
                          <a:effectLst/>
                        </a:rPr>
                        <a:t>муниципальному образованию, региону РФ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команд-участниц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Общее количество участников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2943517037"/>
                  </a:ext>
                </a:extLst>
              </a:tr>
              <a:tr h="38567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Открытая </a:t>
                      </a:r>
                      <a:r>
                        <a:rPr lang="ru-RU" sz="1600" dirty="0">
                          <a:effectLst/>
                        </a:rPr>
                        <a:t>онлайн-игра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«Новогодний серфинг – 2»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Учащиеся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8-13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лет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г.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Сочи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21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</a:rPr>
                        <a:t>210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3804839341"/>
                  </a:ext>
                </a:extLst>
              </a:tr>
              <a:tr h="385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г.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Геленджик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</a:rPr>
                        <a:t>100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738102251"/>
                  </a:ext>
                </a:extLst>
              </a:tr>
              <a:tr h="385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Республика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Мордовия</a:t>
                      </a: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2518946918"/>
                  </a:ext>
                </a:extLst>
              </a:tr>
              <a:tr h="192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ИТОГО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32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320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2100691769"/>
                  </a:ext>
                </a:extLst>
              </a:tr>
              <a:tr h="1928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II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открытая онлайн-игра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«Один в поле не воин!»,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посвященная </a:t>
                      </a:r>
                      <a:r>
                        <a:rPr lang="ru-RU" sz="1200" dirty="0">
                          <a:effectLst/>
                        </a:rPr>
                        <a:t>Дню защитника Отечества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Учащиеся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13-17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лет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г.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Сочи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21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</a:rPr>
                        <a:t>210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3147384859"/>
                  </a:ext>
                </a:extLst>
              </a:tr>
              <a:tr h="192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г.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Геленджик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160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3614858541"/>
                  </a:ext>
                </a:extLst>
              </a:tr>
              <a:tr h="201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ИТОГО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37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370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895368730"/>
                  </a:ext>
                </a:extLst>
              </a:tr>
              <a:tr h="538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Городская онлайн-игра «</a:t>
                      </a:r>
                      <a:r>
                        <a:rPr lang="en-US" sz="1600" dirty="0">
                          <a:effectLst/>
                        </a:rPr>
                        <a:t>SUPERMAMA</a:t>
                      </a:r>
                      <a:r>
                        <a:rPr lang="ru-RU" sz="1600" dirty="0">
                          <a:effectLst/>
                        </a:rPr>
                        <a:t>», </a:t>
                      </a:r>
                      <a:r>
                        <a:rPr lang="ru-RU" sz="1400" dirty="0">
                          <a:effectLst/>
                        </a:rPr>
                        <a:t>посвященная Международному женскому дню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Родители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учащихся, педагоги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г. Сочи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100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760936866"/>
                  </a:ext>
                </a:extLst>
              </a:tr>
              <a:tr h="753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Онлайн-игра «ЭКОСОЧИ»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рамках экологического месячника, посвященного международному дню Матери-Земли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Учащиеся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10-13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лет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г. Сочи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180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1063197135"/>
                  </a:ext>
                </a:extLst>
              </a:tr>
              <a:tr h="903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Онлайн-игра «Победная дюжина»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рамках патриотической акции «Салют, Победа!», посвященной 77 годовщине Великой Победы, среди юнармейских отрядов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Юнармейцы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14-17 лет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г. Сочи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150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34" marR="47734" marT="0" marB="0"/>
                </a:tc>
                <a:extLst>
                  <a:ext uri="{0D108BD9-81ED-4DB2-BD59-A6C34878D82A}">
                    <a16:rowId xmlns:a16="http://schemas.microsoft.com/office/drawing/2014/main" val="2328336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0689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Диссеминация опыта, результатов деятельности КИП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1413" y="1890345"/>
            <a:ext cx="4529628" cy="449873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</a:rPr>
              <a:t>Апробированная и внедренная модель онлайн-игры как сетевого образовательного события, разработанная </a:t>
            </a:r>
            <a:r>
              <a:rPr lang="ru-RU" dirty="0" smtClean="0">
                <a:solidFill>
                  <a:schemeClr val="tx2"/>
                </a:solidFill>
              </a:rPr>
              <a:t>ЦДОНП, </a:t>
            </a:r>
            <a:r>
              <a:rPr lang="ru-RU" dirty="0">
                <a:solidFill>
                  <a:schemeClr val="tx2"/>
                </a:solidFill>
              </a:rPr>
              <a:t>была положительно оценена, принята и успешно применена некоторыми образовательными организациями - участниками проекта </a:t>
            </a:r>
            <a:r>
              <a:rPr lang="ru-RU" b="1" dirty="0">
                <a:solidFill>
                  <a:schemeClr val="tx2"/>
                </a:solidFill>
              </a:rPr>
              <a:t>в качестве самостоятельного сетевого образовательного события в дистанционном формате</a:t>
            </a:r>
            <a:r>
              <a:rPr lang="ru-RU" dirty="0">
                <a:solidFill>
                  <a:schemeClr val="tx2"/>
                </a:solidFill>
              </a:rPr>
              <a:t> в своих территориях.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292469"/>
            <a:ext cx="5055577" cy="44987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ДЮЦ «РОСТОК» г. Геленджик   </a:t>
            </a:r>
          </a:p>
          <a:p>
            <a:pPr marL="0" indent="0" algn="ctr">
              <a:buNone/>
            </a:pPr>
            <a:r>
              <a:rPr lang="ru-RU" sz="1500" b="1" dirty="0" smtClean="0">
                <a:solidFill>
                  <a:srgbClr val="00B050"/>
                </a:solidFill>
              </a:rPr>
              <a:t>(организатор сетевых образовательных событий в дистанционном формате, участник сетевого взаимодействия и сотрудничества):</a:t>
            </a:r>
          </a:p>
          <a:p>
            <a:pPr algn="ctr"/>
            <a:r>
              <a:rPr lang="ru-RU" sz="2100" b="1" u="sng" dirty="0" smtClean="0">
                <a:solidFill>
                  <a:srgbClr val="002060"/>
                </a:solidFill>
              </a:rPr>
              <a:t>Онлайн-викторина                                        «Геленджик – мой родной город» </a:t>
            </a:r>
          </a:p>
          <a:p>
            <a:pPr marL="0" indent="0" algn="ctr"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</a:rPr>
              <a:t>приказ управления образования администрации муниципального образования город-курорт Геленджик </a:t>
            </a:r>
            <a:r>
              <a:rPr lang="ru-RU" sz="1600" b="1" dirty="0">
                <a:solidFill>
                  <a:srgbClr val="002060"/>
                </a:solidFill>
              </a:rPr>
              <a:t>от  13.09.2021 г. №</a:t>
            </a:r>
            <a:r>
              <a:rPr lang="ru-RU" sz="1600" b="1" dirty="0" smtClean="0">
                <a:solidFill>
                  <a:srgbClr val="002060"/>
                </a:solidFill>
              </a:rPr>
              <a:t>492 «</a:t>
            </a:r>
            <a:r>
              <a:rPr lang="ru-RU" sz="1600" b="1" dirty="0">
                <a:solidFill>
                  <a:srgbClr val="002060"/>
                </a:solidFill>
              </a:rPr>
              <a:t>О проведении городского творческого конкурса «Геленджик – моя малая Родина</a:t>
            </a:r>
            <a:r>
              <a:rPr lang="ru-RU" sz="1600" b="1" dirty="0" smtClean="0">
                <a:solidFill>
                  <a:srgbClr val="002060"/>
                </a:solidFill>
              </a:rPr>
              <a:t>») – </a:t>
            </a:r>
            <a:r>
              <a:rPr lang="ru-RU" sz="1600" b="1" u="sng" dirty="0" smtClean="0">
                <a:solidFill>
                  <a:srgbClr val="002060"/>
                </a:solidFill>
              </a:rPr>
              <a:t>участники – 10 образовательных организаций </a:t>
            </a:r>
          </a:p>
          <a:p>
            <a:pPr marL="0" indent="0" algn="ctr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100" b="1" u="sng" dirty="0" smtClean="0">
                <a:solidFill>
                  <a:srgbClr val="002060"/>
                </a:solidFill>
              </a:rPr>
              <a:t>Городская интеллектуальная онлайн-игра                  «Знай своё Отечество»</a:t>
            </a:r>
          </a:p>
          <a:p>
            <a:pPr marL="0" indent="0" algn="ctr">
              <a:buNone/>
            </a:pPr>
            <a:r>
              <a:rPr lang="ru-RU" sz="1700" b="1" dirty="0">
                <a:solidFill>
                  <a:srgbClr val="002060"/>
                </a:solidFill>
              </a:rPr>
              <a:t>(</a:t>
            </a:r>
            <a:r>
              <a:rPr lang="ru-RU" sz="1500" b="1" dirty="0">
                <a:solidFill>
                  <a:srgbClr val="002060"/>
                </a:solidFill>
              </a:rPr>
              <a:t>приказ управления образования администрации муниципального образования город-курорт </a:t>
            </a:r>
            <a:r>
              <a:rPr lang="ru-RU" sz="1500" b="1" dirty="0" smtClean="0">
                <a:solidFill>
                  <a:srgbClr val="002060"/>
                </a:solidFill>
              </a:rPr>
              <a:t>Геленджик от </a:t>
            </a:r>
            <a:r>
              <a:rPr lang="ru-RU" sz="1500" b="1" dirty="0">
                <a:solidFill>
                  <a:srgbClr val="002060"/>
                </a:solidFill>
              </a:rPr>
              <a:t>18.01.2022 №22 «О проведении городской интеллектуальной игры «Знай своё Отечество</a:t>
            </a:r>
            <a:r>
              <a:rPr lang="ru-RU" sz="1500" b="1" dirty="0" smtClean="0">
                <a:solidFill>
                  <a:srgbClr val="002060"/>
                </a:solidFill>
              </a:rPr>
              <a:t>») – </a:t>
            </a:r>
            <a:r>
              <a:rPr lang="ru-RU" sz="1500" b="1" u="sng" dirty="0" smtClean="0">
                <a:solidFill>
                  <a:srgbClr val="002060"/>
                </a:solidFill>
              </a:rPr>
              <a:t>участники – 15 образовательных организаций</a:t>
            </a:r>
            <a:endParaRPr lang="ru-RU" sz="15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50085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Спасибо за внимание!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800</Words>
  <Application>Microsoft Office PowerPoint</Application>
  <PresentationFormat>Широкоэкранный</PresentationFormat>
  <Paragraphs>126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Tw Cen MT</vt:lpstr>
      <vt:lpstr>Контур</vt:lpstr>
      <vt:lpstr>Муниципальное бюджетное учреждение дополнительного образования  «Центр дополнительного образования «Новое поколение» города Сочи</vt:lpstr>
      <vt:lpstr>инновационность, цель и задачи проекта</vt:lpstr>
      <vt:lpstr>Измерение и оценка качества инновации</vt:lpstr>
      <vt:lpstr>Продукты инновационной деятельности</vt:lpstr>
      <vt:lpstr>ПРОДУКТИВНОСТЬ И МАСШТАБНОСТЬ СЕТЕВОГО ВЗАИМОДЕЙСТВИЯ</vt:lpstr>
      <vt:lpstr>Диссеминация опыта, результатов деятельности КИП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«Центр дополнительного образования  «Новое поколение» г. Сочи</dc:title>
  <dc:creator>Якуничкин Алексей</dc:creator>
  <cp:lastModifiedBy>Якуничкин Алексей</cp:lastModifiedBy>
  <cp:revision>215</cp:revision>
  <dcterms:created xsi:type="dcterms:W3CDTF">2021-11-09T10:44:17Z</dcterms:created>
  <dcterms:modified xsi:type="dcterms:W3CDTF">2022-08-30T08:48:40Z</dcterms:modified>
</cp:coreProperties>
</file>