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60" r:id="rId6"/>
    <p:sldId id="270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41D70B-A3C4-4B0D-AF25-B859E4B7F32B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%3A%2F%2Fminobr.krasnodar.ru%2Fnews%2Fcommon%2Fs%2Fcommon%2Fe%2F234834&amp;post=-188615845_333" TargetMode="External"/><Relationship Id="rId2" Type="http://schemas.openxmlformats.org/officeDocument/2006/relationships/hyperlink" Target="https://vk.com/away.php?to=https%3A%2F%2Fminobr.krasnodar.ru%2Fnews%2Fcommon%2Fs%2Fcommon%2Fe%2F234834&amp;post=-188615845_333&amp;cc_key=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public188615845" TargetMode="External"/><Relationship Id="rId4" Type="http://schemas.openxmlformats.org/officeDocument/2006/relationships/hyperlink" Target="https://vk.com/video-188615845_456239023?list=2b6bdb07aece5117a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3" cy="554461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краевой инновационной площадки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 96 « СОЗДАЙ УЧИТЕЛЯ »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7" cy="72007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200" b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муниципального образования город Краснодар </a:t>
            </a: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200" dirty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общеобразовательная школа №</a:t>
            </a: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96</a:t>
            </a:r>
            <a:b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имени Героя Российской Федерации Владислава Посадского</a:t>
            </a:r>
            <a:endParaRPr lang="ru-RU" sz="1200" dirty="0"/>
          </a:p>
        </p:txBody>
      </p:sp>
      <p:pic>
        <p:nvPicPr>
          <p:cNvPr id="4" name="Picture 2" descr="C:\Users\кб\Desktop\для ЛАПТЕВА\562 (Копировать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b="8915"/>
          <a:stretch/>
        </p:blipFill>
        <p:spPr bwMode="auto">
          <a:xfrm>
            <a:off x="800999" y="2062589"/>
            <a:ext cx="7579866" cy="410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165304"/>
            <a:ext cx="73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Авторы проекта: </a:t>
            </a:r>
            <a:r>
              <a:rPr lang="ru-RU" b="1" dirty="0" err="1" smtClean="0"/>
              <a:t>Т.Б.Подносова</a:t>
            </a:r>
            <a:r>
              <a:rPr lang="ru-RU" b="1" dirty="0" smtClean="0"/>
              <a:t> директор МАОУ СОШ № 96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Е.П. Носенко заместитель  директора по УВР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80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052736"/>
            <a:ext cx="805428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Создание в образовательной организации новой </a:t>
            </a:r>
            <a:r>
              <a:rPr lang="ru-RU" sz="1800" dirty="0" err="1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деятельностной</a:t>
            </a:r>
            <a: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 образовательной среды, которая обеспечит  раннее выявление учащихся, предрасположенных к педагогической деятельности, формирование у них педагогических компетенций и мотивации к педагогической деятельности, подготовку и направление на обучение в ВУЗы педагогической направленности и дальнейшее трудоустройство в школе.</a:t>
            </a:r>
            <a: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27" name="Picture 3" descr="C:\Users\кб\Desktop\group-friends-holding-hands-23948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0"/>
            <a:ext cx="1385967" cy="1392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648072"/>
          </a:xfrm>
        </p:spPr>
        <p:txBody>
          <a:bodyPr>
            <a:normAutofit/>
          </a:bodyPr>
          <a:lstStyle/>
          <a:p>
            <a:pPr marL="45720" lvl="0" indent="0" algn="ctr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Основная идея </a:t>
            </a:r>
            <a:r>
              <a:rPr lang="ru-RU" sz="24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инновационного  проекта</a:t>
            </a:r>
            <a:endParaRPr lang="ru-RU" sz="2400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 descr="C:\Users\кб\Desktop\Минис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6" y="2735935"/>
            <a:ext cx="6556908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04867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урочной деятельности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соответствии с  основной образовательной программой  школы обеспечивается: </a:t>
            </a:r>
            <a:b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-введение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учебный план  курсов по выбору и элективных курсов  тематической направленности;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открытие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профильного социально-педагогического класса;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развитие  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научно-исследовательской  деятельности  учащихся в области педагогики посредством  реализации индивидуальных и групповых исследовательских проектов, участия в краевых, всероссийских и международных   творческих конкурсах, конференциях и форумах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рамках  внеурочной </a:t>
            </a:r>
            <a:r>
              <a:rPr lang="ru-RU" sz="1400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деятельности 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 соответствии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с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ФГОС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и основной образовательной программой  школы:</a:t>
            </a:r>
            <a:r>
              <a:rPr lang="ru-RU" sz="14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создание 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условий для успешной социализации и эффективной самореализации всех участников образовательного процесса в практической   социально значимой деятельности;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развитие 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системы  информационно-методического                 обеспечения   участников образовательного процесса     по вопросам педагогического образования;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введение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 образовательный процесс разнообразных форм организации    внеурочной деятельности, направленных на формирование педагогических компетенций.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Во внеклассной деятельности:</a:t>
            </a: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развитие 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деятельности школьного ученического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самоуправления;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</a:rPr>
              <a:t>р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азвитие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волонтерского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движения;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</a:rPr>
              <a:t>р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азвитие вожатского движения;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рамках сетевого взаимодействия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-установление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сотрудничества с  организациями среднего профессионального и высшего образования педагогической направленности города и края по проведению </a:t>
            </a:r>
            <a:r>
              <a:rPr lang="ru-RU" sz="1400" b="0" dirty="0" err="1">
                <a:solidFill>
                  <a:schemeClr val="tx1"/>
                </a:solidFill>
                <a:effectLst/>
                <a:latin typeface="Times New Roman"/>
                <a:ea typeface="Calibri"/>
              </a:rPr>
              <a:t>профориентационных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мероприятий с учащимися;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расширение  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сетевого взаимодействия с социальными партнёрами через  активное вовлечение  в социально значимую деятельность;</a:t>
            </a:r>
            <a:r>
              <a:rPr lang="ru-RU" sz="1400" b="0" dirty="0">
                <a:solidFill>
                  <a:schemeClr val="tx1"/>
                </a:solidFill>
                <a:effectLst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встреч, «круглых столов», семинаров с участием опытных и наиболее успешных представителей учительской общественности;</a:t>
            </a:r>
            <a:r>
              <a:rPr lang="ru-RU" sz="14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640960" cy="36004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784975" cy="5616624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  <a:effectLst/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6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Этапы формирования будущего учителя</a:t>
            </a:r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9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84145"/>
              </p:ext>
            </p:extLst>
          </p:nvPr>
        </p:nvGraphicFramePr>
        <p:xfrm>
          <a:off x="539552" y="1397000"/>
          <a:ext cx="7992888" cy="48979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76141"/>
                <a:gridCol w="4516747"/>
              </a:tblGrid>
              <a:tr h="447824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активность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4-6 класс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Участие в социально значимых проектах, акциях, слетах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«Школа вожатых»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7-9 класс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Обучение в «школе», практика в пришкольном лагере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Социально-педагогический класс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10-11класс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Профильная подготовка, обучение в ВДЦ «Орленок», педагогическая гостиная, слеты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Поступление в ВУЗы педагогической направленности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6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</a:rPr>
              <a:t/>
            </a:r>
            <a:b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936104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59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51534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1028" name="Picture 4" descr="C:\Users\кб\Desktop\kisspng-child-royalty-free-illustration-vector-painted-child-5aa22956d190b4.4813642815205768548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9080"/>
            <a:ext cx="85725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0628"/>
            <a:ext cx="4248472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5232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Результаты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83636"/>
              </p:ext>
            </p:extLst>
          </p:nvPr>
        </p:nvGraphicFramePr>
        <p:xfrm>
          <a:off x="251520" y="832679"/>
          <a:ext cx="7560840" cy="42525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00400"/>
                <a:gridCol w="3960440"/>
              </a:tblGrid>
              <a:tr h="2592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 проведения</a:t>
                      </a:r>
                      <a:endParaRPr lang="ru-RU" sz="1600" dirty="0"/>
                    </a:p>
                  </a:txBody>
                  <a:tcPr/>
                </a:tc>
              </a:tr>
              <a:tr h="3534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Школа вожатых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МАОУ СОШ № 96</a:t>
                      </a:r>
                      <a:endParaRPr lang="ru-RU" sz="1600" dirty="0"/>
                    </a:p>
                  </a:txBody>
                  <a:tcPr/>
                </a:tc>
              </a:tr>
              <a:tr h="3534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Педагогическая гостиная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МАОУ СОШ № 96</a:t>
                      </a:r>
                      <a:endParaRPr lang="ru-RU" sz="1600" dirty="0"/>
                    </a:p>
                  </a:txBody>
                  <a:tcPr/>
                </a:tc>
              </a:tr>
              <a:tr h="5236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Планерки директора с</a:t>
                      </a:r>
                      <a:r>
                        <a:rPr lang="ru-RU" sz="1600" baseline="0" dirty="0" smtClean="0"/>
                        <a:t> активистами ШПО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МАОУ СОШ № 96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251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3-х</a:t>
                      </a:r>
                      <a:r>
                        <a:rPr lang="ru-RU" sz="1600" baseline="0" dirty="0" smtClean="0"/>
                        <a:t> дневные слеты активистов школьного педагогического отряда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 « Морская волна» п. </a:t>
                      </a:r>
                      <a:r>
                        <a:rPr lang="ru-RU" sz="1600" dirty="0" err="1" smtClean="0"/>
                        <a:t>Лермонтово</a:t>
                      </a:r>
                      <a:r>
                        <a:rPr lang="ru-RU" sz="1600" dirty="0" smtClean="0"/>
                        <a:t>   ( </a:t>
                      </a:r>
                      <a:r>
                        <a:rPr lang="ru-RU" sz="1600" dirty="0" smtClean="0"/>
                        <a:t>май, 2022)</a:t>
                      </a:r>
                      <a:endParaRPr lang="ru-RU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Сотрудничество с</a:t>
                      </a:r>
                      <a:r>
                        <a:rPr lang="ru-RU" sz="1600" baseline="0" dirty="0" smtClean="0"/>
                        <a:t> ОО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Крым. г.</a:t>
                      </a:r>
                      <a:r>
                        <a:rPr lang="ru-RU" sz="1600" baseline="0" dirty="0" smtClean="0"/>
                        <a:t> Симферополь МБОУ СОШ № </a:t>
                      </a:r>
                      <a:r>
                        <a:rPr lang="ru-RU" sz="1600" baseline="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</a:tr>
              <a:tr h="353494">
                <a:tc>
                  <a:txBody>
                    <a:bodyPr/>
                    <a:lstStyle/>
                    <a:p>
                      <a:r>
                        <a:rPr lang="ru-RU" dirty="0" smtClean="0"/>
                        <a:t>Вожатская</a:t>
                      </a:r>
                      <a:r>
                        <a:rPr lang="ru-RU" baseline="0" dirty="0" smtClean="0"/>
                        <a:t> практика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Лагерь дневного пребывания </a:t>
                      </a:r>
                      <a:endParaRPr lang="ru-RU" dirty="0"/>
                    </a:p>
                  </a:txBody>
                  <a:tcPr/>
                </a:tc>
              </a:tr>
              <a:tr h="353494"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 « Педагогика» в учебном плане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Социально-педагогический класс</a:t>
                      </a:r>
                      <a:endParaRPr lang="ru-RU" dirty="0"/>
                    </a:p>
                  </a:txBody>
                  <a:tcPr/>
                </a:tc>
              </a:tr>
              <a:tr h="636047">
                <a:tc>
                  <a:txBody>
                    <a:bodyPr/>
                    <a:lstStyle/>
                    <a:p>
                      <a:r>
                        <a:rPr lang="ru-RU" dirty="0" smtClean="0"/>
                        <a:t>Курс « Психология» в учебном</a:t>
                      </a:r>
                      <a:r>
                        <a:rPr lang="ru-RU" baseline="0" dirty="0" smtClean="0"/>
                        <a:t> плане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Социально-педагогический класс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" y="5145773"/>
            <a:ext cx="1529410" cy="14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504056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Распространение опыта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06128"/>
              </p:ext>
            </p:extLst>
          </p:nvPr>
        </p:nvGraphicFramePr>
        <p:xfrm>
          <a:off x="251520" y="660609"/>
          <a:ext cx="8784976" cy="61135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09103"/>
                <a:gridCol w="1191183"/>
                <a:gridCol w="3084690"/>
              </a:tblGrid>
              <a:tr h="335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Место, дата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выступления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28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/>
                        </a:rPr>
                        <a:t>Российское общество «Знание»,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Мастер-класс « Выбор профессии»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effectLst/>
                          <a:latin typeface="Times New Roman"/>
                        </a:rPr>
                        <a:t>20 июля 2022 Краснодар, КГУ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Мастер-класс « Выбор профессии»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/>
                </a:tc>
              </a:tr>
              <a:tr h="686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cs typeface="Times New Roman"/>
                        </a:rPr>
                        <a:t>Российское общество «Знание» </a:t>
                      </a:r>
                      <a:endParaRPr lang="ru-RU" sz="1100" b="1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Проект «Умный Маршрут»  в Южном Федеральном округе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25-28.07 2022; Крым,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cs typeface="Times New Roman"/>
                        </a:rPr>
                        <a:t>Бахчисарай , Севастополь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« Я выбираю профессию-учитель!»</a:t>
                      </a:r>
                      <a:endParaRPr lang="ru-RU" dirty="0"/>
                    </a:p>
                  </a:txBody>
                  <a:tcPr/>
                </a:tc>
              </a:tr>
              <a:tr h="1572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Круглый стол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для слушателей дополнительной профессиональной программы повышения квалификации « Практические аспекты эффективного управления образовательной организацией», выступление по теме: « Проектное управление в работе руководителя и управленческой команды образовательной организации»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15 декабря, 2022 г  ГБОУ ИРО КК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« Организация учебно-воспитательного процесса в социально-педагогическом профильном классе проект» Создай учителя».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916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Городская конференция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«Успешная практика профессиональных компетенций молодых педагогических работников»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effectLst/>
                          <a:latin typeface="Times New Roman"/>
                        </a:rPr>
                        <a:t>24 августа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/>
                      <a:r>
                        <a:rPr lang="ru-RU" sz="1100" dirty="0" smtClean="0">
                          <a:effectLst/>
                          <a:latin typeface="Times New Roman"/>
                        </a:rPr>
                        <a:t>2022 г</a:t>
                      </a:r>
                      <a:endParaRPr lang="ru-RU" sz="1100" dirty="0" smtClean="0">
                        <a:effectLst/>
                      </a:endParaRPr>
                    </a:p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  КНМЦ, МАОУ СОШ № 98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Из опыта работы  МАОУ СОШ № 96  по формированию и организации работы в педагогических классах.</a:t>
                      </a:r>
                      <a:endParaRPr lang="ru-RU" dirty="0"/>
                    </a:p>
                  </a:txBody>
                  <a:tcPr/>
                </a:tc>
              </a:tr>
              <a:tr h="401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 июля,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-apple-system"/>
                          <a:hlinkClick r:id="rId2" tooltip="https://minobr.krasnodar.ru/news/common/s/common/e/234834"/>
                        </a:rPr>
                        <a:t>https://minobr.krasnodar.ru/news/common/s/common/e/23..</a:t>
                      </a:r>
                      <a:endParaRPr lang="ru-RU" sz="1000" b="0" i="0" dirty="0" smtClean="0">
                        <a:solidFill>
                          <a:schemeClr val="tx1"/>
                        </a:solidFill>
                        <a:effectLst/>
                        <a:latin typeface="-apple-system"/>
                      </a:endParaRPr>
                    </a:p>
                    <a:p>
                      <a:pPr algn="l"/>
                      <a:r>
                        <a:rPr lang="ru-RU" sz="1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-apple-system"/>
                          <a:hlinkClick r:id="rId3"/>
                        </a:rPr>
                        <a:t>Министр Елена Воробьева встретилась с учащимися педагогических классов | Министерство образования, </a:t>
                      </a:r>
                      <a:r>
                        <a:rPr lang="ru-RU" sz="1000" b="1" i="0" u="sng" strike="noStrike" dirty="0" err="1" smtClean="0">
                          <a:solidFill>
                            <a:schemeClr val="tx1"/>
                          </a:solidFill>
                          <a:effectLst/>
                          <a:latin typeface="-apple-system"/>
                          <a:hlinkClick r:id="rId3"/>
                        </a:rPr>
                        <a:t>науки..</a:t>
                      </a:r>
                      <a:r>
                        <a:rPr lang="ru-RU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-apple-system"/>
                          <a:hlinkClick r:id="rId3"/>
                        </a:rPr>
                        <a:t>minobr.krasnodar.ru</a:t>
                      </a:r>
                      <a:endParaRPr lang="ru-RU" sz="1000" b="0" i="0" dirty="0">
                        <a:solidFill>
                          <a:schemeClr val="tx1"/>
                        </a:solidFill>
                        <a:effectLst/>
                        <a:latin typeface="-apple-system"/>
                      </a:endParaRPr>
                    </a:p>
                  </a:txBody>
                  <a:tcPr/>
                </a:tc>
              </a:tr>
              <a:tr h="3412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Кубань 24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22 июля,2022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4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https://vk.com/video-188615845_456239023?list=2b6bdb07aece5117a5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225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Вк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страница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 Школьный педагогический отряд» МАОУ СОШ № 96 « Лидер»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Соц. сети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ШПО «Лидер».</a:t>
                      </a:r>
                      <a:r>
                        <a:rPr lang="en-A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AU" sz="1400" dirty="0" smtClean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https://vk.com/public188615845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88424"/>
            <a:ext cx="8784975" cy="5880936"/>
          </a:xfrm>
        </p:spPr>
        <p:txBody>
          <a:bodyPr/>
          <a:lstStyle/>
          <a:p>
            <a:pPr marL="45720" lvl="0" indent="0" algn="ctr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88640"/>
            <a:ext cx="7531125" cy="723191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Благодарим за внимание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4" name="Picture 3" descr="F:\Для презентации КИП-22\UYZN3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631"/>
            <a:ext cx="2554999" cy="2338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015" y="3036585"/>
            <a:ext cx="2374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 Симферополь МБОУ СОШ № 6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кб\Desktop\Фестиваль историй успеха  Открытия 2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8306"/>
            <a:ext cx="3101374" cy="2307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5831" y="2944813"/>
            <a:ext cx="1339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ВДЦ Смена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Для презентации КИП-22\BKJH3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7130"/>
            <a:ext cx="3288779" cy="246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6373714"/>
            <a:ext cx="1329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Школа вожатых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:\Для презентации КИП-22\IMG_7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53" y="4665567"/>
            <a:ext cx="2419643" cy="181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5831" y="6359869"/>
            <a:ext cx="194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Планерки при директоре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356" y="6341800"/>
            <a:ext cx="2003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Педагогическая гостиная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4066" y="2682790"/>
            <a:ext cx="112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Выступления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775569"/>
            <a:ext cx="3091482" cy="1881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42093" y="4518307"/>
            <a:ext cx="2543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Социально-педагогический класс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б\Desktop\КНМЦ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58" y="788424"/>
            <a:ext cx="2424586" cy="1846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б\Desktop\Отчет КИП-22\Минист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79" y="4693922"/>
            <a:ext cx="2433301" cy="1824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1234</TotalTime>
  <Words>486</Words>
  <Application>Microsoft Office PowerPoint</Application>
  <PresentationFormat>Экран (4:3)</PresentationFormat>
  <Paragraphs>93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Муниципальное автономное общеобразовательное учреждение муниципального образования город Краснодар  средняя общеобразовательная школа №96 имени Героя Российской Федерации Владислава Посадского</vt:lpstr>
      <vt:lpstr>Создание в образовательной организации новой деятельностной образовательной среды, которая обеспечит  раннее выявление учащихся, предрасположенных к педагогической деятельности, формирование у них педагогических компетенций и мотивации к педагогической деятельности, подготовку и направление на обучение в ВУЗы педагогической направленности и дальнейшее трудоустройство в школе. </vt:lpstr>
      <vt:lpstr>В урочной деятельности в соответствии с  основной образовательной программой  школы обеспечивается:  -введение в учебный план  курсов по выбору и элективных курсов  тематической направленности; -открытие профильного социально-педагогического класса; -развитие   научно-исследовательской  деятельности  учащихся в области педагогики посредством  реализации индивидуальных и групповых исследовательских проектов, участия в краевых, всероссийских и международных   творческих конкурсах, конференциях и форумах . В рамках  внеурочной деятельности  в соответствии с ФГОС и основной образовательной программой  школы: -создание  условий для успешной социализации и эффективной самореализации всех участников образовательного процесса в практической   социально значимой деятельности; -развитие  системы  информационно-методического                 обеспечения   участников образовательного процесса     по вопросам педагогического образования; -введение в образовательный процесс разнообразных форм организации    внеурочной деятельности, направленных на формирование педагогических компетенций. Во внеклассной деятельности: -развитие  деятельности школьного ученического самоуправления; -развитие волонтерского движения; -развитие вожатского движения; В рамках сетевого взаимодействия:   -установление сотрудничества с  организациями среднего профессионального и высшего образования педагогической направленности города и края по проведению профориентационных мероприятий с учащимися; -расширение   сетевого взаимодействия с социальными партнёрами через  активное вовлечение  в социально значимую деятельность; -организация встреч, «круглых столов», семинаров с участием опытных и наиболее успешных представителей учительской общественности; </vt:lpstr>
      <vt:lpstr>              </vt:lpstr>
      <vt:lpstr>              </vt:lpstr>
      <vt:lpstr>              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 средняя общеобразовательная школа №96</dc:title>
  <dc:creator>кб</dc:creator>
  <cp:lastModifiedBy>кб</cp:lastModifiedBy>
  <cp:revision>103</cp:revision>
  <dcterms:created xsi:type="dcterms:W3CDTF">2019-10-28T12:22:09Z</dcterms:created>
  <dcterms:modified xsi:type="dcterms:W3CDTF">2022-09-04T16:38:44Z</dcterms:modified>
</cp:coreProperties>
</file>