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67" r:id="rId3"/>
    <p:sldId id="428" r:id="rId4"/>
    <p:sldId id="369" r:id="rId5"/>
    <p:sldId id="364" r:id="rId6"/>
    <p:sldId id="404" r:id="rId7"/>
    <p:sldId id="406" r:id="rId8"/>
    <p:sldId id="412" r:id="rId9"/>
    <p:sldId id="413" r:id="rId10"/>
    <p:sldId id="417" r:id="rId11"/>
    <p:sldId id="425" r:id="rId12"/>
    <p:sldId id="424" r:id="rId13"/>
    <p:sldId id="381" r:id="rId14"/>
    <p:sldId id="429" r:id="rId15"/>
    <p:sldId id="385" r:id="rId16"/>
    <p:sldId id="387" r:id="rId17"/>
    <p:sldId id="430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1AA"/>
    <a:srgbClr val="8A9A90"/>
    <a:srgbClr val="0044CC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14" autoAdjust="0"/>
  </p:normalViewPr>
  <p:slideViewPr>
    <p:cSldViewPr showGuides="1">
      <p:cViewPr>
        <p:scale>
          <a:sx n="81" d="100"/>
          <a:sy n="81" d="100"/>
        </p:scale>
        <p:origin x="-660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93274-3CEE-4C2F-99D1-635CEA77A2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C6AE5F-3365-4B07-BB86-EC7E36B0573F}">
      <dgm:prSet/>
      <dgm:spPr/>
      <dgm:t>
        <a:bodyPr/>
        <a:lstStyle/>
        <a:p>
          <a:pPr rtl="0"/>
          <a:r>
            <a:rPr lang="ru-RU" dirty="0" smtClean="0"/>
            <a:t>Принцип самоорганизующейся системы</a:t>
          </a:r>
          <a:endParaRPr lang="ru-RU" dirty="0"/>
        </a:p>
      </dgm:t>
    </dgm:pt>
    <dgm:pt modelId="{C76E1569-5FAC-491E-84AC-8E32D03ADB2E}" type="parTrans" cxnId="{2CD1F8B1-884A-4878-B0EF-A0164D544591}">
      <dgm:prSet/>
      <dgm:spPr/>
      <dgm:t>
        <a:bodyPr/>
        <a:lstStyle/>
        <a:p>
          <a:endParaRPr lang="ru-RU"/>
        </a:p>
      </dgm:t>
    </dgm:pt>
    <dgm:pt modelId="{E258AF4D-980F-46CC-86D2-13CAC21D10D7}" type="sibTrans" cxnId="{2CD1F8B1-884A-4878-B0EF-A0164D544591}">
      <dgm:prSet/>
      <dgm:spPr/>
      <dgm:t>
        <a:bodyPr/>
        <a:lstStyle/>
        <a:p>
          <a:endParaRPr lang="ru-RU"/>
        </a:p>
      </dgm:t>
    </dgm:pt>
    <dgm:pt modelId="{5178C5BD-50A8-4380-939B-3BB525BF068D}">
      <dgm:prSet/>
      <dgm:spPr/>
      <dgm:t>
        <a:bodyPr/>
        <a:lstStyle/>
        <a:p>
          <a:pPr rtl="0"/>
          <a:r>
            <a:rPr lang="ru-RU" dirty="0" smtClean="0"/>
            <a:t>Принцип коллегиального принятия решений</a:t>
          </a:r>
          <a:endParaRPr lang="ru-RU" dirty="0"/>
        </a:p>
      </dgm:t>
    </dgm:pt>
    <dgm:pt modelId="{371B58EC-D612-44B8-B4D2-39E912E90E11}" type="parTrans" cxnId="{8F05707E-367B-4F01-B268-C27DC4EA05EC}">
      <dgm:prSet/>
      <dgm:spPr/>
      <dgm:t>
        <a:bodyPr/>
        <a:lstStyle/>
        <a:p>
          <a:endParaRPr lang="ru-RU"/>
        </a:p>
      </dgm:t>
    </dgm:pt>
    <dgm:pt modelId="{7A09EFF7-AB32-44C5-9F08-33B58C2ADED4}" type="sibTrans" cxnId="{8F05707E-367B-4F01-B268-C27DC4EA05EC}">
      <dgm:prSet/>
      <dgm:spPr/>
      <dgm:t>
        <a:bodyPr/>
        <a:lstStyle/>
        <a:p>
          <a:endParaRPr lang="ru-RU"/>
        </a:p>
      </dgm:t>
    </dgm:pt>
    <dgm:pt modelId="{99980047-7868-4002-8E5B-1CCCCB87BFA7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Экспертные группы КНМЦ</a:t>
          </a:r>
          <a:endParaRPr lang="ru-RU" dirty="0">
            <a:solidFill>
              <a:srgbClr val="002060"/>
            </a:solidFill>
          </a:endParaRPr>
        </a:p>
      </dgm:t>
    </dgm:pt>
    <dgm:pt modelId="{B17BBC74-69AC-40C2-875D-B3B1A6D6B1CF}" type="parTrans" cxnId="{CAB17116-CA12-415A-A3C7-BF08AB5B63D1}">
      <dgm:prSet/>
      <dgm:spPr/>
      <dgm:t>
        <a:bodyPr/>
        <a:lstStyle/>
        <a:p>
          <a:endParaRPr lang="ru-RU"/>
        </a:p>
      </dgm:t>
    </dgm:pt>
    <dgm:pt modelId="{DB2BB7D4-68D6-43E6-9F7C-673DD76C6697}" type="sibTrans" cxnId="{CAB17116-CA12-415A-A3C7-BF08AB5B63D1}">
      <dgm:prSet/>
      <dgm:spPr/>
      <dgm:t>
        <a:bodyPr/>
        <a:lstStyle/>
        <a:p>
          <a:endParaRPr lang="ru-RU"/>
        </a:p>
      </dgm:t>
    </dgm:pt>
    <dgm:pt modelId="{598D615F-CA8F-45BB-AD93-D7ED6D0F2D8B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Экспертные группы ТМС</a:t>
          </a:r>
          <a:endParaRPr lang="ru-RU" dirty="0">
            <a:solidFill>
              <a:srgbClr val="002060"/>
            </a:solidFill>
          </a:endParaRPr>
        </a:p>
      </dgm:t>
    </dgm:pt>
    <dgm:pt modelId="{00831D9B-5FC9-447C-8C3B-FBE3BA4A745B}" type="parTrans" cxnId="{A46E808F-3F43-4412-A2B4-96BB12A27598}">
      <dgm:prSet/>
      <dgm:spPr/>
      <dgm:t>
        <a:bodyPr/>
        <a:lstStyle/>
        <a:p>
          <a:endParaRPr lang="ru-RU"/>
        </a:p>
      </dgm:t>
    </dgm:pt>
    <dgm:pt modelId="{4B8B8F15-11C5-4797-9EC1-65892D0677E7}" type="sibTrans" cxnId="{A46E808F-3F43-4412-A2B4-96BB12A27598}">
      <dgm:prSet/>
      <dgm:spPr/>
      <dgm:t>
        <a:bodyPr/>
        <a:lstStyle/>
        <a:p>
          <a:endParaRPr lang="ru-RU"/>
        </a:p>
      </dgm:t>
    </dgm:pt>
    <dgm:pt modelId="{D6A4CC20-FC7A-4F4E-B532-3B719BF77E63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управленческо-педагогические команды</a:t>
          </a:r>
          <a:endParaRPr lang="ru-RU" dirty="0">
            <a:solidFill>
              <a:srgbClr val="002060"/>
            </a:solidFill>
          </a:endParaRPr>
        </a:p>
      </dgm:t>
    </dgm:pt>
    <dgm:pt modelId="{19B63DEF-E419-4328-B961-E4D0FB715459}" type="parTrans" cxnId="{C24DC3D5-A219-4F55-B6A6-1DC77C2E7B66}">
      <dgm:prSet/>
      <dgm:spPr/>
      <dgm:t>
        <a:bodyPr/>
        <a:lstStyle/>
        <a:p>
          <a:endParaRPr lang="ru-RU"/>
        </a:p>
      </dgm:t>
    </dgm:pt>
    <dgm:pt modelId="{0FE82BC5-D461-49FF-BD36-67547114A38A}" type="sibTrans" cxnId="{C24DC3D5-A219-4F55-B6A6-1DC77C2E7B66}">
      <dgm:prSet/>
      <dgm:spPr/>
      <dgm:t>
        <a:bodyPr/>
        <a:lstStyle/>
        <a:p>
          <a:endParaRPr lang="ru-RU"/>
        </a:p>
      </dgm:t>
    </dgm:pt>
    <dgm:pt modelId="{28F8EB21-0223-4913-A87D-541DEA5C639B}">
      <dgm:prSet/>
      <dgm:spPr/>
      <dgm:t>
        <a:bodyPr/>
        <a:lstStyle/>
        <a:p>
          <a:pPr rtl="0"/>
          <a:r>
            <a:rPr lang="ru-RU" dirty="0" smtClean="0"/>
            <a:t>Принцип сетевой поддержки</a:t>
          </a:r>
          <a:endParaRPr lang="ru-RU" dirty="0"/>
        </a:p>
      </dgm:t>
    </dgm:pt>
    <dgm:pt modelId="{5AA87919-7807-493E-A3B0-27EEB32CFB4B}" type="parTrans" cxnId="{9782D3EF-88F3-4D9D-BAE5-5E0CB8C6320D}">
      <dgm:prSet/>
      <dgm:spPr/>
      <dgm:t>
        <a:bodyPr/>
        <a:lstStyle/>
        <a:p>
          <a:endParaRPr lang="ru-RU"/>
        </a:p>
      </dgm:t>
    </dgm:pt>
    <dgm:pt modelId="{979F91FC-8DA6-4F84-A24F-D34C40410653}" type="sibTrans" cxnId="{9782D3EF-88F3-4D9D-BAE5-5E0CB8C6320D}">
      <dgm:prSet/>
      <dgm:spPr/>
      <dgm:t>
        <a:bodyPr/>
        <a:lstStyle/>
        <a:p>
          <a:endParaRPr lang="ru-RU"/>
        </a:p>
      </dgm:t>
    </dgm:pt>
    <dgm:pt modelId="{B85548A3-B4B3-4CC2-A439-3C941CD6FCF3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сетевые методисты</a:t>
          </a:r>
          <a:endParaRPr lang="ru-RU" dirty="0">
            <a:solidFill>
              <a:srgbClr val="002060"/>
            </a:solidFill>
          </a:endParaRPr>
        </a:p>
      </dgm:t>
    </dgm:pt>
    <dgm:pt modelId="{2CA4C3D8-3E21-4CDF-8DCF-F834E6E6D8E9}" type="parTrans" cxnId="{88A0393F-A926-4056-8756-909ECA083CA1}">
      <dgm:prSet/>
      <dgm:spPr/>
      <dgm:t>
        <a:bodyPr/>
        <a:lstStyle/>
        <a:p>
          <a:endParaRPr lang="ru-RU"/>
        </a:p>
      </dgm:t>
    </dgm:pt>
    <dgm:pt modelId="{C2E3C7FD-3FE9-40E9-A30C-3A5FD83A348F}" type="sibTrans" cxnId="{88A0393F-A926-4056-8756-909ECA083CA1}">
      <dgm:prSet/>
      <dgm:spPr/>
      <dgm:t>
        <a:bodyPr/>
        <a:lstStyle/>
        <a:p>
          <a:endParaRPr lang="ru-RU"/>
        </a:p>
      </dgm:t>
    </dgm:pt>
    <dgm:pt modelId="{CE3643F6-DE61-4EC1-9C60-F7E6FA139934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сетевые </a:t>
          </a:r>
          <a:r>
            <a:rPr lang="ru-RU" dirty="0" err="1" smtClean="0">
              <a:solidFill>
                <a:srgbClr val="002060"/>
              </a:solidFill>
            </a:rPr>
            <a:t>тьюторы</a:t>
          </a:r>
          <a:endParaRPr lang="ru-RU" dirty="0">
            <a:solidFill>
              <a:srgbClr val="002060"/>
            </a:solidFill>
          </a:endParaRPr>
        </a:p>
      </dgm:t>
    </dgm:pt>
    <dgm:pt modelId="{FFD3B75E-5B9D-404F-B92A-451AE7E215B7}" type="parTrans" cxnId="{05982FB3-938C-49D3-926D-CB5ECF692B98}">
      <dgm:prSet/>
      <dgm:spPr/>
      <dgm:t>
        <a:bodyPr/>
        <a:lstStyle/>
        <a:p>
          <a:endParaRPr lang="ru-RU"/>
        </a:p>
      </dgm:t>
    </dgm:pt>
    <dgm:pt modelId="{0D001616-F116-4A5C-8655-F73992AB4F04}" type="sibTrans" cxnId="{05982FB3-938C-49D3-926D-CB5ECF692B98}">
      <dgm:prSet/>
      <dgm:spPr/>
      <dgm:t>
        <a:bodyPr/>
        <a:lstStyle/>
        <a:p>
          <a:endParaRPr lang="ru-RU"/>
        </a:p>
      </dgm:t>
    </dgm:pt>
    <dgm:pt modelId="{642D6C63-A46C-4E02-B272-E63090D84D4C}">
      <dgm:prSet/>
      <dgm:spPr/>
      <dgm:t>
        <a:bodyPr/>
        <a:lstStyle/>
        <a:p>
          <a:pPr rtl="0"/>
          <a:r>
            <a:rPr lang="ru-RU" dirty="0" smtClean="0">
              <a:solidFill>
                <a:srgbClr val="002060"/>
              </a:solidFill>
            </a:rPr>
            <a:t>сетевые координаторы</a:t>
          </a:r>
          <a:endParaRPr lang="ru-RU" dirty="0">
            <a:solidFill>
              <a:srgbClr val="002060"/>
            </a:solidFill>
          </a:endParaRPr>
        </a:p>
      </dgm:t>
    </dgm:pt>
    <dgm:pt modelId="{9E34C722-87BF-46ED-A94F-CE0C6B830762}" type="parTrans" cxnId="{1A561858-0045-435E-92C7-860FB1B4E4FA}">
      <dgm:prSet/>
      <dgm:spPr/>
      <dgm:t>
        <a:bodyPr/>
        <a:lstStyle/>
        <a:p>
          <a:endParaRPr lang="ru-RU"/>
        </a:p>
      </dgm:t>
    </dgm:pt>
    <dgm:pt modelId="{A7F7B0C1-6F24-4591-A16C-EBA85C63F4C0}" type="sibTrans" cxnId="{1A561858-0045-435E-92C7-860FB1B4E4FA}">
      <dgm:prSet/>
      <dgm:spPr/>
      <dgm:t>
        <a:bodyPr/>
        <a:lstStyle/>
        <a:p>
          <a:endParaRPr lang="ru-RU"/>
        </a:p>
      </dgm:t>
    </dgm:pt>
    <dgm:pt modelId="{C4109B99-8590-45F8-B6AB-F4D9BF877781}">
      <dgm:prSet/>
      <dgm:spPr/>
      <dgm:t>
        <a:bodyPr/>
        <a:lstStyle/>
        <a:p>
          <a:pPr rtl="0"/>
          <a:r>
            <a:rPr lang="ru-RU" dirty="0" smtClean="0"/>
            <a:t>Принцип диагностического подхода</a:t>
          </a:r>
          <a:endParaRPr lang="ru-RU" dirty="0"/>
        </a:p>
      </dgm:t>
    </dgm:pt>
    <dgm:pt modelId="{5F44EFB2-FEC2-433C-B508-BD9258C99505}" type="parTrans" cxnId="{E200AB40-85D7-4C91-BB9D-3148A53F00E0}">
      <dgm:prSet/>
      <dgm:spPr/>
      <dgm:t>
        <a:bodyPr/>
        <a:lstStyle/>
        <a:p>
          <a:endParaRPr lang="ru-RU"/>
        </a:p>
      </dgm:t>
    </dgm:pt>
    <dgm:pt modelId="{30A1D688-1BEA-497C-B4E9-7D3B3A5E1394}" type="sibTrans" cxnId="{E200AB40-85D7-4C91-BB9D-3148A53F00E0}">
      <dgm:prSet/>
      <dgm:spPr/>
      <dgm:t>
        <a:bodyPr/>
        <a:lstStyle/>
        <a:p>
          <a:endParaRPr lang="ru-RU"/>
        </a:p>
      </dgm:t>
    </dgm:pt>
    <dgm:pt modelId="{B24829FC-9D16-4479-ABA4-075EF0C07E27}" type="pres">
      <dgm:prSet presAssocID="{A2F93274-3CEE-4C2F-99D1-635CEA77A2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D545E6-EFA9-4D65-BBE5-3D01D9E8722A}" type="pres">
      <dgm:prSet presAssocID="{4EC6AE5F-3365-4B07-BB86-EC7E36B0573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692CA-82D8-4263-A7D1-C41C7F60F86A}" type="pres">
      <dgm:prSet presAssocID="{E258AF4D-980F-46CC-86D2-13CAC21D10D7}" presName="spacer" presStyleCnt="0"/>
      <dgm:spPr/>
    </dgm:pt>
    <dgm:pt modelId="{47C4652C-D160-4FFE-B221-7DB270DCF746}" type="pres">
      <dgm:prSet presAssocID="{5178C5BD-50A8-4380-939B-3BB525BF068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E2B7E-6D7B-4B86-9F4C-93C6E15A5DD7}" type="pres">
      <dgm:prSet presAssocID="{5178C5BD-50A8-4380-939B-3BB525BF068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E6ED2-7B2E-40FF-A5B0-88C5497F5DFC}" type="pres">
      <dgm:prSet presAssocID="{28F8EB21-0223-4913-A87D-541DEA5C639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C08D1-F610-4992-B295-39816A816BBB}" type="pres">
      <dgm:prSet presAssocID="{28F8EB21-0223-4913-A87D-541DEA5C639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F4BC8-FD1A-4748-8E83-848375226BF2}" type="pres">
      <dgm:prSet presAssocID="{C4109B99-8590-45F8-B6AB-F4D9BF87778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6E808F-3F43-4412-A2B4-96BB12A27598}" srcId="{5178C5BD-50A8-4380-939B-3BB525BF068D}" destId="{598D615F-CA8F-45BB-AD93-D7ED6D0F2D8B}" srcOrd="1" destOrd="0" parTransId="{00831D9B-5FC9-447C-8C3B-FBE3BA4A745B}" sibTransId="{4B8B8F15-11C5-4797-9EC1-65892D0677E7}"/>
    <dgm:cxn modelId="{1A561858-0045-435E-92C7-860FB1B4E4FA}" srcId="{28F8EB21-0223-4913-A87D-541DEA5C639B}" destId="{642D6C63-A46C-4E02-B272-E63090D84D4C}" srcOrd="2" destOrd="0" parTransId="{9E34C722-87BF-46ED-A94F-CE0C6B830762}" sibTransId="{A7F7B0C1-6F24-4591-A16C-EBA85C63F4C0}"/>
    <dgm:cxn modelId="{CAB17116-CA12-415A-A3C7-BF08AB5B63D1}" srcId="{5178C5BD-50A8-4380-939B-3BB525BF068D}" destId="{99980047-7868-4002-8E5B-1CCCCB87BFA7}" srcOrd="0" destOrd="0" parTransId="{B17BBC74-69AC-40C2-875D-B3B1A6D6B1CF}" sibTransId="{DB2BB7D4-68D6-43E6-9F7C-673DD76C6697}"/>
    <dgm:cxn modelId="{68B2992E-F929-4328-8CEF-C409E838949E}" type="presOf" srcId="{598D615F-CA8F-45BB-AD93-D7ED6D0F2D8B}" destId="{097E2B7E-6D7B-4B86-9F4C-93C6E15A5DD7}" srcOrd="0" destOrd="1" presId="urn:microsoft.com/office/officeart/2005/8/layout/vList2"/>
    <dgm:cxn modelId="{05982FB3-938C-49D3-926D-CB5ECF692B98}" srcId="{28F8EB21-0223-4913-A87D-541DEA5C639B}" destId="{CE3643F6-DE61-4EC1-9C60-F7E6FA139934}" srcOrd="1" destOrd="0" parTransId="{FFD3B75E-5B9D-404F-B92A-451AE7E215B7}" sibTransId="{0D001616-F116-4A5C-8655-F73992AB4F04}"/>
    <dgm:cxn modelId="{B6F365DF-9968-4CE0-BB5D-106260A0C214}" type="presOf" srcId="{A2F93274-3CEE-4C2F-99D1-635CEA77A2A4}" destId="{B24829FC-9D16-4479-ABA4-075EF0C07E27}" srcOrd="0" destOrd="0" presId="urn:microsoft.com/office/officeart/2005/8/layout/vList2"/>
    <dgm:cxn modelId="{C50C91C2-4582-4542-831B-41FF2920B9C4}" type="presOf" srcId="{D6A4CC20-FC7A-4F4E-B532-3B719BF77E63}" destId="{097E2B7E-6D7B-4B86-9F4C-93C6E15A5DD7}" srcOrd="0" destOrd="2" presId="urn:microsoft.com/office/officeart/2005/8/layout/vList2"/>
    <dgm:cxn modelId="{8BEA410F-BEDA-43F1-91C1-3100161C13FD}" type="presOf" srcId="{B85548A3-B4B3-4CC2-A439-3C941CD6FCF3}" destId="{AB8C08D1-F610-4992-B295-39816A816BBB}" srcOrd="0" destOrd="0" presId="urn:microsoft.com/office/officeart/2005/8/layout/vList2"/>
    <dgm:cxn modelId="{5577F5E9-583E-4361-8A51-328CB6DEE9CC}" type="presOf" srcId="{4EC6AE5F-3365-4B07-BB86-EC7E36B0573F}" destId="{A7D545E6-EFA9-4D65-BBE5-3D01D9E8722A}" srcOrd="0" destOrd="0" presId="urn:microsoft.com/office/officeart/2005/8/layout/vList2"/>
    <dgm:cxn modelId="{C6492481-B637-427A-8400-40AB8959EB99}" type="presOf" srcId="{C4109B99-8590-45F8-B6AB-F4D9BF877781}" destId="{E5EF4BC8-FD1A-4748-8E83-848375226BF2}" srcOrd="0" destOrd="0" presId="urn:microsoft.com/office/officeart/2005/8/layout/vList2"/>
    <dgm:cxn modelId="{31C1301F-F4D4-43DF-AC0B-639B7C49C2C9}" type="presOf" srcId="{CE3643F6-DE61-4EC1-9C60-F7E6FA139934}" destId="{AB8C08D1-F610-4992-B295-39816A816BBB}" srcOrd="0" destOrd="1" presId="urn:microsoft.com/office/officeart/2005/8/layout/vList2"/>
    <dgm:cxn modelId="{88A0393F-A926-4056-8756-909ECA083CA1}" srcId="{28F8EB21-0223-4913-A87D-541DEA5C639B}" destId="{B85548A3-B4B3-4CC2-A439-3C941CD6FCF3}" srcOrd="0" destOrd="0" parTransId="{2CA4C3D8-3E21-4CDF-8DCF-F834E6E6D8E9}" sibTransId="{C2E3C7FD-3FE9-40E9-A30C-3A5FD83A348F}"/>
    <dgm:cxn modelId="{E200AB40-85D7-4C91-BB9D-3148A53F00E0}" srcId="{A2F93274-3CEE-4C2F-99D1-635CEA77A2A4}" destId="{C4109B99-8590-45F8-B6AB-F4D9BF877781}" srcOrd="3" destOrd="0" parTransId="{5F44EFB2-FEC2-433C-B508-BD9258C99505}" sibTransId="{30A1D688-1BEA-497C-B4E9-7D3B3A5E1394}"/>
    <dgm:cxn modelId="{8F05707E-367B-4F01-B268-C27DC4EA05EC}" srcId="{A2F93274-3CEE-4C2F-99D1-635CEA77A2A4}" destId="{5178C5BD-50A8-4380-939B-3BB525BF068D}" srcOrd="1" destOrd="0" parTransId="{371B58EC-D612-44B8-B4D2-39E912E90E11}" sibTransId="{7A09EFF7-AB32-44C5-9F08-33B58C2ADED4}"/>
    <dgm:cxn modelId="{9782D3EF-88F3-4D9D-BAE5-5E0CB8C6320D}" srcId="{A2F93274-3CEE-4C2F-99D1-635CEA77A2A4}" destId="{28F8EB21-0223-4913-A87D-541DEA5C639B}" srcOrd="2" destOrd="0" parTransId="{5AA87919-7807-493E-A3B0-27EEB32CFB4B}" sibTransId="{979F91FC-8DA6-4F84-A24F-D34C40410653}"/>
    <dgm:cxn modelId="{2CD1F8B1-884A-4878-B0EF-A0164D544591}" srcId="{A2F93274-3CEE-4C2F-99D1-635CEA77A2A4}" destId="{4EC6AE5F-3365-4B07-BB86-EC7E36B0573F}" srcOrd="0" destOrd="0" parTransId="{C76E1569-5FAC-491E-84AC-8E32D03ADB2E}" sibTransId="{E258AF4D-980F-46CC-86D2-13CAC21D10D7}"/>
    <dgm:cxn modelId="{42EFD5CE-08BC-454E-A02D-CFB9A86268BE}" type="presOf" srcId="{5178C5BD-50A8-4380-939B-3BB525BF068D}" destId="{47C4652C-D160-4FFE-B221-7DB270DCF746}" srcOrd="0" destOrd="0" presId="urn:microsoft.com/office/officeart/2005/8/layout/vList2"/>
    <dgm:cxn modelId="{90C15215-7349-4047-980B-9FC950CFA6EC}" type="presOf" srcId="{28F8EB21-0223-4913-A87D-541DEA5C639B}" destId="{709E6ED2-7B2E-40FF-A5B0-88C5497F5DFC}" srcOrd="0" destOrd="0" presId="urn:microsoft.com/office/officeart/2005/8/layout/vList2"/>
    <dgm:cxn modelId="{6483B827-8181-4687-9829-62FF4F9E462B}" type="presOf" srcId="{99980047-7868-4002-8E5B-1CCCCB87BFA7}" destId="{097E2B7E-6D7B-4B86-9F4C-93C6E15A5DD7}" srcOrd="0" destOrd="0" presId="urn:microsoft.com/office/officeart/2005/8/layout/vList2"/>
    <dgm:cxn modelId="{B2E99309-5022-4B9F-B7AE-56572EE42D72}" type="presOf" srcId="{642D6C63-A46C-4E02-B272-E63090D84D4C}" destId="{AB8C08D1-F610-4992-B295-39816A816BBB}" srcOrd="0" destOrd="2" presId="urn:microsoft.com/office/officeart/2005/8/layout/vList2"/>
    <dgm:cxn modelId="{C24DC3D5-A219-4F55-B6A6-1DC77C2E7B66}" srcId="{5178C5BD-50A8-4380-939B-3BB525BF068D}" destId="{D6A4CC20-FC7A-4F4E-B532-3B719BF77E63}" srcOrd="2" destOrd="0" parTransId="{19B63DEF-E419-4328-B961-E4D0FB715459}" sibTransId="{0FE82BC5-D461-49FF-BD36-67547114A38A}"/>
    <dgm:cxn modelId="{E46F3588-556B-4685-8C3E-4A5AC24C8DAA}" type="presParOf" srcId="{B24829FC-9D16-4479-ABA4-075EF0C07E27}" destId="{A7D545E6-EFA9-4D65-BBE5-3D01D9E8722A}" srcOrd="0" destOrd="0" presId="urn:microsoft.com/office/officeart/2005/8/layout/vList2"/>
    <dgm:cxn modelId="{F93B6EEB-ECD4-4CC4-A609-3A859ADACEBE}" type="presParOf" srcId="{B24829FC-9D16-4479-ABA4-075EF0C07E27}" destId="{74D692CA-82D8-4263-A7D1-C41C7F60F86A}" srcOrd="1" destOrd="0" presId="urn:microsoft.com/office/officeart/2005/8/layout/vList2"/>
    <dgm:cxn modelId="{B946D893-7C2F-4F3E-977F-42943361FB4C}" type="presParOf" srcId="{B24829FC-9D16-4479-ABA4-075EF0C07E27}" destId="{47C4652C-D160-4FFE-B221-7DB270DCF746}" srcOrd="2" destOrd="0" presId="urn:microsoft.com/office/officeart/2005/8/layout/vList2"/>
    <dgm:cxn modelId="{DD4815CC-4BF3-4AB9-B516-A2BFAAC134B5}" type="presParOf" srcId="{B24829FC-9D16-4479-ABA4-075EF0C07E27}" destId="{097E2B7E-6D7B-4B86-9F4C-93C6E15A5DD7}" srcOrd="3" destOrd="0" presId="urn:microsoft.com/office/officeart/2005/8/layout/vList2"/>
    <dgm:cxn modelId="{D8D5DB15-2A81-4261-A375-5D58A96EFF85}" type="presParOf" srcId="{B24829FC-9D16-4479-ABA4-075EF0C07E27}" destId="{709E6ED2-7B2E-40FF-A5B0-88C5497F5DFC}" srcOrd="4" destOrd="0" presId="urn:microsoft.com/office/officeart/2005/8/layout/vList2"/>
    <dgm:cxn modelId="{058C726D-AC48-4923-9D85-B584C9EDD496}" type="presParOf" srcId="{B24829FC-9D16-4479-ABA4-075EF0C07E27}" destId="{AB8C08D1-F610-4992-B295-39816A816BBB}" srcOrd="5" destOrd="0" presId="urn:microsoft.com/office/officeart/2005/8/layout/vList2"/>
    <dgm:cxn modelId="{941C122D-4F6B-4074-A18C-D4B6E27F11F1}" type="presParOf" srcId="{B24829FC-9D16-4479-ABA4-075EF0C07E27}" destId="{E5EF4BC8-FD1A-4748-8E83-848375226BF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45E6-EFA9-4D65-BBE5-3D01D9E8722A}">
      <dsp:nvSpPr>
        <dsp:cNvPr id="0" name=""/>
        <dsp:cNvSpPr/>
      </dsp:nvSpPr>
      <dsp:spPr>
        <a:xfrm>
          <a:off x="0" y="15419"/>
          <a:ext cx="82296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Принцип самоорганизующейся системы</a:t>
          </a:r>
          <a:endParaRPr lang="ru-RU" sz="2800" kern="1200" dirty="0"/>
        </a:p>
      </dsp:txBody>
      <dsp:txXfrm>
        <a:off x="31984" y="47403"/>
        <a:ext cx="8165632" cy="591232"/>
      </dsp:txXfrm>
    </dsp:sp>
    <dsp:sp modelId="{47C4652C-D160-4FFE-B221-7DB270DCF746}">
      <dsp:nvSpPr>
        <dsp:cNvPr id="0" name=""/>
        <dsp:cNvSpPr/>
      </dsp:nvSpPr>
      <dsp:spPr>
        <a:xfrm>
          <a:off x="0" y="751259"/>
          <a:ext cx="82296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Принцип коллегиального принятия решений</a:t>
          </a:r>
          <a:endParaRPr lang="ru-RU" sz="2800" kern="1200" dirty="0"/>
        </a:p>
      </dsp:txBody>
      <dsp:txXfrm>
        <a:off x="31984" y="783243"/>
        <a:ext cx="8165632" cy="591232"/>
      </dsp:txXfrm>
    </dsp:sp>
    <dsp:sp modelId="{097E2B7E-6D7B-4B86-9F4C-93C6E15A5DD7}">
      <dsp:nvSpPr>
        <dsp:cNvPr id="0" name=""/>
        <dsp:cNvSpPr/>
      </dsp:nvSpPr>
      <dsp:spPr>
        <a:xfrm>
          <a:off x="0" y="1406459"/>
          <a:ext cx="82296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solidFill>
                <a:srgbClr val="002060"/>
              </a:solidFill>
            </a:rPr>
            <a:t>Экспертные группы КНМЦ</a:t>
          </a:r>
          <a:endParaRPr lang="ru-RU" sz="2200" kern="1200" dirty="0">
            <a:solidFill>
              <a:srgbClr val="002060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solidFill>
                <a:srgbClr val="002060"/>
              </a:solidFill>
            </a:rPr>
            <a:t>Экспертные группы ТМС</a:t>
          </a:r>
          <a:endParaRPr lang="ru-RU" sz="2200" kern="1200" dirty="0">
            <a:solidFill>
              <a:srgbClr val="002060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solidFill>
                <a:srgbClr val="002060"/>
              </a:solidFill>
            </a:rPr>
            <a:t>управленческо-педагогические команды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0" y="1406459"/>
        <a:ext cx="8229600" cy="1072260"/>
      </dsp:txXfrm>
    </dsp:sp>
    <dsp:sp modelId="{709E6ED2-7B2E-40FF-A5B0-88C5497F5DFC}">
      <dsp:nvSpPr>
        <dsp:cNvPr id="0" name=""/>
        <dsp:cNvSpPr/>
      </dsp:nvSpPr>
      <dsp:spPr>
        <a:xfrm>
          <a:off x="0" y="2478720"/>
          <a:ext cx="82296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Принцип сетевой поддержки</a:t>
          </a:r>
          <a:endParaRPr lang="ru-RU" sz="2800" kern="1200" dirty="0"/>
        </a:p>
      </dsp:txBody>
      <dsp:txXfrm>
        <a:off x="31984" y="2510704"/>
        <a:ext cx="8165632" cy="591232"/>
      </dsp:txXfrm>
    </dsp:sp>
    <dsp:sp modelId="{AB8C08D1-F610-4992-B295-39816A816BBB}">
      <dsp:nvSpPr>
        <dsp:cNvPr id="0" name=""/>
        <dsp:cNvSpPr/>
      </dsp:nvSpPr>
      <dsp:spPr>
        <a:xfrm>
          <a:off x="0" y="3133920"/>
          <a:ext cx="8229600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solidFill>
                <a:srgbClr val="002060"/>
              </a:solidFill>
            </a:rPr>
            <a:t>сетевые методисты</a:t>
          </a:r>
          <a:endParaRPr lang="ru-RU" sz="2200" kern="1200" dirty="0">
            <a:solidFill>
              <a:srgbClr val="002060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solidFill>
                <a:srgbClr val="002060"/>
              </a:solidFill>
            </a:rPr>
            <a:t>сетевые </a:t>
          </a:r>
          <a:r>
            <a:rPr lang="ru-RU" sz="2200" kern="1200" dirty="0" err="1" smtClean="0">
              <a:solidFill>
                <a:srgbClr val="002060"/>
              </a:solidFill>
            </a:rPr>
            <a:t>тьюторы</a:t>
          </a:r>
          <a:endParaRPr lang="ru-RU" sz="2200" kern="1200" dirty="0">
            <a:solidFill>
              <a:srgbClr val="002060"/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 smtClean="0">
              <a:solidFill>
                <a:srgbClr val="002060"/>
              </a:solidFill>
            </a:rPr>
            <a:t>сетевые координаторы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0" y="3133920"/>
        <a:ext cx="8229600" cy="1072260"/>
      </dsp:txXfrm>
    </dsp:sp>
    <dsp:sp modelId="{E5EF4BC8-FD1A-4748-8E83-848375226BF2}">
      <dsp:nvSpPr>
        <dsp:cNvPr id="0" name=""/>
        <dsp:cNvSpPr/>
      </dsp:nvSpPr>
      <dsp:spPr>
        <a:xfrm>
          <a:off x="0" y="4206180"/>
          <a:ext cx="82296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Принцип диагностического подхода</a:t>
          </a:r>
          <a:endParaRPr lang="ru-RU" sz="2800" kern="1200" dirty="0"/>
        </a:p>
      </dsp:txBody>
      <dsp:txXfrm>
        <a:off x="31984" y="4238164"/>
        <a:ext cx="8165632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7A8D-FBF0-4912-9932-34D369F715BC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6B5C-3A67-4B3D-8202-10E939E6E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21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C75B6-8FC7-4C1B-A839-3C0823FEE1A6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CD1A9-2076-4928-8E27-9AD31E8EB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44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CD1A9-2076-4928-8E27-9AD31E8EB1E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2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3897-2D66-4FA6-BCE6-843F4BF1BB21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A23897-2D66-4FA6-BCE6-843F4BF1BB21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3C02FBB-2C41-480B-9DDB-B39795064A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knmc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knmc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59"/>
            <a:ext cx="7848600" cy="1080121"/>
          </a:xfrm>
        </p:spPr>
        <p:txBody>
          <a:bodyPr/>
          <a:lstStyle/>
          <a:p>
            <a:pPr algn="ctr"/>
            <a:r>
              <a:rPr lang="ru-RU" sz="2800" b="1" dirty="0"/>
              <a:t>Развитие системы муниципальных инновационных </a:t>
            </a:r>
            <a:r>
              <a:rPr lang="ru-RU" sz="2800" b="1" dirty="0" smtClean="0"/>
              <a:t>площадок</a:t>
            </a:r>
            <a:br>
              <a:rPr lang="ru-RU" sz="2800" b="1" dirty="0" smtClean="0"/>
            </a:br>
            <a:r>
              <a:rPr lang="ru-RU" sz="2800" b="1" dirty="0" smtClean="0"/>
              <a:t>КРАСНОДАРСКГО КРАЯ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Инновационный проект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Краснодарского научно-методического центра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Краснодар ( коронованный щит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4130" y="3604808"/>
            <a:ext cx="968310" cy="162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1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Сетевой ресурс «Виртуальный методический кабинет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712537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8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Общая инновационная </a:t>
            </a:r>
            <a:r>
              <a:rPr lang="ru-RU" sz="2800" b="1" dirty="0" smtClean="0">
                <a:solidFill>
                  <a:srgbClr val="C00000"/>
                </a:solidFill>
              </a:rPr>
              <a:t>инфраструктура муниципалитета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411758"/>
              </p:ext>
            </p:extLst>
          </p:nvPr>
        </p:nvGraphicFramePr>
        <p:xfrm>
          <a:off x="-1" y="2060850"/>
          <a:ext cx="9144002" cy="2664294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340511"/>
                <a:gridCol w="1706271"/>
                <a:gridCol w="1345997"/>
                <a:gridCol w="1345997"/>
                <a:gridCol w="1345997"/>
                <a:gridCol w="2059229"/>
              </a:tblGrid>
              <a:tr h="532710"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Новые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год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Сетевые центры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2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ДОУ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12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2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ОУ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2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УДО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34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Всего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15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18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208" y="4834735"/>
            <a:ext cx="8336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ИТОГО: 82 инновационные площадки муниципального уровня 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Имеют статус краевой инновационной площадки 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388026"/>
              </p:ext>
            </p:extLst>
          </p:nvPr>
        </p:nvGraphicFramePr>
        <p:xfrm>
          <a:off x="395536" y="1628800"/>
          <a:ext cx="8229600" cy="3602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/>
                <a:gridCol w="7355160"/>
              </a:tblGrid>
              <a:tr h="28803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743693">
                <a:tc>
                  <a:txBody>
                    <a:bodyPr/>
                    <a:lstStyle/>
                    <a:p>
                      <a:endParaRPr lang="ru-RU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2018-2020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ОО №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48, 61, 89, 96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ДОО №№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 85, 90, 94, 112,</a:t>
                      </a:r>
                      <a:endParaRPr lang="ru-RU" sz="2400" b="0" i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113, 160, 178, 200, 202, 206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КНМЦ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70392">
                <a:tc>
                  <a:txBody>
                    <a:bodyPr/>
                    <a:lstStyle/>
                    <a:p>
                      <a:endParaRPr lang="ru-RU" sz="240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C00000"/>
                          </a:solidFill>
                        </a:rPr>
                        <a:t>2021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i="0" dirty="0" smtClean="0">
                          <a:solidFill>
                            <a:srgbClr val="002060"/>
                          </a:solidFill>
                        </a:rPr>
                        <a:t>ДОО №№ 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</a:rPr>
                        <a:t>23, 192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i="0" dirty="0" smtClean="0">
                          <a:solidFill>
                            <a:srgbClr val="002060"/>
                          </a:solidFill>
                        </a:rPr>
                        <a:t>ОО №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</a:rPr>
                        <a:t> 36, 82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0" i="0" dirty="0" smtClean="0">
                          <a:solidFill>
                            <a:srgbClr val="002060"/>
                          </a:solidFill>
                        </a:rPr>
                        <a:t>ДО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</a:rPr>
                        <a:t> "ЦДТ "</a:t>
                      </a:r>
                      <a:r>
                        <a:rPr lang="ru-RU" sz="2400" b="1" i="0" dirty="0" err="1" smtClean="0">
                          <a:solidFill>
                            <a:srgbClr val="002060"/>
                          </a:solidFill>
                        </a:rPr>
                        <a:t>Прикубанский</a:t>
                      </a:r>
                      <a:r>
                        <a:rPr lang="ru-RU" sz="2400" b="1" i="0" dirty="0" smtClean="0">
                          <a:solidFill>
                            <a:srgbClr val="002060"/>
                          </a:solidFill>
                        </a:rPr>
                        <a:t>"</a:t>
                      </a:r>
                    </a:p>
                    <a:p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82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241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</a:rPr>
              <a:t>2021 </a:t>
            </a:r>
            <a:r>
              <a:rPr lang="ru-RU" sz="2800" b="1" dirty="0">
                <a:solidFill>
                  <a:srgbClr val="C00000"/>
                </a:solidFill>
              </a:rPr>
              <a:t>году издано 20 номеров газеты «Панорама образования».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1388"/>
            <a:ext cx="3600400" cy="50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9567"/>
            <a:ext cx="3420149" cy="480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1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52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</a:rPr>
              <a:t>2021 </a:t>
            </a:r>
            <a:r>
              <a:rPr lang="ru-RU" sz="2800" b="1" dirty="0">
                <a:solidFill>
                  <a:srgbClr val="C00000"/>
                </a:solidFill>
              </a:rPr>
              <a:t>году издано </a:t>
            </a:r>
            <a:r>
              <a:rPr lang="ru-RU" sz="2800" b="1" dirty="0" smtClean="0">
                <a:solidFill>
                  <a:srgbClr val="C00000"/>
                </a:solidFill>
              </a:rPr>
              <a:t>9 выпусков электронного журнала «Наша новая школа»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9494"/>
            <a:ext cx="3752566" cy="528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559494"/>
            <a:ext cx="3765814" cy="531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9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76672"/>
            <a:ext cx="6357392" cy="1887488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Х</a:t>
            </a:r>
            <a:r>
              <a:rPr lang="en-US" sz="2800" b="1" dirty="0" smtClean="0">
                <a:solidFill>
                  <a:srgbClr val="C00000"/>
                </a:solidFill>
              </a:rPr>
              <a:t>I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открытый Краснодарский фестиваль педагогических инициатив «Новые идеи — новой </a:t>
            </a:r>
            <a:r>
              <a:rPr lang="ru-RU" sz="2800" b="1" dirty="0" smtClean="0">
                <a:solidFill>
                  <a:srgbClr val="C00000"/>
                </a:solidFill>
              </a:rPr>
              <a:t>школе»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400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76872"/>
            <a:ext cx="856895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 начале апреля 2021 года Департаментом образования администрации муниципального образования город Краснодар и МКУ МО г. Краснодар «Краснодарский научно-методический центр» в онлайн формате проводился XI открытый фестиваль педагогических инициатив «Новые идеи — новой школе</a:t>
            </a:r>
            <a:r>
              <a:rPr lang="ru-RU" sz="2000" dirty="0" smtClean="0">
                <a:solidFill>
                  <a:srgbClr val="002060"/>
                </a:solidFill>
              </a:rPr>
              <a:t>».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За </a:t>
            </a:r>
            <a:r>
              <a:rPr lang="ru-RU" sz="2000" dirty="0">
                <a:solidFill>
                  <a:srgbClr val="002060"/>
                </a:solidFill>
              </a:rPr>
              <a:t>два дня в трансляции Фестиваля приняло участие более 355 участников: работники системы образования, руководители и специалисты территориальных методических служб, руководители и представители краевых инновационных площадок Краснодарского края (КИП), руководители и заместители руководителей муниципальных инновационных площадок города Краснодара (МИП), представители  районов края. Более 220 заявок поступило на XI Фестиваль!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8062"/>
            <a:ext cx="2465851" cy="184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7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633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Задачи деятельности на 2022 год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792248"/>
              </p:ext>
            </p:extLst>
          </p:nvPr>
        </p:nvGraphicFramePr>
        <p:xfrm>
          <a:off x="0" y="914400"/>
          <a:ext cx="9144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4824538">
                <a:tc>
                  <a:txBody>
                    <a:bodyPr/>
                    <a:lstStyle/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</a:rPr>
                        <a:t>Проведение плановых мероприятий онлайн, касающихся реализации основных моментов проекта;</a:t>
                      </a:r>
                    </a:p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</a:rPr>
                        <a:t>Постоянная поддержка прямого взаимодействия с муниципалитетами через личные кабинеты в виртуальной методической сети;</a:t>
                      </a:r>
                    </a:p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</a:rPr>
                        <a:t>Участие территориальных методических служб в Августовском совещании педагогического актива в виде наблюдателей; </a:t>
                      </a:r>
                    </a:p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</a:rPr>
                        <a:t>Участие территориальных методических служб в XII фестивале педагогических инициатив «Новые идеи — новой школе» и 21 конкурсе инновационных проектов, продуктов и отчётов образовательных организаций муниципального образования город Краснодар, в качестве независимых экспертов;</a:t>
                      </a:r>
                    </a:p>
                    <a:p>
                      <a:pPr marL="0" marR="0" indent="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rgbClr val="002060"/>
                          </a:solidFill>
                        </a:rPr>
                        <a:t>Онлайн стажировка специалистов территориальных методических служб.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4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11161"/>
            <a:ext cx="8229600" cy="6633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Благодарим за внимание!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7584"/>
            <a:ext cx="1913236" cy="182493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67544" y="3329292"/>
            <a:ext cx="4229637" cy="2457564"/>
            <a:chOff x="611560" y="2564904"/>
            <a:chExt cx="4229637" cy="245756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611560" y="2564904"/>
              <a:ext cx="273664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dirty="0"/>
                <a:t>http://knmc.centerstart.ru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40015" y="3091879"/>
              <a:ext cx="1697901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dirty="0"/>
                <a:t>https://knmc.ru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40015" y="3613666"/>
              <a:ext cx="210826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dirty="0"/>
                <a:t>http://tms1.iro23.ru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55371" y="4653136"/>
              <a:ext cx="4185826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dirty="0"/>
                <a:t>https://www.instagram.com/mku_knmc/</a:t>
              </a: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40015" y="4149080"/>
              <a:ext cx="413388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dirty="0"/>
                <a:t>https://www.youtube.com/c/</a:t>
              </a:r>
              <a:r>
                <a:rPr lang="ru-RU" dirty="0"/>
                <a:t>МКУКНМЦ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086200" y="2269684"/>
            <a:ext cx="4572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base"/>
            <a:r>
              <a:rPr lang="ru-RU" dirty="0">
                <a:solidFill>
                  <a:srgbClr val="2E2E2E"/>
                </a:solidFill>
              </a:rPr>
              <a:t>350059, Российская Федерация,</a:t>
            </a:r>
            <a:br>
              <a:rPr lang="ru-RU" dirty="0">
                <a:solidFill>
                  <a:srgbClr val="2E2E2E"/>
                </a:solidFill>
              </a:rPr>
            </a:br>
            <a:r>
              <a:rPr lang="ru-RU" dirty="0">
                <a:solidFill>
                  <a:srgbClr val="2E2E2E"/>
                </a:solidFill>
              </a:rPr>
              <a:t>г. Краснодар,  ул. Дунайская, д. 62</a:t>
            </a:r>
          </a:p>
          <a:p>
            <a:pPr fontAlgn="base"/>
            <a:r>
              <a:rPr lang="ru-RU" dirty="0">
                <a:solidFill>
                  <a:srgbClr val="2E2E2E"/>
                </a:solidFill>
              </a:rPr>
              <a:t> </a:t>
            </a:r>
          </a:p>
          <a:p>
            <a:pPr fontAlgn="base"/>
            <a:r>
              <a:rPr lang="ru-RU" b="1" dirty="0">
                <a:solidFill>
                  <a:srgbClr val="2E2E2E"/>
                </a:solidFill>
              </a:rPr>
              <a:t>Тел. +7 (861) 235-15-53</a:t>
            </a:r>
            <a:endParaRPr lang="ru-RU" dirty="0">
              <a:solidFill>
                <a:srgbClr val="2E2E2E"/>
              </a:solidFill>
            </a:endParaRPr>
          </a:p>
          <a:p>
            <a:pPr fontAlgn="base"/>
            <a:r>
              <a:rPr lang="ru-RU" dirty="0">
                <a:solidFill>
                  <a:srgbClr val="2E2E2E"/>
                </a:solidFill>
              </a:rPr>
              <a:t> </a:t>
            </a:r>
          </a:p>
          <a:p>
            <a:pPr fontAlgn="base"/>
            <a:r>
              <a:rPr lang="ru-RU" b="1" dirty="0">
                <a:solidFill>
                  <a:srgbClr val="2E2E2E"/>
                </a:solidFill>
              </a:rPr>
              <a:t>e-</a:t>
            </a:r>
            <a:r>
              <a:rPr lang="ru-RU" b="1" dirty="0" err="1">
                <a:solidFill>
                  <a:srgbClr val="2E2E2E"/>
                </a:solidFill>
              </a:rPr>
              <a:t>mail</a:t>
            </a:r>
            <a:r>
              <a:rPr lang="ru-RU" b="1" dirty="0">
                <a:solidFill>
                  <a:srgbClr val="2E2E2E"/>
                </a:solidFill>
              </a:rPr>
              <a:t>: info@knmc.kubannet.ru</a:t>
            </a:r>
            <a:endParaRPr lang="ru-RU" dirty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5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Цель проекта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464893"/>
              </p:ext>
            </p:extLst>
          </p:nvPr>
        </p:nvGraphicFramePr>
        <p:xfrm>
          <a:off x="167319" y="1340768"/>
          <a:ext cx="8707796" cy="137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76"/>
                <a:gridCol w="8280920"/>
              </a:tblGrid>
              <a:tr h="1375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!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Возможность реализации инновационной деятельности, которая предусматривает расширение инновационной методической сети в муниципалитетах края. 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11560" y="3330009"/>
            <a:ext cx="8208912" cy="3226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4613" y="2422990"/>
            <a:ext cx="7376313" cy="737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Схема взаимодействия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233686" y="3576831"/>
            <a:ext cx="7375454" cy="2694532"/>
            <a:chOff x="457678" y="2229565"/>
            <a:chExt cx="8228642" cy="3618070"/>
          </a:xfrm>
        </p:grpSpPr>
        <p:sp>
          <p:nvSpPr>
            <p:cNvPr id="8" name="Полилиния 7"/>
            <p:cNvSpPr/>
            <p:nvPr/>
          </p:nvSpPr>
          <p:spPr>
            <a:xfrm>
              <a:off x="6157594" y="5480685"/>
              <a:ext cx="421454" cy="91440"/>
            </a:xfrm>
            <a:custGeom>
              <a:avLst/>
              <a:gdLst>
                <a:gd name="connsiteX0" fmla="*/ 0 w 421454"/>
                <a:gd name="connsiteY0" fmla="*/ 45720 h 91440"/>
                <a:gd name="connsiteX1" fmla="*/ 421454 w 421454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1454" h="91440">
                  <a:moveTo>
                    <a:pt x="0" y="45720"/>
                  </a:moveTo>
                  <a:lnTo>
                    <a:pt x="421454" y="45720"/>
                  </a:lnTo>
                </a:path>
              </a:pathLst>
            </a:custGeom>
            <a:noFill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2891" tIns="35183" rIns="212891" bIns="3518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628866" y="5124866"/>
              <a:ext cx="421454" cy="401538"/>
            </a:xfrm>
            <a:custGeom>
              <a:avLst/>
              <a:gdLst>
                <a:gd name="connsiteX0" fmla="*/ 0 w 421454"/>
                <a:gd name="connsiteY0" fmla="*/ 0 h 401538"/>
                <a:gd name="connsiteX1" fmla="*/ 210727 w 421454"/>
                <a:gd name="connsiteY1" fmla="*/ 0 h 401538"/>
                <a:gd name="connsiteX2" fmla="*/ 210727 w 421454"/>
                <a:gd name="connsiteY2" fmla="*/ 401538 h 401538"/>
                <a:gd name="connsiteX3" fmla="*/ 421454 w 421454"/>
                <a:gd name="connsiteY3" fmla="*/ 401538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0"/>
                  </a:moveTo>
                  <a:lnTo>
                    <a:pt x="210727" y="0"/>
                  </a:lnTo>
                  <a:lnTo>
                    <a:pt x="210727" y="401538"/>
                  </a:lnTo>
                  <a:lnTo>
                    <a:pt x="421454" y="40153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5" tIns="186217" rIns="208874" bIns="18621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628866" y="4723328"/>
              <a:ext cx="421454" cy="401538"/>
            </a:xfrm>
            <a:custGeom>
              <a:avLst/>
              <a:gdLst>
                <a:gd name="connsiteX0" fmla="*/ 0 w 421454"/>
                <a:gd name="connsiteY0" fmla="*/ 401538 h 401538"/>
                <a:gd name="connsiteX1" fmla="*/ 210727 w 421454"/>
                <a:gd name="connsiteY1" fmla="*/ 401538 h 401538"/>
                <a:gd name="connsiteX2" fmla="*/ 210727 w 421454"/>
                <a:gd name="connsiteY2" fmla="*/ 0 h 401538"/>
                <a:gd name="connsiteX3" fmla="*/ 421454 w 421454"/>
                <a:gd name="connsiteY3" fmla="*/ 0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401538"/>
                  </a:moveTo>
                  <a:lnTo>
                    <a:pt x="210727" y="401538"/>
                  </a:lnTo>
                  <a:lnTo>
                    <a:pt x="210727" y="0"/>
                  </a:lnTo>
                  <a:lnTo>
                    <a:pt x="421454" y="0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5" tIns="186216" rIns="208874" bIns="1862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1100139" y="3920251"/>
              <a:ext cx="421454" cy="1204614"/>
            </a:xfrm>
            <a:custGeom>
              <a:avLst/>
              <a:gdLst>
                <a:gd name="connsiteX0" fmla="*/ 0 w 421454"/>
                <a:gd name="connsiteY0" fmla="*/ 0 h 1204614"/>
                <a:gd name="connsiteX1" fmla="*/ 210727 w 421454"/>
                <a:gd name="connsiteY1" fmla="*/ 0 h 1204614"/>
                <a:gd name="connsiteX2" fmla="*/ 210727 w 421454"/>
                <a:gd name="connsiteY2" fmla="*/ 1204614 h 1204614"/>
                <a:gd name="connsiteX3" fmla="*/ 421454 w 421454"/>
                <a:gd name="connsiteY3" fmla="*/ 1204614 h 120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1204614">
                  <a:moveTo>
                    <a:pt x="0" y="0"/>
                  </a:moveTo>
                  <a:lnTo>
                    <a:pt x="210727" y="0"/>
                  </a:lnTo>
                  <a:lnTo>
                    <a:pt x="210727" y="1204614"/>
                  </a:lnTo>
                  <a:lnTo>
                    <a:pt x="421454" y="1204614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1522" tIns="570402" rIns="191522" bIns="57040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628866" y="3518713"/>
              <a:ext cx="421454" cy="401538"/>
            </a:xfrm>
            <a:custGeom>
              <a:avLst/>
              <a:gdLst>
                <a:gd name="connsiteX0" fmla="*/ 0 w 421454"/>
                <a:gd name="connsiteY0" fmla="*/ 0 h 401538"/>
                <a:gd name="connsiteX1" fmla="*/ 210727 w 421454"/>
                <a:gd name="connsiteY1" fmla="*/ 0 h 401538"/>
                <a:gd name="connsiteX2" fmla="*/ 210727 w 421454"/>
                <a:gd name="connsiteY2" fmla="*/ 401538 h 401538"/>
                <a:gd name="connsiteX3" fmla="*/ 421454 w 421454"/>
                <a:gd name="connsiteY3" fmla="*/ 401538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0"/>
                  </a:moveTo>
                  <a:lnTo>
                    <a:pt x="210727" y="0"/>
                  </a:lnTo>
                  <a:lnTo>
                    <a:pt x="210727" y="401538"/>
                  </a:lnTo>
                  <a:lnTo>
                    <a:pt x="421454" y="401538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5" tIns="186216" rIns="208874" bIns="1862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628866" y="3117175"/>
              <a:ext cx="421454" cy="401538"/>
            </a:xfrm>
            <a:custGeom>
              <a:avLst/>
              <a:gdLst>
                <a:gd name="connsiteX0" fmla="*/ 0 w 421454"/>
                <a:gd name="connsiteY0" fmla="*/ 401538 h 401538"/>
                <a:gd name="connsiteX1" fmla="*/ 210727 w 421454"/>
                <a:gd name="connsiteY1" fmla="*/ 401538 h 401538"/>
                <a:gd name="connsiteX2" fmla="*/ 210727 w 421454"/>
                <a:gd name="connsiteY2" fmla="*/ 0 h 401538"/>
                <a:gd name="connsiteX3" fmla="*/ 421454 w 421454"/>
                <a:gd name="connsiteY3" fmla="*/ 0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401538"/>
                  </a:moveTo>
                  <a:lnTo>
                    <a:pt x="210727" y="401538"/>
                  </a:lnTo>
                  <a:lnTo>
                    <a:pt x="210727" y="0"/>
                  </a:lnTo>
                  <a:lnTo>
                    <a:pt x="421454" y="0"/>
                  </a:lnTo>
                </a:path>
              </a:pathLst>
            </a:custGeom>
            <a:no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5" tIns="186216" rIns="208874" bIns="1862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100139" y="3518713"/>
              <a:ext cx="421454" cy="401538"/>
            </a:xfrm>
            <a:custGeom>
              <a:avLst/>
              <a:gdLst>
                <a:gd name="connsiteX0" fmla="*/ 0 w 421454"/>
                <a:gd name="connsiteY0" fmla="*/ 401538 h 401538"/>
                <a:gd name="connsiteX1" fmla="*/ 210727 w 421454"/>
                <a:gd name="connsiteY1" fmla="*/ 401538 h 401538"/>
                <a:gd name="connsiteX2" fmla="*/ 210727 w 421454"/>
                <a:gd name="connsiteY2" fmla="*/ 0 h 401538"/>
                <a:gd name="connsiteX3" fmla="*/ 421454 w 421454"/>
                <a:gd name="connsiteY3" fmla="*/ 0 h 40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401538">
                  <a:moveTo>
                    <a:pt x="0" y="401538"/>
                  </a:moveTo>
                  <a:lnTo>
                    <a:pt x="210727" y="401538"/>
                  </a:lnTo>
                  <a:lnTo>
                    <a:pt x="210727" y="0"/>
                  </a:lnTo>
                  <a:lnTo>
                    <a:pt x="421454" y="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874" tIns="186216" rIns="208875" bIns="18621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100139" y="2715636"/>
              <a:ext cx="421454" cy="401537"/>
            </a:xfrm>
            <a:custGeom>
              <a:avLst/>
              <a:gdLst>
                <a:gd name="connsiteX0" fmla="*/ 0 w 421454"/>
                <a:gd name="connsiteY0" fmla="*/ 1204614 h 1204614"/>
                <a:gd name="connsiteX1" fmla="*/ 210727 w 421454"/>
                <a:gd name="connsiteY1" fmla="*/ 1204614 h 1204614"/>
                <a:gd name="connsiteX2" fmla="*/ 210727 w 421454"/>
                <a:gd name="connsiteY2" fmla="*/ 0 h 1204614"/>
                <a:gd name="connsiteX3" fmla="*/ 421454 w 421454"/>
                <a:gd name="connsiteY3" fmla="*/ 0 h 120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454" h="1204614">
                  <a:moveTo>
                    <a:pt x="0" y="1204614"/>
                  </a:moveTo>
                  <a:lnTo>
                    <a:pt x="210727" y="1204614"/>
                  </a:lnTo>
                  <a:lnTo>
                    <a:pt x="210727" y="0"/>
                  </a:lnTo>
                  <a:lnTo>
                    <a:pt x="421454" y="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1522" tIns="570402" rIns="191522" bIns="570402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b="1" kern="1200"/>
            </a:p>
          </p:txBody>
        </p:sp>
        <p:sp>
          <p:nvSpPr>
            <p:cNvPr id="16" name="Полилиния 15"/>
            <p:cNvSpPr/>
            <p:nvPr/>
          </p:nvSpPr>
          <p:spPr>
            <a:xfrm rot="16200000">
              <a:off x="-911778" y="3599021"/>
              <a:ext cx="3381374" cy="642461"/>
            </a:xfrm>
            <a:custGeom>
              <a:avLst/>
              <a:gdLst>
                <a:gd name="connsiteX0" fmla="*/ 0 w 3381374"/>
                <a:gd name="connsiteY0" fmla="*/ 0 h 642461"/>
                <a:gd name="connsiteX1" fmla="*/ 3381374 w 3381374"/>
                <a:gd name="connsiteY1" fmla="*/ 0 h 642461"/>
                <a:gd name="connsiteX2" fmla="*/ 3381374 w 3381374"/>
                <a:gd name="connsiteY2" fmla="*/ 642461 h 642461"/>
                <a:gd name="connsiteX3" fmla="*/ 0 w 3381374"/>
                <a:gd name="connsiteY3" fmla="*/ 642461 h 642461"/>
                <a:gd name="connsiteX4" fmla="*/ 0 w 3381374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374" h="642461">
                  <a:moveTo>
                    <a:pt x="0" y="0"/>
                  </a:moveTo>
                  <a:lnTo>
                    <a:pt x="3381374" y="0"/>
                  </a:lnTo>
                  <a:lnTo>
                    <a:pt x="3381374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19" tIns="7619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Инновационная инфраструктура</a:t>
              </a:r>
              <a:endParaRPr lang="ru-RU" b="1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521593" y="2394406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Экспертные группы ТМС</a:t>
              </a:r>
              <a:endParaRPr lang="ru-RU" b="1" kern="12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521593" y="3197482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/>
                <a:t>Экспертные группы </a:t>
              </a:r>
              <a:endParaRPr lang="ru-RU" sz="1200" b="1" dirty="0" smtClean="0"/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/>
                <a:t>КНМЦ</a:t>
              </a:r>
              <a:endParaRPr lang="ru-RU" sz="1200" b="1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050321" y="2795944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Управленческо-педагогическая команда МСИП</a:t>
              </a:r>
              <a:endParaRPr lang="ru-RU" sz="1200" b="1" kern="1200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4050321" y="3599021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Управленческо-педагогическая команда МСИП</a:t>
              </a:r>
              <a:endParaRPr lang="ru-RU" sz="1200" b="1" kern="1200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1521593" y="4803636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Управленческо-педагогическая команда сетевой площадки</a:t>
              </a:r>
              <a:endParaRPr lang="ru-RU" sz="1200" b="1" kern="12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4050321" y="4402097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Инициативная группа партнёрской площадки</a:t>
              </a:r>
              <a:endParaRPr lang="ru-RU" sz="1200" b="1" kern="12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050321" y="5205174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Управленческо-педагогическая команда краевой площадки </a:t>
              </a:r>
              <a:endParaRPr lang="ru-RU" sz="1200" b="1" kern="12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6579048" y="5205174"/>
              <a:ext cx="2107272" cy="642461"/>
            </a:xfrm>
            <a:custGeom>
              <a:avLst/>
              <a:gdLst>
                <a:gd name="connsiteX0" fmla="*/ 0 w 2107272"/>
                <a:gd name="connsiteY0" fmla="*/ 0 h 642461"/>
                <a:gd name="connsiteX1" fmla="*/ 2107272 w 2107272"/>
                <a:gd name="connsiteY1" fmla="*/ 0 h 642461"/>
                <a:gd name="connsiteX2" fmla="*/ 2107272 w 2107272"/>
                <a:gd name="connsiteY2" fmla="*/ 642461 h 642461"/>
                <a:gd name="connsiteX3" fmla="*/ 0 w 2107272"/>
                <a:gd name="connsiteY3" fmla="*/ 642461 h 642461"/>
                <a:gd name="connsiteX4" fmla="*/ 0 w 2107272"/>
                <a:gd name="connsiteY4" fmla="*/ 0 h 64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7272" h="642461">
                  <a:moveTo>
                    <a:pt x="0" y="0"/>
                  </a:moveTo>
                  <a:lnTo>
                    <a:pt x="2107272" y="0"/>
                  </a:lnTo>
                  <a:lnTo>
                    <a:pt x="2107272" y="642461"/>
                  </a:lnTo>
                  <a:lnTo>
                    <a:pt x="0" y="6424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 smtClean="0"/>
                <a:t>Инициативная группа партнёрской площадки</a:t>
              </a:r>
              <a:endParaRPr lang="ru-RU" sz="1200" b="1" kern="1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843808" y="3160732"/>
            <a:ext cx="4248472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Виртуальная методическая сеть</a:t>
            </a:r>
            <a:endParaRPr lang="ru-RU" sz="1600" b="1" dirty="0"/>
          </a:p>
        </p:txBody>
      </p:sp>
      <p:sp>
        <p:nvSpPr>
          <p:cNvPr id="26" name="Полилиния 25"/>
          <p:cNvSpPr/>
          <p:nvPr/>
        </p:nvSpPr>
        <p:spPr>
          <a:xfrm>
            <a:off x="6688224" y="4570963"/>
            <a:ext cx="1888779" cy="478468"/>
          </a:xfrm>
          <a:custGeom>
            <a:avLst/>
            <a:gdLst>
              <a:gd name="connsiteX0" fmla="*/ 0 w 2107272"/>
              <a:gd name="connsiteY0" fmla="*/ 0 h 642461"/>
              <a:gd name="connsiteX1" fmla="*/ 2107272 w 2107272"/>
              <a:gd name="connsiteY1" fmla="*/ 0 h 642461"/>
              <a:gd name="connsiteX2" fmla="*/ 2107272 w 2107272"/>
              <a:gd name="connsiteY2" fmla="*/ 642461 h 642461"/>
              <a:gd name="connsiteX3" fmla="*/ 0 w 2107272"/>
              <a:gd name="connsiteY3" fmla="*/ 642461 h 642461"/>
              <a:gd name="connsiteX4" fmla="*/ 0 w 2107272"/>
              <a:gd name="connsiteY4" fmla="*/ 0 h 64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272" h="642461">
                <a:moveTo>
                  <a:pt x="0" y="0"/>
                </a:moveTo>
                <a:lnTo>
                  <a:pt x="2107272" y="0"/>
                </a:lnTo>
                <a:lnTo>
                  <a:pt x="2107272" y="642461"/>
                </a:lnTo>
                <a:lnTo>
                  <a:pt x="0" y="6424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 smtClean="0"/>
              <a:t>Инициативная группа партнёрской площадки</a:t>
            </a:r>
            <a:endParaRPr lang="ru-RU" sz="1200" b="1" kern="1200" dirty="0"/>
          </a:p>
        </p:txBody>
      </p:sp>
      <p:sp>
        <p:nvSpPr>
          <p:cNvPr id="27" name="Полилиния 26"/>
          <p:cNvSpPr/>
          <p:nvPr/>
        </p:nvSpPr>
        <p:spPr>
          <a:xfrm>
            <a:off x="6342604" y="4776148"/>
            <a:ext cx="312195" cy="68099"/>
          </a:xfrm>
          <a:custGeom>
            <a:avLst/>
            <a:gdLst>
              <a:gd name="connsiteX0" fmla="*/ 0 w 421454"/>
              <a:gd name="connsiteY0" fmla="*/ 45720 h 91440"/>
              <a:gd name="connsiteX1" fmla="*/ 421454 w 421454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1454" h="91440">
                <a:moveTo>
                  <a:pt x="0" y="45720"/>
                </a:moveTo>
                <a:lnTo>
                  <a:pt x="421454" y="4572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2891" tIns="35183" rIns="212891" bIns="3518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b="1" kern="1200"/>
          </a:p>
        </p:txBody>
      </p:sp>
    </p:spTree>
    <p:extLst>
      <p:ext uri="{BB962C8B-B14F-4D97-AF65-F5344CB8AC3E}">
        <p14:creationId xmlns:p14="http://schemas.microsoft.com/office/powerpoint/2010/main" val="407726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Задачи отчетного периода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13924"/>
              </p:ext>
            </p:extLst>
          </p:nvPr>
        </p:nvGraphicFramePr>
        <p:xfrm>
          <a:off x="251520" y="1340768"/>
          <a:ext cx="8712968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8280920"/>
              </a:tblGrid>
              <a:tr h="1375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Анализ проблемы в муниципалитетах сетевой организации инновационной деятельности образовательных организаций и выделение методологических оснований инновационного проектирования. </a:t>
                      </a:r>
                      <a:endParaRPr lang="ru-RU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55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Выявление комплекса нормативно-правовых и организационно-методических условий развития адаптированных к инновационной деятельности территориальных методических служб. 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05807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Формирование модели инновационной методической сети территориальных методических служб.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3755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Разработка нормативной базы, обеспечивающей проектно-сетевое сопровождение инновационной деятельности территориальных методических служб. </a:t>
                      </a:r>
                    </a:p>
                    <a:p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38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447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Задачи отчетного периода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761488"/>
              </p:ext>
            </p:extLst>
          </p:nvPr>
        </p:nvGraphicFramePr>
        <p:xfrm>
          <a:off x="467544" y="764704"/>
          <a:ext cx="8229600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77872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ru-RU" sz="19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</a:rPr>
                        <a:t>Создание системы программно-методического и организационно-ресурсного обеспечения развития инновационной методической сети территориальных методических служб края. </a:t>
                      </a:r>
                    </a:p>
                    <a:p>
                      <a:endParaRPr lang="ru-RU" sz="19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sz="19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dirty="0" smtClean="0">
                          <a:solidFill>
                            <a:srgbClr val="002060"/>
                          </a:solidFill>
                        </a:rPr>
                        <a:t>Организация совместно с Институтом развития образования формирования инновационной методической сети образовательных организаций края и оценка эффективности её функционирования. </a:t>
                      </a:r>
                    </a:p>
                    <a:p>
                      <a:endParaRPr lang="ru-RU" sz="19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4005064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>
                <a:solidFill>
                  <a:srgbClr val="FF0000"/>
                </a:solidFill>
              </a:rPr>
              <a:t>Инновационность</a:t>
            </a:r>
            <a:r>
              <a:rPr lang="ru-RU" sz="2400" dirty="0">
                <a:solidFill>
                  <a:srgbClr val="FF0000"/>
                </a:solidFill>
              </a:rPr>
              <a:t> проекта заключается в том, что созданные методические рекомендации и информационный ресурс позволит оптимально использовать время и ресурсы для транслирования опыта работы сетевых инновационных центров в образовательной и воспитательной деятельности в муниципалитетах.</a:t>
            </a:r>
          </a:p>
        </p:txBody>
      </p:sp>
    </p:spTree>
    <p:extLst>
      <p:ext uri="{BB962C8B-B14F-4D97-AF65-F5344CB8AC3E}">
        <p14:creationId xmlns:p14="http://schemas.microsoft.com/office/powerpoint/2010/main" val="15652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Базовые принципы реализации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80848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473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868099"/>
              </p:ext>
            </p:extLst>
          </p:nvPr>
        </p:nvGraphicFramePr>
        <p:xfrm>
          <a:off x="457200" y="620713"/>
          <a:ext cx="82296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Рост инновационной методической сети образовательных организаций будет возможен благодаря реализации следующих направлений:</a:t>
                      </a:r>
                      <a:endParaRPr lang="ru-RU" sz="24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Инновационная методическая сеть будет состоять из взаимосвязанных образовательных структур открытого типа, имеющих собственное авторское содержание относительно общей проблематики сети, собственные ресурсы и инфраструктуру для осуществления своего содержания и взаимодействующих на принципах социального партнёрства с другими участниками сети с подобной тематикой.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Изменён комплекс нормативно-правовых и организационно-методических условий сетевой организации инновационной деятельности образовательных организаций, который включает в себя совокупность положений о принципах и закономерностях осуществления инновационных процессов в образовательных системах.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2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678058"/>
              </p:ext>
            </p:extLst>
          </p:nvPr>
        </p:nvGraphicFramePr>
        <p:xfrm>
          <a:off x="457200" y="620713"/>
          <a:ext cx="82296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Рост инновационной методической сети образовательных организаций будет возможен благодаря реализации следующих направлений:</a:t>
                      </a: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Основная форма осуществления инновационной деятельности образовательных организаций в настоящее время переориентирована на сетевые проекты, основанные на кооперации ресурсов разных субъектов инновационных практик.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Благодаря сетевой централизации станет возможна системная оценка эффективности сетевой организации инновационной деятельности образовательных организаций в системе образования края на основе мониторинга проектно-сетевой инфраструктуры.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89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994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Сетевой </a:t>
            </a:r>
            <a:r>
              <a:rPr lang="ru-RU" sz="3100" b="1" dirty="0"/>
              <a:t>ресурс «Инновационная инфраструктура» </a:t>
            </a:r>
            <a:r>
              <a:rPr lang="en-US" sz="3100" dirty="0" smtClean="0">
                <a:hlinkClick r:id="rId2"/>
              </a:rPr>
              <a:t>www</a:t>
            </a:r>
            <a:r>
              <a:rPr lang="ru-RU" sz="3100" dirty="0">
                <a:hlinkClick r:id="rId2"/>
              </a:rPr>
              <a:t>.</a:t>
            </a:r>
            <a:r>
              <a:rPr lang="en-US" sz="3100" dirty="0" err="1">
                <a:hlinkClick r:id="rId2"/>
              </a:rPr>
              <a:t>knmc</a:t>
            </a:r>
            <a:r>
              <a:rPr lang="ru-RU" sz="3100" dirty="0">
                <a:hlinkClick r:id="rId2"/>
              </a:rPr>
              <a:t>.</a:t>
            </a:r>
            <a:r>
              <a:rPr lang="en-US" sz="3100" dirty="0" err="1">
                <a:hlinkClick r:id="rId2"/>
              </a:rPr>
              <a:t>ru</a:t>
            </a:r>
            <a:r>
              <a:rPr lang="ru-RU" sz="3100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59"/>
            <a:ext cx="6269658" cy="54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8" y="188640"/>
            <a:ext cx="8229600" cy="159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100" b="1" dirty="0" smtClean="0"/>
              <a:t>Сетевой ресурс «Инновационная инфраструктура» </a:t>
            </a:r>
            <a:r>
              <a:rPr lang="en-US" sz="3100" dirty="0" smtClean="0">
                <a:hlinkClick r:id="rId2"/>
              </a:rPr>
              <a:t>www</a:t>
            </a:r>
            <a:r>
              <a:rPr lang="ru-RU" sz="3100" dirty="0" smtClean="0">
                <a:hlinkClick r:id="rId2"/>
              </a:rPr>
              <a:t>.</a:t>
            </a:r>
            <a:r>
              <a:rPr lang="en-US" sz="3100" dirty="0" err="1" smtClean="0">
                <a:hlinkClick r:id="rId2"/>
              </a:rPr>
              <a:t>knmc</a:t>
            </a:r>
            <a:r>
              <a:rPr lang="ru-RU" sz="3100" dirty="0" smtClean="0">
                <a:hlinkClick r:id="rId2"/>
              </a:rPr>
              <a:t>.</a:t>
            </a:r>
            <a:r>
              <a:rPr lang="en-US" sz="3100" dirty="0" err="1" smtClean="0">
                <a:hlinkClick r:id="rId2"/>
              </a:rPr>
              <a:t>ru</a:t>
            </a:r>
            <a:r>
              <a:rPr lang="ru-RU" sz="31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359486" cy="547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3176</TotalTime>
  <Words>756</Words>
  <Application>Microsoft Office PowerPoint</Application>
  <PresentationFormat>Экран (4:3)</PresentationFormat>
  <Paragraphs>124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Развитие системы муниципальных инновационных площадок КРАСНОДАРСКГО КРАЯ</vt:lpstr>
      <vt:lpstr>Цель проекта</vt:lpstr>
      <vt:lpstr>Задачи отчетного периода</vt:lpstr>
      <vt:lpstr>Задачи отчетного периода</vt:lpstr>
      <vt:lpstr>Базовые принципы реализации</vt:lpstr>
      <vt:lpstr>Презентация PowerPoint</vt:lpstr>
      <vt:lpstr>Презентация PowerPoint</vt:lpstr>
      <vt:lpstr>Сетевой ресурс «Инновационная инфраструктура» www.knmc.ru.  </vt:lpstr>
      <vt:lpstr>Презентация PowerPoint</vt:lpstr>
      <vt:lpstr>Сетевой ресурс «Виртуальный методический кабинет»</vt:lpstr>
      <vt:lpstr>Общая инновационная инфраструктура муниципалитета </vt:lpstr>
      <vt:lpstr>Имеют статус краевой инновационной площадки </vt:lpstr>
      <vt:lpstr>В 2021 году издано 20 номеров газеты «Панорама образования». </vt:lpstr>
      <vt:lpstr>В 2021 году издано 9 выпусков электронного журнала «Наша новая школа»</vt:lpstr>
      <vt:lpstr>ХI открытый Краснодарский фестиваль педагогических инициатив «Новые идеи — новой школе»</vt:lpstr>
      <vt:lpstr>Задачи деятельности на 2022 год</vt:lpstr>
      <vt:lpstr>Благодарим за внимание!</vt:lpstr>
    </vt:vector>
  </TitlesOfParts>
  <Company>МКУ КНМЦ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Оробец Алексей Александрович</dc:creator>
  <cp:lastModifiedBy>Administrator</cp:lastModifiedBy>
  <cp:revision>130</cp:revision>
  <cp:lastPrinted>2016-11-14T13:50:48Z</cp:lastPrinted>
  <dcterms:created xsi:type="dcterms:W3CDTF">2016-11-08T08:07:29Z</dcterms:created>
  <dcterms:modified xsi:type="dcterms:W3CDTF">2022-01-14T13:11:24Z</dcterms:modified>
</cp:coreProperties>
</file>