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theme/theme11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  <p:sldMasterId id="2147483768" r:id="rId6"/>
    <p:sldMasterId id="2147483780" r:id="rId7"/>
    <p:sldMasterId id="2147483792" r:id="rId8"/>
    <p:sldMasterId id="2147483804" r:id="rId9"/>
    <p:sldMasterId id="2147484354" r:id="rId10"/>
    <p:sldMasterId id="2147484367" r:id="rId11"/>
    <p:sldMasterId id="2147485870" r:id="rId12"/>
  </p:sldMasterIdLst>
  <p:notesMasterIdLst>
    <p:notesMasterId r:id="rId30"/>
  </p:notesMasterIdLst>
  <p:handoutMasterIdLst>
    <p:handoutMasterId r:id="rId31"/>
  </p:handoutMasterIdLst>
  <p:sldIdLst>
    <p:sldId id="267" r:id="rId13"/>
    <p:sldId id="282" r:id="rId14"/>
    <p:sldId id="289" r:id="rId15"/>
    <p:sldId id="290" r:id="rId16"/>
    <p:sldId id="292" r:id="rId17"/>
    <p:sldId id="293" r:id="rId18"/>
    <p:sldId id="322" r:id="rId19"/>
    <p:sldId id="294" r:id="rId20"/>
    <p:sldId id="303" r:id="rId21"/>
    <p:sldId id="296" r:id="rId22"/>
    <p:sldId id="297" r:id="rId23"/>
    <p:sldId id="298" r:id="rId24"/>
    <p:sldId id="299" r:id="rId25"/>
    <p:sldId id="301" r:id="rId26"/>
    <p:sldId id="309" r:id="rId27"/>
    <p:sldId id="328" r:id="rId28"/>
    <p:sldId id="30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8F0A6-1F8A-4A33-9758-6CEDAECD1D3F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E297DAD-A8CF-491E-BA1C-B92B2B2CEE8B}">
      <dgm:prSet phldrT="[Текст]" custT="1"/>
      <dgm:spPr/>
      <dgm:t>
        <a:bodyPr/>
        <a:lstStyle/>
        <a:p>
          <a:r>
            <a:rPr lang="ru-RU" sz="3600" b="1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ГРАФЫ</a:t>
          </a:r>
          <a:endParaRPr lang="ru-RU" sz="3600" b="1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6C514A-37E7-46D5-A5E1-DBBD1BBE3394}" type="sibTrans" cxnId="{9DA1AD6D-1D33-4E32-BF12-8FDC91890F58}">
      <dgm:prSet/>
      <dgm:spPr/>
      <dgm:t>
        <a:bodyPr/>
        <a:lstStyle/>
        <a:p>
          <a:endParaRPr lang="ru-RU"/>
        </a:p>
      </dgm:t>
    </dgm:pt>
    <dgm:pt modelId="{6E3B02AD-31A7-4F00-8A19-E061503301F2}" type="parTrans" cxnId="{9DA1AD6D-1D33-4E32-BF12-8FDC91890F58}">
      <dgm:prSet/>
      <dgm:spPr/>
      <dgm:t>
        <a:bodyPr/>
        <a:lstStyle/>
        <a:p>
          <a:endParaRPr lang="ru-RU"/>
        </a:p>
      </dgm:t>
    </dgm:pt>
    <dgm:pt modelId="{0AB6CA18-7B0B-4AB3-B48D-81535201C01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dirty="0" smtClean="0"/>
            <a:t>Неориентированные</a:t>
          </a:r>
          <a:r>
            <a:rPr lang="ru-RU" sz="1600" b="1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Каждое ребро обозначает наличие связи между двумя вершинами.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Связь действует одинаково в обе стороны.</a:t>
          </a:r>
          <a:endParaRPr lang="ru-RU" sz="1600" dirty="0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58EEC4DA-5B70-41EA-9E3B-EFA59BC09DE3}" type="parTrans" cxnId="{BC90EC67-F534-444F-A97D-7C9A855BC279}">
      <dgm:prSet/>
      <dgm:spPr/>
      <dgm:t>
        <a:bodyPr/>
        <a:lstStyle/>
        <a:p>
          <a:endParaRPr lang="ru-RU"/>
        </a:p>
      </dgm:t>
    </dgm:pt>
    <dgm:pt modelId="{F9002DDF-E2DD-4F49-AF33-E22F5DE8D1C5}" type="sibTrans" cxnId="{BC90EC67-F534-444F-A97D-7C9A855BC279}">
      <dgm:prSet/>
      <dgm:spPr/>
      <dgm:t>
        <a:bodyPr/>
        <a:lstStyle/>
        <a:p>
          <a:endParaRPr lang="ru-RU"/>
        </a:p>
      </dgm:t>
    </dgm:pt>
    <dgm:pt modelId="{C2236FA8-E3FE-4C64-AAC1-03AB8FE942E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dirty="0" smtClean="0"/>
            <a:t>Ориентированные</a:t>
          </a:r>
          <a:r>
            <a:rPr lang="ru-RU" sz="1600" b="1" dirty="0" smtClean="0"/>
            <a:t> Вершины связывают </a:t>
          </a:r>
          <a:r>
            <a:rPr lang="ru-RU" sz="1600" b="1" u="none" dirty="0" smtClean="0"/>
            <a:t>дуги </a:t>
          </a:r>
          <a:r>
            <a:rPr lang="ru-RU" sz="1600" b="1" dirty="0" smtClean="0"/>
            <a:t>– направленные линии. </a:t>
          </a:r>
          <a:endParaRPr lang="ru-RU" sz="1600" dirty="0"/>
        </a:p>
      </dgm:t>
    </dgm:pt>
    <dgm:pt modelId="{A6881035-73FF-4C2D-9C05-692805B614A0}" type="parTrans" cxnId="{AD57D03C-D6A0-4EBD-A3C2-7BB5D53DDCD8}">
      <dgm:prSet/>
      <dgm:spPr/>
      <dgm:t>
        <a:bodyPr/>
        <a:lstStyle/>
        <a:p>
          <a:endParaRPr lang="ru-RU"/>
        </a:p>
      </dgm:t>
    </dgm:pt>
    <dgm:pt modelId="{CACAB665-D827-4793-A500-2BCFAED0BD6B}" type="sibTrans" cxnId="{AD57D03C-D6A0-4EBD-A3C2-7BB5D53DDCD8}">
      <dgm:prSet/>
      <dgm:spPr/>
      <dgm:t>
        <a:bodyPr/>
        <a:lstStyle/>
        <a:p>
          <a:endParaRPr lang="ru-RU"/>
        </a:p>
      </dgm:t>
    </dgm:pt>
    <dgm:pt modelId="{03AD266D-005B-4EDC-BAA3-EC2F95027531}" type="pres">
      <dgm:prSet presAssocID="{D5F8F0A6-1F8A-4A33-9758-6CEDAECD1D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4036A7-0533-46C7-AD2F-6FBA5F30933E}" type="pres">
      <dgm:prSet presAssocID="{1E297DAD-A8CF-491E-BA1C-B92B2B2CEE8B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C2FEF9B-6911-4B83-95BC-B77577287005}" type="pres">
      <dgm:prSet presAssocID="{1E297DAD-A8CF-491E-BA1C-B92B2B2CEE8B}" presName="rootComposite1" presStyleCnt="0"/>
      <dgm:spPr/>
      <dgm:t>
        <a:bodyPr/>
        <a:lstStyle/>
        <a:p>
          <a:endParaRPr lang="ru-RU"/>
        </a:p>
      </dgm:t>
    </dgm:pt>
    <dgm:pt modelId="{753F5EE9-2542-4CF0-9356-C753BF08D2BB}" type="pres">
      <dgm:prSet presAssocID="{1E297DAD-A8CF-491E-BA1C-B92B2B2CEE8B}" presName="rootText1" presStyleLbl="node0" presStyleIdx="0" presStyleCnt="1" custScaleX="126528" custLinFactNeighborX="1123" custLinFactNeighborY="4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671FE4-E9A0-4DEF-8F7B-02BB1C079C27}" type="pres">
      <dgm:prSet presAssocID="{1E297DAD-A8CF-491E-BA1C-B92B2B2CEE8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4516D0F-9468-44B3-8AD1-7F9A2F22140F}" type="pres">
      <dgm:prSet presAssocID="{1E297DAD-A8CF-491E-BA1C-B92B2B2CEE8B}" presName="hierChild2" presStyleCnt="0"/>
      <dgm:spPr/>
      <dgm:t>
        <a:bodyPr/>
        <a:lstStyle/>
        <a:p>
          <a:endParaRPr lang="ru-RU"/>
        </a:p>
      </dgm:t>
    </dgm:pt>
    <dgm:pt modelId="{17DE806D-A220-4BAB-B412-2D51BD280F98}" type="pres">
      <dgm:prSet presAssocID="{58EEC4DA-5B70-41EA-9E3B-EFA59BC09DE3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3486BF8-5D39-47D6-8E6A-FCCE945D37A4}" type="pres">
      <dgm:prSet presAssocID="{0AB6CA18-7B0B-4AB3-B48D-81535201C01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117AC96-EB72-43E5-928D-7244C20C5EBE}" type="pres">
      <dgm:prSet presAssocID="{0AB6CA18-7B0B-4AB3-B48D-81535201C014}" presName="rootComposite" presStyleCnt="0"/>
      <dgm:spPr/>
      <dgm:t>
        <a:bodyPr/>
        <a:lstStyle/>
        <a:p>
          <a:endParaRPr lang="ru-RU"/>
        </a:p>
      </dgm:t>
    </dgm:pt>
    <dgm:pt modelId="{969E615A-F6EB-41B1-8FB8-32279CF0A46D}" type="pres">
      <dgm:prSet presAssocID="{0AB6CA18-7B0B-4AB3-B48D-81535201C014}" presName="rootText" presStyleLbl="node2" presStyleIdx="0" presStyleCnt="2" custScaleX="126003" custScaleY="128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26815-D63B-4D6E-A97C-491A5328058F}" type="pres">
      <dgm:prSet presAssocID="{0AB6CA18-7B0B-4AB3-B48D-81535201C014}" presName="rootConnector" presStyleLbl="node2" presStyleIdx="0" presStyleCnt="2"/>
      <dgm:spPr/>
      <dgm:t>
        <a:bodyPr/>
        <a:lstStyle/>
        <a:p>
          <a:endParaRPr lang="ru-RU"/>
        </a:p>
      </dgm:t>
    </dgm:pt>
    <dgm:pt modelId="{0138094B-160F-47D2-9911-74192654A076}" type="pres">
      <dgm:prSet presAssocID="{0AB6CA18-7B0B-4AB3-B48D-81535201C014}" presName="hierChild4" presStyleCnt="0"/>
      <dgm:spPr/>
      <dgm:t>
        <a:bodyPr/>
        <a:lstStyle/>
        <a:p>
          <a:endParaRPr lang="ru-RU"/>
        </a:p>
      </dgm:t>
    </dgm:pt>
    <dgm:pt modelId="{6B8B5159-D3FC-492A-ABFE-60F6A7172314}" type="pres">
      <dgm:prSet presAssocID="{0AB6CA18-7B0B-4AB3-B48D-81535201C014}" presName="hierChild5" presStyleCnt="0"/>
      <dgm:spPr/>
      <dgm:t>
        <a:bodyPr/>
        <a:lstStyle/>
        <a:p>
          <a:endParaRPr lang="ru-RU"/>
        </a:p>
      </dgm:t>
    </dgm:pt>
    <dgm:pt modelId="{0FB10AA1-5AE9-440A-8575-C84DAAC31628}" type="pres">
      <dgm:prSet presAssocID="{A6881035-73FF-4C2D-9C05-692805B614A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58C8AB6-9E89-4DD9-AEC8-85CEA2FF54D6}" type="pres">
      <dgm:prSet presAssocID="{C2236FA8-E3FE-4C64-AAC1-03AB8FE942E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B6ED748-11E8-4605-A0BD-988021CCA2C9}" type="pres">
      <dgm:prSet presAssocID="{C2236FA8-E3FE-4C64-AAC1-03AB8FE942E2}" presName="rootComposite" presStyleCnt="0"/>
      <dgm:spPr/>
      <dgm:t>
        <a:bodyPr/>
        <a:lstStyle/>
        <a:p>
          <a:endParaRPr lang="ru-RU"/>
        </a:p>
      </dgm:t>
    </dgm:pt>
    <dgm:pt modelId="{6924EB1D-4011-4182-A061-A95C644AEABC}" type="pres">
      <dgm:prSet presAssocID="{C2236FA8-E3FE-4C64-AAC1-03AB8FE942E2}" presName="rootText" presStyleLbl="node2" presStyleIdx="1" presStyleCnt="2" custScaleX="116393" custScaleY="1283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0C2377-E968-475A-ADC7-A912D3714A42}" type="pres">
      <dgm:prSet presAssocID="{C2236FA8-E3FE-4C64-AAC1-03AB8FE942E2}" presName="rootConnector" presStyleLbl="node2" presStyleIdx="1" presStyleCnt="2"/>
      <dgm:spPr/>
      <dgm:t>
        <a:bodyPr/>
        <a:lstStyle/>
        <a:p>
          <a:endParaRPr lang="ru-RU"/>
        </a:p>
      </dgm:t>
    </dgm:pt>
    <dgm:pt modelId="{D3553BEF-1317-41A0-BD07-74F8DF04EABC}" type="pres">
      <dgm:prSet presAssocID="{C2236FA8-E3FE-4C64-AAC1-03AB8FE942E2}" presName="hierChild4" presStyleCnt="0"/>
      <dgm:spPr/>
      <dgm:t>
        <a:bodyPr/>
        <a:lstStyle/>
        <a:p>
          <a:endParaRPr lang="ru-RU"/>
        </a:p>
      </dgm:t>
    </dgm:pt>
    <dgm:pt modelId="{3E5CB9CE-27BB-4268-913F-9C618B7DE78E}" type="pres">
      <dgm:prSet presAssocID="{C2236FA8-E3FE-4C64-AAC1-03AB8FE942E2}" presName="hierChild5" presStyleCnt="0"/>
      <dgm:spPr/>
      <dgm:t>
        <a:bodyPr/>
        <a:lstStyle/>
        <a:p>
          <a:endParaRPr lang="ru-RU"/>
        </a:p>
      </dgm:t>
    </dgm:pt>
    <dgm:pt modelId="{890B1C49-39A6-494D-B180-DB3315D0FC77}" type="pres">
      <dgm:prSet presAssocID="{1E297DAD-A8CF-491E-BA1C-B92B2B2CEE8B}" presName="hierChild3" presStyleCnt="0"/>
      <dgm:spPr/>
      <dgm:t>
        <a:bodyPr/>
        <a:lstStyle/>
        <a:p>
          <a:endParaRPr lang="ru-RU"/>
        </a:p>
      </dgm:t>
    </dgm:pt>
  </dgm:ptLst>
  <dgm:cxnLst>
    <dgm:cxn modelId="{CAC1EF20-2087-431F-9914-395CFB80CB7B}" type="presOf" srcId="{58EEC4DA-5B70-41EA-9E3B-EFA59BC09DE3}" destId="{17DE806D-A220-4BAB-B412-2D51BD280F98}" srcOrd="0" destOrd="0" presId="urn:microsoft.com/office/officeart/2005/8/layout/orgChart1"/>
    <dgm:cxn modelId="{DE548016-2D2F-4045-B06F-E9BC4468980A}" type="presOf" srcId="{C2236FA8-E3FE-4C64-AAC1-03AB8FE942E2}" destId="{6924EB1D-4011-4182-A061-A95C644AEABC}" srcOrd="0" destOrd="0" presId="urn:microsoft.com/office/officeart/2005/8/layout/orgChart1"/>
    <dgm:cxn modelId="{60D7FCF3-87A4-42EE-B016-357ECB659513}" type="presOf" srcId="{D5F8F0A6-1F8A-4A33-9758-6CEDAECD1D3F}" destId="{03AD266D-005B-4EDC-BAA3-EC2F95027531}" srcOrd="0" destOrd="0" presId="urn:microsoft.com/office/officeart/2005/8/layout/orgChart1"/>
    <dgm:cxn modelId="{9DA1AD6D-1D33-4E32-BF12-8FDC91890F58}" srcId="{D5F8F0A6-1F8A-4A33-9758-6CEDAECD1D3F}" destId="{1E297DAD-A8CF-491E-BA1C-B92B2B2CEE8B}" srcOrd="0" destOrd="0" parTransId="{6E3B02AD-31A7-4F00-8A19-E061503301F2}" sibTransId="{246C514A-37E7-46D5-A5E1-DBBD1BBE3394}"/>
    <dgm:cxn modelId="{9B01D9B4-5326-42F9-88DC-4464A3EFCF7E}" type="presOf" srcId="{A6881035-73FF-4C2D-9C05-692805B614A0}" destId="{0FB10AA1-5AE9-440A-8575-C84DAAC31628}" srcOrd="0" destOrd="0" presId="urn:microsoft.com/office/officeart/2005/8/layout/orgChart1"/>
    <dgm:cxn modelId="{3BC80285-CE1D-46B9-B0C7-32F6EF5F7531}" type="presOf" srcId="{1E297DAD-A8CF-491E-BA1C-B92B2B2CEE8B}" destId="{73671FE4-E9A0-4DEF-8F7B-02BB1C079C27}" srcOrd="1" destOrd="0" presId="urn:microsoft.com/office/officeart/2005/8/layout/orgChart1"/>
    <dgm:cxn modelId="{AD57D03C-D6A0-4EBD-A3C2-7BB5D53DDCD8}" srcId="{1E297DAD-A8CF-491E-BA1C-B92B2B2CEE8B}" destId="{C2236FA8-E3FE-4C64-AAC1-03AB8FE942E2}" srcOrd="1" destOrd="0" parTransId="{A6881035-73FF-4C2D-9C05-692805B614A0}" sibTransId="{CACAB665-D827-4793-A500-2BCFAED0BD6B}"/>
    <dgm:cxn modelId="{E5817099-6F17-4A58-8F72-C5DC3AB7B6D0}" type="presOf" srcId="{0AB6CA18-7B0B-4AB3-B48D-81535201C014}" destId="{50A26815-D63B-4D6E-A97C-491A5328058F}" srcOrd="1" destOrd="0" presId="urn:microsoft.com/office/officeart/2005/8/layout/orgChart1"/>
    <dgm:cxn modelId="{5E10FCC0-81D6-4066-BFCB-7F2E2185C34F}" type="presOf" srcId="{0AB6CA18-7B0B-4AB3-B48D-81535201C014}" destId="{969E615A-F6EB-41B1-8FB8-32279CF0A46D}" srcOrd="0" destOrd="0" presId="urn:microsoft.com/office/officeart/2005/8/layout/orgChart1"/>
    <dgm:cxn modelId="{34C8129F-15AE-4171-972F-E830AE97EF04}" type="presOf" srcId="{C2236FA8-E3FE-4C64-AAC1-03AB8FE942E2}" destId="{EB0C2377-E968-475A-ADC7-A912D3714A42}" srcOrd="1" destOrd="0" presId="urn:microsoft.com/office/officeart/2005/8/layout/orgChart1"/>
    <dgm:cxn modelId="{BC90EC67-F534-444F-A97D-7C9A855BC279}" srcId="{1E297DAD-A8CF-491E-BA1C-B92B2B2CEE8B}" destId="{0AB6CA18-7B0B-4AB3-B48D-81535201C014}" srcOrd="0" destOrd="0" parTransId="{58EEC4DA-5B70-41EA-9E3B-EFA59BC09DE3}" sibTransId="{F9002DDF-E2DD-4F49-AF33-E22F5DE8D1C5}"/>
    <dgm:cxn modelId="{5B5EEE86-275A-428B-8FED-E66E51E67BE7}" type="presOf" srcId="{1E297DAD-A8CF-491E-BA1C-B92B2B2CEE8B}" destId="{753F5EE9-2542-4CF0-9356-C753BF08D2BB}" srcOrd="0" destOrd="0" presId="urn:microsoft.com/office/officeart/2005/8/layout/orgChart1"/>
    <dgm:cxn modelId="{0F13119B-EFF7-45FA-A9F2-AB433873105C}" type="presParOf" srcId="{03AD266D-005B-4EDC-BAA3-EC2F95027531}" destId="{204036A7-0533-46C7-AD2F-6FBA5F30933E}" srcOrd="0" destOrd="0" presId="urn:microsoft.com/office/officeart/2005/8/layout/orgChart1"/>
    <dgm:cxn modelId="{F99CF374-6CCB-452D-B5D3-B47CFA0AAE35}" type="presParOf" srcId="{204036A7-0533-46C7-AD2F-6FBA5F30933E}" destId="{4C2FEF9B-6911-4B83-95BC-B77577287005}" srcOrd="0" destOrd="0" presId="urn:microsoft.com/office/officeart/2005/8/layout/orgChart1"/>
    <dgm:cxn modelId="{9DCA1EAC-C4DC-45FD-97C9-080EACD25B28}" type="presParOf" srcId="{4C2FEF9B-6911-4B83-95BC-B77577287005}" destId="{753F5EE9-2542-4CF0-9356-C753BF08D2BB}" srcOrd="0" destOrd="0" presId="urn:microsoft.com/office/officeart/2005/8/layout/orgChart1"/>
    <dgm:cxn modelId="{3A100B76-4634-4049-AA14-997763541046}" type="presParOf" srcId="{4C2FEF9B-6911-4B83-95BC-B77577287005}" destId="{73671FE4-E9A0-4DEF-8F7B-02BB1C079C27}" srcOrd="1" destOrd="0" presId="urn:microsoft.com/office/officeart/2005/8/layout/orgChart1"/>
    <dgm:cxn modelId="{9CF3E7A6-6DD0-4250-8E83-042A69999CA6}" type="presParOf" srcId="{204036A7-0533-46C7-AD2F-6FBA5F30933E}" destId="{C4516D0F-9468-44B3-8AD1-7F9A2F22140F}" srcOrd="1" destOrd="0" presId="urn:microsoft.com/office/officeart/2005/8/layout/orgChart1"/>
    <dgm:cxn modelId="{93A2362E-DF20-4ED4-AD8F-2B816AF68CA4}" type="presParOf" srcId="{C4516D0F-9468-44B3-8AD1-7F9A2F22140F}" destId="{17DE806D-A220-4BAB-B412-2D51BD280F98}" srcOrd="0" destOrd="0" presId="urn:microsoft.com/office/officeart/2005/8/layout/orgChart1"/>
    <dgm:cxn modelId="{41DA43E2-82F9-4DB3-9BAD-4984798D8727}" type="presParOf" srcId="{C4516D0F-9468-44B3-8AD1-7F9A2F22140F}" destId="{43486BF8-5D39-47D6-8E6A-FCCE945D37A4}" srcOrd="1" destOrd="0" presId="urn:microsoft.com/office/officeart/2005/8/layout/orgChart1"/>
    <dgm:cxn modelId="{80FD2727-FDE1-4FBA-8732-5397945FD4BC}" type="presParOf" srcId="{43486BF8-5D39-47D6-8E6A-FCCE945D37A4}" destId="{4117AC96-EB72-43E5-928D-7244C20C5EBE}" srcOrd="0" destOrd="0" presId="urn:microsoft.com/office/officeart/2005/8/layout/orgChart1"/>
    <dgm:cxn modelId="{9308FE3F-412E-4CFF-8DCB-0B1B84C21978}" type="presParOf" srcId="{4117AC96-EB72-43E5-928D-7244C20C5EBE}" destId="{969E615A-F6EB-41B1-8FB8-32279CF0A46D}" srcOrd="0" destOrd="0" presId="urn:microsoft.com/office/officeart/2005/8/layout/orgChart1"/>
    <dgm:cxn modelId="{F33F96F0-93E1-40AB-900E-C00FFE008910}" type="presParOf" srcId="{4117AC96-EB72-43E5-928D-7244C20C5EBE}" destId="{50A26815-D63B-4D6E-A97C-491A5328058F}" srcOrd="1" destOrd="0" presId="urn:microsoft.com/office/officeart/2005/8/layout/orgChart1"/>
    <dgm:cxn modelId="{BCFB8478-E05C-46E6-BCD4-7E2CFE588BDB}" type="presParOf" srcId="{43486BF8-5D39-47D6-8E6A-FCCE945D37A4}" destId="{0138094B-160F-47D2-9911-74192654A076}" srcOrd="1" destOrd="0" presId="urn:microsoft.com/office/officeart/2005/8/layout/orgChart1"/>
    <dgm:cxn modelId="{7DE01C67-8746-41F5-9AEE-46ECF6EA69D8}" type="presParOf" srcId="{43486BF8-5D39-47D6-8E6A-FCCE945D37A4}" destId="{6B8B5159-D3FC-492A-ABFE-60F6A7172314}" srcOrd="2" destOrd="0" presId="urn:microsoft.com/office/officeart/2005/8/layout/orgChart1"/>
    <dgm:cxn modelId="{F57F3F5F-C0AB-4231-9E38-4A5FCCB51CA4}" type="presParOf" srcId="{C4516D0F-9468-44B3-8AD1-7F9A2F22140F}" destId="{0FB10AA1-5AE9-440A-8575-C84DAAC31628}" srcOrd="2" destOrd="0" presId="urn:microsoft.com/office/officeart/2005/8/layout/orgChart1"/>
    <dgm:cxn modelId="{807BAF56-7FCC-4ADF-8302-2DE5251DE211}" type="presParOf" srcId="{C4516D0F-9468-44B3-8AD1-7F9A2F22140F}" destId="{258C8AB6-9E89-4DD9-AEC8-85CEA2FF54D6}" srcOrd="3" destOrd="0" presId="urn:microsoft.com/office/officeart/2005/8/layout/orgChart1"/>
    <dgm:cxn modelId="{818003C8-35D7-472D-8FFA-ECD11BD7D17E}" type="presParOf" srcId="{258C8AB6-9E89-4DD9-AEC8-85CEA2FF54D6}" destId="{AB6ED748-11E8-4605-A0BD-988021CCA2C9}" srcOrd="0" destOrd="0" presId="urn:microsoft.com/office/officeart/2005/8/layout/orgChart1"/>
    <dgm:cxn modelId="{24DC62DD-5610-4CD8-BBDF-C1E903C485A3}" type="presParOf" srcId="{AB6ED748-11E8-4605-A0BD-988021CCA2C9}" destId="{6924EB1D-4011-4182-A061-A95C644AEABC}" srcOrd="0" destOrd="0" presId="urn:microsoft.com/office/officeart/2005/8/layout/orgChart1"/>
    <dgm:cxn modelId="{6B1FBE45-2667-4FC7-BEB7-4D57EDBFA738}" type="presParOf" srcId="{AB6ED748-11E8-4605-A0BD-988021CCA2C9}" destId="{EB0C2377-E968-475A-ADC7-A912D3714A42}" srcOrd="1" destOrd="0" presId="urn:microsoft.com/office/officeart/2005/8/layout/orgChart1"/>
    <dgm:cxn modelId="{ADE287E1-60AD-455B-9A8B-37C884B1FFAD}" type="presParOf" srcId="{258C8AB6-9E89-4DD9-AEC8-85CEA2FF54D6}" destId="{D3553BEF-1317-41A0-BD07-74F8DF04EABC}" srcOrd="1" destOrd="0" presId="urn:microsoft.com/office/officeart/2005/8/layout/orgChart1"/>
    <dgm:cxn modelId="{04C52CAD-6141-4D7C-BD2B-56D00433CB10}" type="presParOf" srcId="{258C8AB6-9E89-4DD9-AEC8-85CEA2FF54D6}" destId="{3E5CB9CE-27BB-4268-913F-9C618B7DE78E}" srcOrd="2" destOrd="0" presId="urn:microsoft.com/office/officeart/2005/8/layout/orgChart1"/>
    <dgm:cxn modelId="{B2C7E204-4EB8-4BBB-A458-E646EA5D768F}" type="presParOf" srcId="{204036A7-0533-46C7-AD2F-6FBA5F30933E}" destId="{890B1C49-39A6-494D-B180-DB3315D0FC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10AA1-5AE9-440A-8575-C84DAAC31628}">
      <dsp:nvSpPr>
        <dsp:cNvPr id="0" name=""/>
        <dsp:cNvSpPr/>
      </dsp:nvSpPr>
      <dsp:spPr>
        <a:xfrm>
          <a:off x="3950181" y="1454613"/>
          <a:ext cx="2001413" cy="511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85"/>
              </a:lnTo>
              <a:lnTo>
                <a:pt x="2001413" y="221285"/>
              </a:lnTo>
              <a:lnTo>
                <a:pt x="2001413" y="51163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E806D-A220-4BAB-B412-2D51BD280F98}">
      <dsp:nvSpPr>
        <dsp:cNvPr id="0" name=""/>
        <dsp:cNvSpPr/>
      </dsp:nvSpPr>
      <dsp:spPr>
        <a:xfrm>
          <a:off x="2019528" y="1454613"/>
          <a:ext cx="1930652" cy="511632"/>
        </a:xfrm>
        <a:custGeom>
          <a:avLst/>
          <a:gdLst/>
          <a:ahLst/>
          <a:cxnLst/>
          <a:rect l="0" t="0" r="0" b="0"/>
          <a:pathLst>
            <a:path>
              <a:moveTo>
                <a:pt x="1930652" y="0"/>
              </a:moveTo>
              <a:lnTo>
                <a:pt x="1930652" y="221285"/>
              </a:lnTo>
              <a:lnTo>
                <a:pt x="0" y="221285"/>
              </a:lnTo>
              <a:lnTo>
                <a:pt x="0" y="51163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F5EE9-2542-4CF0-9356-C753BF08D2BB}">
      <dsp:nvSpPr>
        <dsp:cNvPr id="0" name=""/>
        <dsp:cNvSpPr/>
      </dsp:nvSpPr>
      <dsp:spPr>
        <a:xfrm>
          <a:off x="2200801" y="72010"/>
          <a:ext cx="3498758" cy="138260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ГРАФЫ</a:t>
          </a:r>
          <a:endParaRPr lang="ru-RU" sz="3600" b="1" kern="1200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0801" y="72010"/>
        <a:ext cx="3498758" cy="1382602"/>
      </dsp:txXfrm>
    </dsp:sp>
    <dsp:sp modelId="{969E615A-F6EB-41B1-8FB8-32279CF0A46D}">
      <dsp:nvSpPr>
        <dsp:cNvPr id="0" name=""/>
        <dsp:cNvSpPr/>
      </dsp:nvSpPr>
      <dsp:spPr>
        <a:xfrm>
          <a:off x="277408" y="1966245"/>
          <a:ext cx="3484241" cy="17752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kern="1200" dirty="0" smtClean="0"/>
            <a:t>Неориентированные</a:t>
          </a:r>
          <a:r>
            <a:rPr lang="ru-RU" sz="1600" b="1" kern="1200" dirty="0" smtClean="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Каждое ребро обозначает наличие связи между двумя вершинами.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Связь действует одинаково в обе стороны.</a:t>
          </a:r>
          <a:endParaRPr lang="ru-RU" sz="16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77408" y="1966245"/>
        <a:ext cx="3484241" cy="1775220"/>
      </dsp:txXfrm>
    </dsp:sp>
    <dsp:sp modelId="{6924EB1D-4011-4182-A061-A95C644AEABC}">
      <dsp:nvSpPr>
        <dsp:cNvPr id="0" name=""/>
        <dsp:cNvSpPr/>
      </dsp:nvSpPr>
      <dsp:spPr>
        <a:xfrm>
          <a:off x="4342342" y="1966245"/>
          <a:ext cx="3218505" cy="17752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u="sng" kern="1200" dirty="0" smtClean="0"/>
            <a:t>Ориентированные</a:t>
          </a:r>
          <a:r>
            <a:rPr lang="ru-RU" sz="1600" b="1" kern="1200" dirty="0" smtClean="0"/>
            <a:t> Вершины связывают </a:t>
          </a:r>
          <a:r>
            <a:rPr lang="ru-RU" sz="1600" b="1" u="none" kern="1200" dirty="0" smtClean="0"/>
            <a:t>дуги </a:t>
          </a:r>
          <a:r>
            <a:rPr lang="ru-RU" sz="1600" b="1" kern="1200" dirty="0" smtClean="0"/>
            <a:t>– направленные линии. </a:t>
          </a:r>
          <a:endParaRPr lang="ru-RU" sz="1600" kern="1200" dirty="0"/>
        </a:p>
      </dsp:txBody>
      <dsp:txXfrm>
        <a:off x="4342342" y="1966245"/>
        <a:ext cx="3218505" cy="177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B25A10-71CF-4875-9E18-E514320E9013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584E43-A176-498E-832F-1E27E3534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11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263569-85B3-4D43-BBF8-ECADAF850D93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412DB-329A-42E1-86C6-782965986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354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8F2278-7DDB-42F7-9B78-CA41CD65A40B}" type="slidenum">
              <a:rPr lang="ru-RU" altLang="ru-RU" smtClean="0">
                <a:latin typeface="Arial" pitchFamily="34" charset="0"/>
              </a:rPr>
              <a:pPr/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0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73E380-13CD-4F29-813D-1DC73BEB20EE}" type="slidenum">
              <a:rPr lang="ru-RU" altLang="ru-RU" smtClean="0">
                <a:latin typeface="Arial" pitchFamily="34" charset="0"/>
              </a:rPr>
              <a:pPr/>
              <a:t>17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2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2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6BBD-E464-4D7B-B83E-171CA8526F3A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F694-059F-4565-B7F1-A7700BD77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848CD-6AAF-4856-A55A-8510AA74B087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F875C-8DC3-4B62-80E3-7B5219FA2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F4DA-9ED6-4B88-98B0-505F67CB1ED2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60521-7C39-47D3-BAE5-097E6EA5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A316D9-6988-43FE-8BBF-92982A526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361D8292-7A5A-44EB-ADEC-AA767D00200F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7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EACD-722F-4835-8C36-350D1156C46F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31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829D4D-0BFC-4907-B876-8D0F29D25B8B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17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4F713-3024-4B60-8C85-AB19FBDEA5C9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50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D8C-FEE3-44E4-9FC3-58ECB605B60D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23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F06-CDBB-4575-A3CF-D3C40F356B44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26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23BA-8BFA-4D1F-A6AD-B650E27402E6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81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F840-F8EF-4EA7-9988-F3E2039041B5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EF7C1-63C6-4300-85A9-11A2F5948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3E8C-8E71-4ACB-A6F3-3C86F80AFB0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32853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ABCC35-AE37-4B74-AFDC-2B5B2D807A04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69230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D73B-AC12-4256-9E12-E45AB393862B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7873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E8A7-06A9-4796-98A4-479CF7079753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821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EA316D9-6988-43FE-8BBF-92982A526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2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4BFF-4182-43AB-92E2-FA37975E6EF9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3C1D2-0D6E-4302-82C2-242680093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38AE-0E32-48CB-908D-85E6B23D947E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C335-0036-43BF-9F78-8C772C261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1599-737A-4C90-BD8B-F69B380F0062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9EA5-176A-444C-9BE1-B96696AB9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A908-E04F-4CF6-9458-D89DD83A1531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0772-40EC-4CAF-B274-6F175D427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51CBD-DDCD-425C-A1C0-7A698A2B206A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F3EB-1D44-4A4F-A20C-72CF7FAAB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0F34-DE62-4AFA-8518-2C7F0D03810A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F3FD9-64A3-4ABB-827A-BACBCD1BF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3234-9D38-4E1A-984E-100AFD361314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8EBD-23FD-4FB5-8E78-11FD452FE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A163-6F49-4CEB-8F58-6005482EFAF9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82777-8499-45D6-B7FC-96F2887E4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82D9-F48F-42BF-9BC3-EEA82454210F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3199B-BC4E-4091-9283-445C84627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305C-E2EB-48F3-A23F-6D910EB542B3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E2FD7-F822-4ED4-B7D4-26C4F6F44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BC4-7302-46C7-8CC7-31481EC543B5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C29E0-4009-4266-BDC9-46BC22A26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4A104-D87A-403C-A1A7-5D614C278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52FA-8154-4556-AAAB-FFC86AFCB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D2F7-086A-4FFC-B218-8E065463C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6767-D2EF-4A41-8B9F-DB49E74A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40B8-1A7D-4B62-8191-FB8138B1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D028-AC6E-4F14-951C-E21CB196A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BA658-45E1-40EA-9F25-52A6F74F2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79D3-D4E7-42CD-93BD-2E7DCE37B772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0F36-66BA-4D4E-90F9-0EDB451E2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30496-14B2-45F4-917B-FBD967CD8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C9C21-AC18-46AF-BBB5-E86E7F7FA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48D15-07A8-4A49-8328-974A9E1B9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207645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607695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BA077-7027-484B-BE06-4A288924F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EC6C-94AF-427E-B67F-CE30AF2A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4726E-C662-40C4-AA48-BD93DB0B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907B5-46B9-48B1-B265-BE19612F4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78E5-DD97-4110-B289-CD41F9E50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5B8B-01CD-4840-994F-C179472CB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32C96-3EA5-487E-89C1-21ED38A4A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8014-E1CC-4DFA-BCC0-6CAFFF70CEF4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C4CAC-33D8-4DB9-9027-14E418ED3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426A3-C177-4794-B13F-541BB7DB7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E362B-639E-4B62-8EB2-5D54DFAD6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A981-C88F-449D-8A1E-37CDAA38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7989-D7B2-4091-A7DC-7B0E22F3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F1DA-FEC2-40BE-BBBE-2DD97EFB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0A1A-A792-40D8-9735-9DA1C06C6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D97F1-30CE-4E7F-979E-E0B214A67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AF359-4725-4937-8E95-F33C446A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5EF0-B7A5-4C71-AAFC-B984E768D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5B6E-8AF2-4C10-BF11-70AB5880D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B717-9C8D-48AA-AB6C-CEAA4BA8E66F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2DD5-8F96-4E94-A694-D025CCB3E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AA85F-40A5-40C4-B326-FB36A9199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D8E1-8197-4968-B9F4-9F569471F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39B6-34A7-46EB-817E-4462C556B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021FB-A848-4DFB-9DD0-3B0BDA1B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A399-6E06-456A-BA80-D08C775A6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A951-4804-42B5-B395-A5498AB0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76A7-5560-464A-A3DF-216F21594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017FE-599F-4F0E-997E-67B503F8B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631A9-3B8C-48CF-8C0B-9AC439450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A950A-426C-4595-8E55-70F767979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B8E07-ECFE-46D3-B2C5-C3B6523AD320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E748E-CF3E-4F1B-803C-0D4C56627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BE85-1B85-4B77-A882-E01791555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6E4AD-5245-41CE-903A-2BF15FDCF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D7DCD-E19C-4A89-B191-8AC19E208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292C-D536-44BE-91DB-74A4538CE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8177B-821D-43E9-B9CD-581D42E80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1DDC4-210B-4F1C-9B63-96CCB86B9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207645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607695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16540-C098-4F69-A2BD-F696D638C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AFA31-D12B-4FB3-957D-2222FEE20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E074-46D2-4A57-903F-6FE116163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9131B-9510-469D-AFF2-6717B3835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8B93-A34D-4C80-BA1A-5375347DC305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622F8-C3DD-4EB5-9DAE-BB556487E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000C1-D0B7-4E94-A533-AE69A65B4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A8CFF-8D4F-4F26-B2B5-3AD9EF8D2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C7FC1-2299-461C-968B-3BE90DFB7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BDF3-5A1C-4362-8959-E4BD46D19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1EA4-501D-4FC7-8C19-F62829967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8CE7C-D585-4863-B656-F584CE7E1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F258-D2B4-4D2A-AE8A-F5B93757B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7B975-0400-422F-9667-B968DA3B1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E6622-1812-432B-A914-2495AA3DA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ED9E3-716B-4772-A6E1-1BA9330E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F7DF-32C5-49DB-91F3-4C54E7B6B04C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E3C29-4CDF-47A6-87DD-3D8A79B6A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6F75-D205-4D80-81D1-90C8932FB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136E1-92F5-4AEE-B04C-01188A93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8E645-E1AF-44C4-A61A-51181E4AB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3F55B-8C42-4F50-8F25-49DEEBA1B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25D4-E2FF-48E0-BE6C-B87598590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5683-E917-45D9-831F-62B40948F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03697-8902-4289-AB7D-782A4E7FE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C5FDB-1441-40F6-A116-E74DD9521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207645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607695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12F2-33F3-4143-BB9F-B1A6F7B3C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C866D-0D6E-4707-A4EE-AB896D244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CC87-AF7B-4EEF-AFDD-D92A35E7EAB9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E3D2-C0A8-40D8-8711-4AC72A346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6DAEE-F2E2-4997-83C4-4184D6F0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5639-82DC-4324-B806-D4309F549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3230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9AAB-B0BE-49AE-B823-EBAF36CB5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5E563-DCAF-442C-95F7-DFE7A3EF6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A460-DEE4-4168-873F-075D98B2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08D31-6421-45F4-99E1-7D3F9C4F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A5CFF-4F1A-4020-A02B-D93CD8597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6CE37-EE8A-4E8C-8BCE-D5E472C9D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06CF-9519-4C85-81B0-9847802EA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ECAB-8DBF-4DD9-929F-597C877F0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10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2.xml"/><Relationship Id="rId4" Type="http://schemas.openxmlformats.org/officeDocument/2006/relationships/image" Target="../media/image13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8CDDDA02-E2A6-4CB9-95CE-9D5188AE9ADA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7696811-8806-41A7-985E-480F5D61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58" r:id="rId1"/>
    <p:sldLayoutId id="2147485759" r:id="rId2"/>
    <p:sldLayoutId id="2147485760" r:id="rId3"/>
    <p:sldLayoutId id="2147485761" r:id="rId4"/>
    <p:sldLayoutId id="2147485762" r:id="rId5"/>
    <p:sldLayoutId id="2147485763" r:id="rId6"/>
    <p:sldLayoutId id="2147485764" r:id="rId7"/>
    <p:sldLayoutId id="2147485765" r:id="rId8"/>
    <p:sldLayoutId id="2147485766" r:id="rId9"/>
    <p:sldLayoutId id="2147485767" r:id="rId10"/>
    <p:sldLayoutId id="2147485768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57" r:id="rId1"/>
    <p:sldLayoutId id="2147485858" r:id="rId2"/>
    <p:sldLayoutId id="2147485859" r:id="rId3"/>
    <p:sldLayoutId id="2147485860" r:id="rId4"/>
    <p:sldLayoutId id="2147485861" r:id="rId5"/>
    <p:sldLayoutId id="2147485862" r:id="rId6"/>
    <p:sldLayoutId id="2147485863" r:id="rId7"/>
    <p:sldLayoutId id="2147485864" r:id="rId8"/>
    <p:sldLayoutId id="2147485865" r:id="rId9"/>
    <p:sldLayoutId id="2147485867" r:id="rId10"/>
    <p:sldLayoutId id="2147485868" r:id="rId11"/>
    <p:sldLayoutId id="2147485869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white rectangle.png"/>
          <p:cNvPicPr>
            <a:picLocks noChangeAspect="1"/>
          </p:cNvPicPr>
          <p:nvPr/>
        </p:nvPicPr>
        <p:blipFill>
          <a:blip r:embed="rId4" cstate="email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1268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6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pitchFamily="34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CDDDA02-E2A6-4CB9-95CE-9D5188AE9ADA}" type="datetimeFigureOut">
              <a:rPr lang="ru-RU" smtClean="0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7696811-8806-41A7-985E-480F5D616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0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71" r:id="rId1"/>
    <p:sldLayoutId id="2147485872" r:id="rId2"/>
    <p:sldLayoutId id="2147485873" r:id="rId3"/>
    <p:sldLayoutId id="2147485874" r:id="rId4"/>
    <p:sldLayoutId id="2147485875" r:id="rId5"/>
    <p:sldLayoutId id="2147485876" r:id="rId6"/>
    <p:sldLayoutId id="2147485877" r:id="rId7"/>
    <p:sldLayoutId id="2147485878" r:id="rId8"/>
    <p:sldLayoutId id="2147485879" r:id="rId9"/>
    <p:sldLayoutId id="2147485880" r:id="rId10"/>
    <p:sldLayoutId id="2147485881" r:id="rId11"/>
    <p:sldLayoutId id="214748588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82EDE34A-201F-4A8D-825B-0C314FF45906}" type="datetimeFigureOut">
              <a:rPr lang="ru-RU"/>
              <a:pPr>
                <a:defRPr/>
              </a:pPr>
              <a:t>29.01.2018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0E1189B-1A2E-40B7-BD99-1B93557E7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69" r:id="rId1"/>
    <p:sldLayoutId id="2147485770" r:id="rId2"/>
    <p:sldLayoutId id="2147485771" r:id="rId3"/>
    <p:sldLayoutId id="2147485772" r:id="rId4"/>
    <p:sldLayoutId id="2147485773" r:id="rId5"/>
    <p:sldLayoutId id="2147485774" r:id="rId6"/>
    <p:sldLayoutId id="2147485775" r:id="rId7"/>
    <p:sldLayoutId id="2147485776" r:id="rId8"/>
    <p:sldLayoutId id="2147485777" r:id="rId9"/>
    <p:sldLayoutId id="2147485778" r:id="rId10"/>
    <p:sldLayoutId id="214748577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DC70724-5E48-4E75-982A-D4015F672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0" r:id="rId1"/>
    <p:sldLayoutId id="2147485781" r:id="rId2"/>
    <p:sldLayoutId id="2147485782" r:id="rId3"/>
    <p:sldLayoutId id="2147485783" r:id="rId4"/>
    <p:sldLayoutId id="2147485784" r:id="rId5"/>
    <p:sldLayoutId id="2147485785" r:id="rId6"/>
    <p:sldLayoutId id="2147485786" r:id="rId7"/>
    <p:sldLayoutId id="2147485787" r:id="rId8"/>
    <p:sldLayoutId id="2147485788" r:id="rId9"/>
    <p:sldLayoutId id="2147485789" r:id="rId10"/>
    <p:sldLayoutId id="214748579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D2D77358-60E7-4435-B90E-A8A8BD523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1" r:id="rId1"/>
    <p:sldLayoutId id="2147485792" r:id="rId2"/>
    <p:sldLayoutId id="2147485793" r:id="rId3"/>
    <p:sldLayoutId id="2147485794" r:id="rId4"/>
    <p:sldLayoutId id="2147485795" r:id="rId5"/>
    <p:sldLayoutId id="2147485796" r:id="rId6"/>
    <p:sldLayoutId id="2147485797" r:id="rId7"/>
    <p:sldLayoutId id="2147485798" r:id="rId8"/>
    <p:sldLayoutId id="2147485799" r:id="rId9"/>
    <p:sldLayoutId id="2147485800" r:id="rId10"/>
    <p:sldLayoutId id="214748580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BC06456C-0426-46EA-A1B1-1716BD92C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802" r:id="rId1"/>
    <p:sldLayoutId id="2147485803" r:id="rId2"/>
    <p:sldLayoutId id="2147485804" r:id="rId3"/>
    <p:sldLayoutId id="2147485805" r:id="rId4"/>
    <p:sldLayoutId id="2147485806" r:id="rId5"/>
    <p:sldLayoutId id="2147485807" r:id="rId6"/>
    <p:sldLayoutId id="2147485808" r:id="rId7"/>
    <p:sldLayoutId id="2147485809" r:id="rId8"/>
    <p:sldLayoutId id="2147485810" r:id="rId9"/>
    <p:sldLayoutId id="2147485811" r:id="rId10"/>
    <p:sldLayoutId id="214748581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33294A0-61FA-43EC-BD08-B90BD51EC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813" r:id="rId1"/>
    <p:sldLayoutId id="2147485814" r:id="rId2"/>
    <p:sldLayoutId id="2147485815" r:id="rId3"/>
    <p:sldLayoutId id="2147485816" r:id="rId4"/>
    <p:sldLayoutId id="2147485817" r:id="rId5"/>
    <p:sldLayoutId id="2147485818" r:id="rId6"/>
    <p:sldLayoutId id="2147485819" r:id="rId7"/>
    <p:sldLayoutId id="2147485820" r:id="rId8"/>
    <p:sldLayoutId id="2147485821" r:id="rId9"/>
    <p:sldLayoutId id="2147485822" r:id="rId10"/>
    <p:sldLayoutId id="214748582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336307B-C4FA-4D1E-AA4D-0741158FD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4" r:id="rId1"/>
    <p:sldLayoutId id="2147485825" r:id="rId2"/>
    <p:sldLayoutId id="2147485826" r:id="rId3"/>
    <p:sldLayoutId id="2147485827" r:id="rId4"/>
    <p:sldLayoutId id="2147485828" r:id="rId5"/>
    <p:sldLayoutId id="2147485829" r:id="rId6"/>
    <p:sldLayoutId id="2147485830" r:id="rId7"/>
    <p:sldLayoutId id="2147485831" r:id="rId8"/>
    <p:sldLayoutId id="2147485832" r:id="rId9"/>
    <p:sldLayoutId id="2147485833" r:id="rId10"/>
    <p:sldLayoutId id="2147485834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E03301B6-660D-45EA-BB1F-6FA0927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5" r:id="rId1"/>
    <p:sldLayoutId id="2147485836" r:id="rId2"/>
    <p:sldLayoutId id="2147485837" r:id="rId3"/>
    <p:sldLayoutId id="2147485838" r:id="rId4"/>
    <p:sldLayoutId id="2147485839" r:id="rId5"/>
    <p:sldLayoutId id="2147485840" r:id="rId6"/>
    <p:sldLayoutId id="2147485841" r:id="rId7"/>
    <p:sldLayoutId id="2147485842" r:id="rId8"/>
    <p:sldLayoutId id="2147485843" r:id="rId9"/>
    <p:sldLayoutId id="2147485844" r:id="rId10"/>
    <p:sldLayoutId id="2147485845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B3DCC14E-CEA6-4F89-9BE2-49F343787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3" r:id="rId8"/>
    <p:sldLayoutId id="2147485854" r:id="rId9"/>
    <p:sldLayoutId id="2147485855" r:id="rId10"/>
    <p:sldLayoutId id="2147485856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196752"/>
            <a:ext cx="7272337" cy="5400600"/>
          </a:xfrm>
        </p:spPr>
        <p:txBody>
          <a:bodyPr rtlCol="0">
            <a:normAutofit/>
          </a:bodyPr>
          <a:lstStyle/>
          <a:p>
            <a:pPr algn="ct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5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Структуры 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данных: деревья, сети, графы, таблицы</a:t>
            </a:r>
          </a:p>
          <a:p>
            <a:pPr algn="ct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4100" b="1" i="1" dirty="0" smtClean="0">
              <a:solidFill>
                <a:srgbClr val="DDEA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algn="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900" b="1" i="1" dirty="0" smtClean="0">
              <a:solidFill>
                <a:srgbClr val="DDEA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algn="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900" b="1" i="1" dirty="0" smtClean="0">
              <a:solidFill>
                <a:srgbClr val="DDEA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algn="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900" b="1" i="1" dirty="0" smtClean="0">
              <a:solidFill>
                <a:srgbClr val="DDEA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algn="r" defTabSz="9143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1900" b="1" i="1" dirty="0" smtClean="0">
              <a:solidFill>
                <a:srgbClr val="DDEAF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defTabSz="91436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1268" y="271658"/>
            <a:ext cx="7217072" cy="1110579"/>
          </a:xfrm>
        </p:spPr>
        <p:txBody>
          <a:bodyPr>
            <a:normAutofit fontScale="90000"/>
          </a:bodyPr>
          <a:lstStyle/>
          <a:p>
            <a:pPr algn="ctr" defTabSz="914400" eaLnBrk="1" hangingPunct="1">
              <a:lnSpc>
                <a:spcPct val="100000"/>
              </a:lnSpc>
              <a:spcBef>
                <a:spcPct val="20000"/>
              </a:spcBef>
              <a:tabLst>
                <a:tab pos="88900" algn="l"/>
              </a:tabLst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Примеры иерархических структур - деревьев</a:t>
            </a:r>
            <a:r>
              <a:rPr lang="ru-RU" sz="3200" b="1" u="sng" kern="0" spc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/>
            </a:r>
            <a:br>
              <a:rPr lang="ru-RU" sz="3200" b="1" u="sng" kern="0" spc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0963" name="Группа 4"/>
          <p:cNvGrpSpPr>
            <a:grpSpLocks/>
          </p:cNvGrpSpPr>
          <p:nvPr/>
        </p:nvGrpSpPr>
        <p:grpSpPr bwMode="auto">
          <a:xfrm>
            <a:off x="285750" y="1785938"/>
            <a:ext cx="7310438" cy="4786312"/>
            <a:chOff x="214282" y="1484313"/>
            <a:chExt cx="9047800" cy="5041900"/>
          </a:xfrm>
        </p:grpSpPr>
        <p:sp>
          <p:nvSpPr>
            <p:cNvPr id="40967" name="Rectangle 9"/>
            <p:cNvSpPr>
              <a:spLocks noChangeArrowheads="1"/>
            </p:cNvSpPr>
            <p:nvPr/>
          </p:nvSpPr>
          <p:spPr bwMode="auto">
            <a:xfrm>
              <a:off x="3348038" y="4149725"/>
              <a:ext cx="1439862" cy="57467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b="1"/>
                <a:t>Владимир</a:t>
              </a:r>
            </a:p>
          </p:txBody>
        </p:sp>
        <p:grpSp>
          <p:nvGrpSpPr>
            <p:cNvPr id="40968" name="Группа 34"/>
            <p:cNvGrpSpPr>
              <a:grpSpLocks/>
            </p:cNvGrpSpPr>
            <p:nvPr/>
          </p:nvGrpSpPr>
          <p:grpSpPr bwMode="auto">
            <a:xfrm>
              <a:off x="214282" y="1484313"/>
              <a:ext cx="9047800" cy="5041900"/>
              <a:chOff x="214282" y="1484313"/>
              <a:chExt cx="9047800" cy="5041900"/>
            </a:xfrm>
          </p:grpSpPr>
          <p:sp>
            <p:nvSpPr>
              <p:cNvPr id="40969" name="Rectangle 5"/>
              <p:cNvSpPr>
                <a:spLocks noChangeArrowheads="1"/>
              </p:cNvSpPr>
              <p:nvPr/>
            </p:nvSpPr>
            <p:spPr bwMode="auto">
              <a:xfrm>
                <a:off x="3492500" y="1484313"/>
                <a:ext cx="1008063" cy="504825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Рюрик</a:t>
                </a:r>
              </a:p>
            </p:txBody>
          </p:sp>
          <p:sp>
            <p:nvSpPr>
              <p:cNvPr id="40970" name="Rectangle 6"/>
              <p:cNvSpPr>
                <a:spLocks noChangeArrowheads="1"/>
              </p:cNvSpPr>
              <p:nvPr/>
            </p:nvSpPr>
            <p:spPr bwMode="auto">
              <a:xfrm>
                <a:off x="3492500" y="2276475"/>
                <a:ext cx="1008063" cy="504825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Игорь</a:t>
                </a:r>
              </a:p>
            </p:txBody>
          </p:sp>
          <p:sp>
            <p:nvSpPr>
              <p:cNvPr id="40971" name="Rectangle 7"/>
              <p:cNvSpPr>
                <a:spLocks noChangeArrowheads="1"/>
              </p:cNvSpPr>
              <p:nvPr/>
            </p:nvSpPr>
            <p:spPr bwMode="auto">
              <a:xfrm>
                <a:off x="3348037" y="3141663"/>
                <a:ext cx="1547218" cy="503237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Святослав</a:t>
                </a:r>
              </a:p>
            </p:txBody>
          </p:sp>
          <p:sp>
            <p:nvSpPr>
              <p:cNvPr id="40972" name="Rectangle 8"/>
              <p:cNvSpPr>
                <a:spLocks noChangeArrowheads="1"/>
              </p:cNvSpPr>
              <p:nvPr/>
            </p:nvSpPr>
            <p:spPr bwMode="auto">
              <a:xfrm>
                <a:off x="5786446" y="4143380"/>
                <a:ext cx="1223962" cy="576263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Олег</a:t>
                </a:r>
              </a:p>
            </p:txBody>
          </p:sp>
          <p:sp>
            <p:nvSpPr>
              <p:cNvPr id="40973" name="Rectangle 10"/>
              <p:cNvSpPr>
                <a:spLocks noChangeArrowheads="1"/>
              </p:cNvSpPr>
              <p:nvPr/>
            </p:nvSpPr>
            <p:spPr bwMode="auto">
              <a:xfrm>
                <a:off x="214282" y="4000504"/>
                <a:ext cx="1727200" cy="576263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Ярополк</a:t>
                </a:r>
              </a:p>
            </p:txBody>
          </p:sp>
          <p:sp>
            <p:nvSpPr>
              <p:cNvPr id="40974" name="Rectangle 11"/>
              <p:cNvSpPr>
                <a:spLocks noChangeArrowheads="1"/>
              </p:cNvSpPr>
              <p:nvPr/>
            </p:nvSpPr>
            <p:spPr bwMode="auto">
              <a:xfrm>
                <a:off x="7019925" y="5661025"/>
                <a:ext cx="2242157" cy="792163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Мстислав</a:t>
                </a:r>
              </a:p>
              <a:p>
                <a:pPr algn="ctr"/>
                <a:r>
                  <a:rPr lang="ru-RU" altLang="ru-RU" b="1"/>
                  <a:t>Тмутараканский</a:t>
                </a:r>
              </a:p>
            </p:txBody>
          </p:sp>
          <p:sp>
            <p:nvSpPr>
              <p:cNvPr id="40975" name="Rectangle 12"/>
              <p:cNvSpPr>
                <a:spLocks noChangeArrowheads="1"/>
              </p:cNvSpPr>
              <p:nvPr/>
            </p:nvSpPr>
            <p:spPr bwMode="auto">
              <a:xfrm>
                <a:off x="5580063" y="5661025"/>
                <a:ext cx="1296987" cy="865188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Глеб</a:t>
                </a:r>
              </a:p>
            </p:txBody>
          </p:sp>
          <p:sp>
            <p:nvSpPr>
              <p:cNvPr id="40976" name="Rectangle 13"/>
              <p:cNvSpPr>
                <a:spLocks noChangeArrowheads="1"/>
              </p:cNvSpPr>
              <p:nvPr/>
            </p:nvSpPr>
            <p:spPr bwMode="auto">
              <a:xfrm>
                <a:off x="4140200" y="5661025"/>
                <a:ext cx="1289770" cy="865188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Ярослав</a:t>
                </a:r>
              </a:p>
            </p:txBody>
          </p:sp>
          <p:sp>
            <p:nvSpPr>
              <p:cNvPr id="40977" name="Rectangle 14"/>
              <p:cNvSpPr>
                <a:spLocks noChangeArrowheads="1"/>
              </p:cNvSpPr>
              <p:nvPr/>
            </p:nvSpPr>
            <p:spPr bwMode="auto">
              <a:xfrm>
                <a:off x="2916238" y="5661025"/>
                <a:ext cx="1079500" cy="865188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Борис</a:t>
                </a:r>
              </a:p>
            </p:txBody>
          </p:sp>
          <p:sp>
            <p:nvSpPr>
              <p:cNvPr id="40978" name="Rectangle 15"/>
              <p:cNvSpPr>
                <a:spLocks noChangeArrowheads="1"/>
              </p:cNvSpPr>
              <p:nvPr/>
            </p:nvSpPr>
            <p:spPr bwMode="auto">
              <a:xfrm>
                <a:off x="214282" y="4786322"/>
                <a:ext cx="1500198" cy="714380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Святополк</a:t>
                </a:r>
              </a:p>
            </p:txBody>
          </p:sp>
          <p:sp>
            <p:nvSpPr>
              <p:cNvPr id="40979" name="Rectangle 16"/>
              <p:cNvSpPr>
                <a:spLocks noChangeArrowheads="1"/>
              </p:cNvSpPr>
              <p:nvPr/>
            </p:nvSpPr>
            <p:spPr bwMode="auto">
              <a:xfrm>
                <a:off x="1285852" y="5643578"/>
                <a:ext cx="1403350" cy="865188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/>
                  <a:t>Изяслав</a:t>
                </a:r>
              </a:p>
              <a:p>
                <a:pPr algn="ctr"/>
                <a:r>
                  <a:rPr lang="ru-RU" altLang="ru-RU" b="1"/>
                  <a:t>Полоцкий</a:t>
                </a:r>
              </a:p>
            </p:txBody>
          </p:sp>
          <p:sp>
            <p:nvSpPr>
              <p:cNvPr id="40980" name="Line 17"/>
              <p:cNvSpPr>
                <a:spLocks noChangeShapeType="1"/>
              </p:cNvSpPr>
              <p:nvPr/>
            </p:nvSpPr>
            <p:spPr bwMode="auto">
              <a:xfrm>
                <a:off x="3995738" y="2060575"/>
                <a:ext cx="0" cy="1444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1" name="Line 18"/>
              <p:cNvSpPr>
                <a:spLocks noChangeShapeType="1"/>
              </p:cNvSpPr>
              <p:nvPr/>
            </p:nvSpPr>
            <p:spPr bwMode="auto">
              <a:xfrm>
                <a:off x="3995738" y="2852738"/>
                <a:ext cx="0" cy="2889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2" name="Line 20"/>
              <p:cNvSpPr>
                <a:spLocks noChangeShapeType="1"/>
              </p:cNvSpPr>
              <p:nvPr/>
            </p:nvSpPr>
            <p:spPr bwMode="auto">
              <a:xfrm>
                <a:off x="1042988" y="3789363"/>
                <a:ext cx="5545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3" name="Line 21"/>
              <p:cNvSpPr>
                <a:spLocks noChangeShapeType="1"/>
              </p:cNvSpPr>
              <p:nvPr/>
            </p:nvSpPr>
            <p:spPr bwMode="auto">
              <a:xfrm>
                <a:off x="1042988" y="3789363"/>
                <a:ext cx="0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4" name="Line 22"/>
              <p:cNvSpPr>
                <a:spLocks noChangeShapeType="1"/>
              </p:cNvSpPr>
              <p:nvPr/>
            </p:nvSpPr>
            <p:spPr bwMode="auto">
              <a:xfrm>
                <a:off x="6588125" y="3789363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5" name="Line 23"/>
              <p:cNvSpPr>
                <a:spLocks noChangeShapeType="1"/>
              </p:cNvSpPr>
              <p:nvPr/>
            </p:nvSpPr>
            <p:spPr bwMode="auto">
              <a:xfrm>
                <a:off x="3995738" y="3789363"/>
                <a:ext cx="0" cy="360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6" name="Line 25"/>
              <p:cNvSpPr>
                <a:spLocks noChangeShapeType="1"/>
              </p:cNvSpPr>
              <p:nvPr/>
            </p:nvSpPr>
            <p:spPr bwMode="auto">
              <a:xfrm>
                <a:off x="2285984" y="5183506"/>
                <a:ext cx="5886466" cy="457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7" name="Line 27"/>
              <p:cNvSpPr>
                <a:spLocks noChangeShapeType="1"/>
              </p:cNvSpPr>
              <p:nvPr/>
            </p:nvSpPr>
            <p:spPr bwMode="auto">
              <a:xfrm>
                <a:off x="2268538" y="5229225"/>
                <a:ext cx="0" cy="360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8" name="Line 28"/>
              <p:cNvSpPr>
                <a:spLocks noChangeShapeType="1"/>
              </p:cNvSpPr>
              <p:nvPr/>
            </p:nvSpPr>
            <p:spPr bwMode="auto">
              <a:xfrm>
                <a:off x="3419475" y="5229225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89" name="Line 29"/>
              <p:cNvSpPr>
                <a:spLocks noChangeShapeType="1"/>
              </p:cNvSpPr>
              <p:nvPr/>
            </p:nvSpPr>
            <p:spPr bwMode="auto">
              <a:xfrm>
                <a:off x="4643438" y="5229225"/>
                <a:ext cx="0" cy="431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0" name="Line 30"/>
              <p:cNvSpPr>
                <a:spLocks noChangeShapeType="1"/>
              </p:cNvSpPr>
              <p:nvPr/>
            </p:nvSpPr>
            <p:spPr bwMode="auto">
              <a:xfrm>
                <a:off x="6227763" y="5229225"/>
                <a:ext cx="0" cy="360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1" name="Line 31"/>
              <p:cNvSpPr>
                <a:spLocks noChangeShapeType="1"/>
              </p:cNvSpPr>
              <p:nvPr/>
            </p:nvSpPr>
            <p:spPr bwMode="auto">
              <a:xfrm>
                <a:off x="8172450" y="5229225"/>
                <a:ext cx="0" cy="360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992" name="Line 32"/>
              <p:cNvSpPr>
                <a:spLocks noChangeShapeType="1"/>
              </p:cNvSpPr>
              <p:nvPr/>
            </p:nvSpPr>
            <p:spPr bwMode="auto">
              <a:xfrm>
                <a:off x="4067175" y="4724400"/>
                <a:ext cx="0" cy="5048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40993" name="Прямая соединительная линия 31"/>
              <p:cNvCxnSpPr>
                <a:cxnSpLocks noChangeShapeType="1"/>
                <a:stCxn id="40973" idx="2"/>
              </p:cNvCxnSpPr>
              <p:nvPr/>
            </p:nvCxnSpPr>
            <p:spPr bwMode="auto">
              <a:xfrm rot="5400000">
                <a:off x="969934" y="4678375"/>
                <a:ext cx="209556" cy="634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40964" name="Прямоугольник 2"/>
          <p:cNvSpPr>
            <a:spLocks noChangeArrowheads="1"/>
          </p:cNvSpPr>
          <p:nvPr/>
        </p:nvSpPr>
        <p:spPr bwMode="auto">
          <a:xfrm>
            <a:off x="604838" y="1655763"/>
            <a:ext cx="2095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/>
              <a:t>Династия Рюриковичей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921" y="116632"/>
            <a:ext cx="7215479" cy="443198"/>
          </a:xfrm>
        </p:spPr>
        <p:txBody>
          <a:bodyPr>
            <a:normAutofit fontScale="90000"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ТАБЛИЦЫ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</p:nvPr>
        </p:nvGraphicFramePr>
        <p:xfrm>
          <a:off x="736601" y="1841208"/>
          <a:ext cx="7772400" cy="176129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590800"/>
                <a:gridCol w="2590800"/>
                <a:gridCol w="2590800"/>
              </a:tblGrid>
              <a:tr h="44032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Элементы прямоугольной таблицы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03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Строки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Столбцы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Ячейки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40323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Типы таблиц</a:t>
                      </a:r>
                      <a:endParaRPr lang="ru-RU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03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Объект-свойство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Объект-объект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Двоичная</a:t>
                      </a:r>
                      <a:r>
                        <a:rPr lang="ru-RU" baseline="0" dirty="0" smtClean="0"/>
                        <a:t> матрица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4" name="Содержимое 10"/>
          <p:cNvGraphicFramePr>
            <a:graphicFrameLocks/>
          </p:cNvGraphicFramePr>
          <p:nvPr/>
        </p:nvGraphicFramePr>
        <p:xfrm>
          <a:off x="539553" y="3717032"/>
          <a:ext cx="2520279" cy="159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0093"/>
                <a:gridCol w="840093"/>
                <a:gridCol w="840093"/>
              </a:tblGrid>
              <a:tr h="6029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Дата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осадки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Темпе </a:t>
                      </a:r>
                      <a:r>
                        <a:rPr lang="ru-RU" sz="1600" dirty="0" err="1" smtClean="0"/>
                        <a:t>ратура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82611">
                <a:tc>
                  <a:txBody>
                    <a:bodyPr/>
                    <a:lstStyle/>
                    <a:p>
                      <a:r>
                        <a:rPr lang="ru-RU" sz="1600" dirty="0"/>
                        <a:t>15.03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снег</a:t>
                      </a:r>
                      <a:endParaRPr lang="ru-RU" sz="1600" b="0" i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- 15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82611">
                <a:tc>
                  <a:txBody>
                    <a:bodyPr/>
                    <a:lstStyle/>
                    <a:p>
                      <a:r>
                        <a:rPr lang="ru-RU" sz="1600" dirty="0"/>
                        <a:t>16.03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дождь</a:t>
                      </a:r>
                      <a:endParaRPr lang="ru-RU" sz="1600" b="0" i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- 20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63441" y="3717032"/>
          <a:ext cx="2880320" cy="14214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0116"/>
                <a:gridCol w="906046"/>
                <a:gridCol w="934158"/>
              </a:tblGrid>
              <a:tr h="5296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Ученик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русский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алгебра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19272">
                <a:tc>
                  <a:txBody>
                    <a:bodyPr/>
                    <a:lstStyle/>
                    <a:p>
                      <a:r>
                        <a:rPr lang="ru-RU" sz="1600" dirty="0"/>
                        <a:t>Иванов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1927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Петров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120171" y="3717032"/>
          <a:ext cx="2952330" cy="15625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4110"/>
                <a:gridCol w="984110"/>
                <a:gridCol w="984110"/>
              </a:tblGrid>
              <a:tr h="6324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Ученик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Танцы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dirty="0" smtClean="0"/>
                        <a:t>Легкая атлетика 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Ботова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7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Иванова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b="0" i="0" dirty="0">
                        <a:latin typeface="Arial"/>
                      </a:endParaRPr>
                    </a:p>
                  </a:txBody>
                  <a:tcPr marL="47625" marR="47625" marT="47625" marB="47625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39552" y="5340934"/>
            <a:ext cx="2520280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n w="12700">
                  <a:noFill/>
                </a:ln>
              </a:rPr>
              <a:t>Каждая строка относится к конкретному объекту</a:t>
            </a:r>
            <a:endParaRPr lang="ru-RU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14688" y="5340350"/>
            <a:ext cx="2735262" cy="9239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n w="12700">
                  <a:noFill/>
                </a:ln>
              </a:rPr>
              <a:t>Таблицы отражают взаимосвязь между различными объектами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620713"/>
            <a:ext cx="8640960" cy="120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Таблица</a:t>
            </a:r>
            <a:r>
              <a:rPr lang="ru-RU" dirty="0">
                <a:latin typeface="Arial" charset="0"/>
                <a:cs typeface="Times New Roman" pitchFamily="18" charset="0"/>
              </a:rPr>
              <a:t> – универсальное средство представления информации. В таблице может содержаться информация о различных свойствах объектов, об объектах одного класса и разных классов, об отдельных объектах и группах объектов.</a:t>
            </a:r>
            <a:endParaRPr lang="ru-RU" dirty="0"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6325" y="5202238"/>
            <a:ext cx="2879725" cy="12001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n w="12700">
                  <a:noFill/>
                </a:ln>
              </a:rPr>
              <a:t>Двоичные матрицы отражают качественную связь между объектами: есть связь или нет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18301" cy="443198"/>
          </a:xfrm>
        </p:spPr>
        <p:txBody>
          <a:bodyPr>
            <a:noAutofit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Пример таблицы «объект-свойство»</a:t>
            </a:r>
          </a:p>
        </p:txBody>
      </p:sp>
      <p:sp>
        <p:nvSpPr>
          <p:cNvPr id="17410" name="Содержимое 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919163" y="1700213"/>
            <a:ext cx="7129462" cy="288925"/>
          </a:xfrm>
        </p:spPr>
        <p:txBody>
          <a:bodyPr rtlCol="0">
            <a:normAutofit fontScale="85000" lnSpcReduction="20000"/>
          </a:bodyPr>
          <a:lstStyle/>
          <a:p>
            <a:pPr marL="0" indent="0" defTabSz="914363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Таблица 1.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Административная структура Российской Федерации</a:t>
            </a:r>
          </a:p>
          <a:p>
            <a:pPr algn="ctr" defTabSz="914363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28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941" name="TextBox 2"/>
          <p:cNvSpPr txBox="1">
            <a:spLocks noChangeArrowheads="1"/>
          </p:cNvSpPr>
          <p:nvPr/>
        </p:nvSpPr>
        <p:spPr bwMode="auto">
          <a:xfrm>
            <a:off x="323528" y="5483659"/>
            <a:ext cx="8208912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1400" dirty="0" smtClean="0">
                <a:cs typeface="Arial" charset="0"/>
              </a:rPr>
              <a:t>Объект – город </a:t>
            </a:r>
          </a:p>
          <a:p>
            <a:pPr eaLnBrk="1" hangingPunct="1">
              <a:buFontTx/>
              <a:buAutoNum type="arabicPeriod"/>
              <a:defRPr/>
            </a:pPr>
            <a:r>
              <a:rPr lang="ru-RU" sz="1400" dirty="0" smtClean="0">
                <a:cs typeface="Arial" charset="0"/>
              </a:rPr>
              <a:t>Свойства – принадлежность к соответствующим административно-географическим зонам (Регион, Округ).</a:t>
            </a:r>
          </a:p>
          <a:p>
            <a:pPr eaLnBrk="1" hangingPunct="1">
              <a:buFontTx/>
              <a:buAutoNum type="arabicPeriod"/>
              <a:defRPr/>
            </a:pPr>
            <a:endParaRPr lang="en-US" sz="1100" dirty="0" smtClean="0">
              <a:cs typeface="Arial" charset="0"/>
            </a:endParaRPr>
          </a:p>
          <a:p>
            <a:pPr marL="0" indent="0" eaLnBrk="1" hangingPunct="1">
              <a:defRPr/>
            </a:pPr>
            <a:r>
              <a:rPr lang="ru-RU" sz="1400" dirty="0" smtClean="0">
                <a:cs typeface="Arial" charset="0"/>
              </a:rPr>
              <a:t>Таблица 1 – возможное представление иерархической структуры, изображенной на слайде</a:t>
            </a:r>
          </a:p>
          <a:p>
            <a:pPr marL="0" indent="0" eaLnBrk="1" hangingPunct="1">
              <a:defRPr/>
            </a:pPr>
            <a:endParaRPr lang="ru-RU" dirty="0" smtClean="0">
              <a:cs typeface="Arial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88562"/>
              </p:ext>
            </p:extLst>
          </p:nvPr>
        </p:nvGraphicFramePr>
        <p:xfrm>
          <a:off x="919163" y="1962688"/>
          <a:ext cx="7469262" cy="324251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89754"/>
                <a:gridCol w="2489754"/>
                <a:gridCol w="2489754"/>
              </a:tblGrid>
              <a:tr h="4590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Город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1" marB="45731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Регион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1" marB="45731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Округ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1" marB="45731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Краснодар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Краснодарский </a:t>
                      </a:r>
                      <a:r>
                        <a:rPr lang="ru-RU" sz="1800" dirty="0" err="1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кр</a:t>
                      </a:r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.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Южный</a:t>
                      </a:r>
                      <a:endParaRPr lang="ru-RU" sz="1800" dirty="0" smtClean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548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Тюмень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Тюменская обл.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Уральский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Сургут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Ханты-Мансийский АО</a:t>
                      </a: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Уральский</a:t>
                      </a: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Нижневартовск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Ханты-Мансийский АО</a:t>
                      </a: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Уральский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88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Сергиев Посад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Московская</a:t>
                      </a:r>
                      <a:r>
                        <a:rPr lang="ru-RU" sz="1800" baseline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 обл.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Центральный</a:t>
                      </a:r>
                      <a:endParaRPr lang="ru-RU" sz="18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015" name="Прямоугольник 1"/>
          <p:cNvSpPr>
            <a:spLocks noChangeArrowheads="1"/>
          </p:cNvSpPr>
          <p:nvPr/>
        </p:nvSpPr>
        <p:spPr bwMode="auto">
          <a:xfrm>
            <a:off x="900113" y="765175"/>
            <a:ext cx="7200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000" b="1" dirty="0">
                <a:solidFill>
                  <a:schemeClr val="tx2"/>
                </a:solidFill>
                <a:cs typeface="Arial" pitchFamily="34" charset="0"/>
              </a:rPr>
              <a:t>Таблица ОС </a:t>
            </a:r>
            <a:r>
              <a:rPr lang="ru-RU" altLang="ru-RU" sz="2000" dirty="0">
                <a:cs typeface="Arial" pitchFamily="34" charset="0"/>
              </a:rPr>
              <a:t>–</a:t>
            </a:r>
            <a:r>
              <a:rPr lang="ru-RU" altLang="ru-RU" sz="2000" dirty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ru-RU" altLang="ru-RU" sz="2000" dirty="0">
                <a:cs typeface="Arial" pitchFamily="34" charset="0"/>
              </a:rPr>
              <a:t>это таблица, в которой рассматриваются объекты, принадлежащие одному классу.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3" cy="443198"/>
          </a:xfrm>
        </p:spPr>
        <p:txBody>
          <a:bodyPr>
            <a:noAutofit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 таблицы «объект-объект»</a:t>
            </a:r>
          </a:p>
        </p:txBody>
      </p:sp>
      <p:sp>
        <p:nvSpPr>
          <p:cNvPr id="17410" name="Содержимое 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89000" y="767143"/>
            <a:ext cx="7710488" cy="249237"/>
          </a:xfrm>
        </p:spPr>
        <p:txBody>
          <a:bodyPr rtlCol="0">
            <a:normAutofit fontScale="62500" lnSpcReduction="20000"/>
          </a:bodyPr>
          <a:lstStyle/>
          <a:p>
            <a:pPr defTabSz="914363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Таблица 2.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Успеваемость</a:t>
            </a:r>
            <a:endParaRPr lang="ru-RU" sz="2800" u="sng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95738"/>
              </p:ext>
            </p:extLst>
          </p:nvPr>
        </p:nvGraphicFramePr>
        <p:xfrm>
          <a:off x="971600" y="1196753"/>
          <a:ext cx="7704858" cy="37449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9630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Ученик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Предмет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1" marB="45731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1" marB="45731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1" marB="45731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1" marB="45731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31" marB="45731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59007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marT="45731" marB="45731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Русский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Алгебра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Химия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Физика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История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82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Аликин</a:t>
                      </a:r>
                      <a:r>
                        <a:rPr lang="ru-RU" sz="1600" baseline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 Петр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Ботов Иван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Волков Илья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Галкина Нина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5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3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</a:rPr>
                        <a:t>4</a:t>
                      </a:r>
                      <a:endParaRPr lang="ru-RU" sz="16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91439" marR="91439" marT="45731" marB="45731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7" name="TextBox 2"/>
          <p:cNvSpPr txBox="1">
            <a:spLocks noChangeArrowheads="1"/>
          </p:cNvSpPr>
          <p:nvPr/>
        </p:nvSpPr>
        <p:spPr bwMode="auto">
          <a:xfrm>
            <a:off x="381581" y="5143842"/>
            <a:ext cx="8784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chemeClr val="tx2"/>
                </a:solidFill>
                <a:cs typeface="Arial" pitchFamily="34" charset="0"/>
              </a:rPr>
              <a:t>Таблица ОО </a:t>
            </a:r>
            <a:r>
              <a:rPr lang="ru-RU" altLang="ru-RU" sz="2000" dirty="0">
                <a:cs typeface="Arial" pitchFamily="34" charset="0"/>
              </a:rPr>
              <a:t>– это таблица, которая описывает пары объектов и только одно свойство. </a:t>
            </a:r>
          </a:p>
          <a:p>
            <a:r>
              <a:rPr lang="ru-RU" altLang="ru-RU" sz="2000" dirty="0">
                <a:cs typeface="Arial" pitchFamily="34" charset="0"/>
              </a:rPr>
              <a:t>В такой таблице строки и столбцы могут поменяться местами: </a:t>
            </a:r>
          </a:p>
          <a:p>
            <a:r>
              <a:rPr lang="ru-RU" altLang="ru-RU" sz="2000" dirty="0">
                <a:cs typeface="Arial" pitchFamily="34" charset="0"/>
              </a:rPr>
              <a:t>в строках – информация о предметах, в столбцах – </a:t>
            </a:r>
            <a:r>
              <a:rPr lang="ru-RU" altLang="ru-RU" sz="2000" dirty="0" smtClean="0">
                <a:cs typeface="Arial" pitchFamily="34" charset="0"/>
              </a:rPr>
              <a:t>об </a:t>
            </a:r>
            <a:r>
              <a:rPr lang="ru-RU" altLang="ru-RU" sz="2000" dirty="0">
                <a:cs typeface="Arial" pitchFamily="34" charset="0"/>
              </a:rPr>
              <a:t>учениках.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46" name="Group 1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62930582"/>
              </p:ext>
            </p:extLst>
          </p:nvPr>
        </p:nvGraphicFramePr>
        <p:xfrm>
          <a:off x="878396" y="2708920"/>
          <a:ext cx="7560839" cy="29740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89285"/>
                <a:gridCol w="1362895"/>
                <a:gridCol w="1602886"/>
                <a:gridCol w="1602887"/>
                <a:gridCol w="1602886"/>
              </a:tblGrid>
              <a:tr h="4920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Начальная вершина</a:t>
                      </a:r>
                      <a:endParaRPr kumimoji="0" lang="ru-RU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Конечная вершина</a:t>
                      </a:r>
                      <a:endParaRPr kumimoji="0" lang="ru-RU" sz="24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T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</a:t>
                      </a:r>
                      <a:endParaRPr kumimoji="0" lang="en-US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II</a:t>
                      </a:r>
                      <a:endParaRPr kumimoji="0" lang="en-US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III</a:t>
                      </a:r>
                      <a:endParaRPr kumimoji="0" lang="en-US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IV</a:t>
                      </a:r>
                      <a:endParaRPr kumimoji="0" lang="en-US" sz="2000" b="0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</a:t>
                      </a:r>
                      <a:endParaRPr kumimoji="0" lang="en-US" sz="20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II</a:t>
                      </a:r>
                      <a:endParaRPr kumimoji="0" lang="en-US" sz="20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III</a:t>
                      </a:r>
                      <a:endParaRPr kumimoji="0" lang="en-US" sz="20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</a:tr>
              <a:tr h="492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IV</a:t>
                      </a:r>
                      <a:endParaRPr kumimoji="0" lang="en-US" sz="20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solidFill>
                              <a:schemeClr val="accent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solidFill>
                            <a:schemeClr val="accent2">
                              <a:lumMod val="50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 prst="slop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7296" y="1995362"/>
            <a:ext cx="5005388" cy="249238"/>
          </a:xfrm>
        </p:spPr>
        <p:txBody>
          <a:bodyPr>
            <a:normAutofit fontScale="90000"/>
          </a:bodyPr>
          <a:lstStyle/>
          <a:p>
            <a:pPr defTabSz="914363" eaLnBrk="1" fontAlgn="auto" hangingPunct="1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Таблица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4.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Переливание крови</a:t>
            </a:r>
          </a:p>
        </p:txBody>
      </p:sp>
      <p:sp>
        <p:nvSpPr>
          <p:cNvPr id="51204" name="Заголовок 2"/>
          <p:cNvSpPr txBox="1">
            <a:spLocks/>
          </p:cNvSpPr>
          <p:nvPr/>
        </p:nvSpPr>
        <p:spPr bwMode="auto">
          <a:xfrm>
            <a:off x="986408" y="116632"/>
            <a:ext cx="7344816" cy="64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ru-RU" sz="3200" b="1" spc="-150" dirty="0" smtClean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Пример таблицы «двоичная матрица»</a:t>
            </a:r>
            <a:endParaRPr lang="ru-RU" sz="3200" b="1" dirty="0" smtClean="0">
              <a:solidFill>
                <a:schemeClr val="tx2"/>
              </a:solidFill>
            </a:endParaRPr>
          </a:p>
        </p:txBody>
      </p:sp>
      <p:sp>
        <p:nvSpPr>
          <p:cNvPr id="46085" name="Rectangle 2"/>
          <p:cNvSpPr txBox="1">
            <a:spLocks noChangeArrowheads="1"/>
          </p:cNvSpPr>
          <p:nvPr/>
        </p:nvSpPr>
        <p:spPr bwMode="auto">
          <a:xfrm>
            <a:off x="985838" y="5876925"/>
            <a:ext cx="7115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ru-RU" altLang="ru-RU" sz="2000"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1851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cs typeface="Arial" pitchFamily="34" charset="0"/>
              </a:rPr>
              <a:t>Двоичная матрица называется </a:t>
            </a:r>
            <a:r>
              <a:rPr lang="ru-RU" b="1" i="1" dirty="0">
                <a:solidFill>
                  <a:schemeClr val="tx2"/>
                </a:solidFill>
                <a:cs typeface="Arial" pitchFamily="34" charset="0"/>
              </a:rPr>
              <a:t>матрицей смежности: </a:t>
            </a:r>
            <a:r>
              <a:rPr lang="ru-RU" dirty="0">
                <a:cs typeface="Arial" pitchFamily="34" charset="0"/>
              </a:rPr>
              <a:t>единицы стоят на пересечении строк и столбцов с названием смежных (соединенных дорог) поселков.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508956"/>
              </p:ext>
            </p:extLst>
          </p:nvPr>
        </p:nvGraphicFramePr>
        <p:xfrm>
          <a:off x="615907" y="1170866"/>
          <a:ext cx="7893049" cy="41711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52614"/>
                <a:gridCol w="720120"/>
                <a:gridCol w="896694"/>
                <a:gridCol w="129146"/>
                <a:gridCol w="1165258"/>
                <a:gridCol w="824990"/>
                <a:gridCol w="1099986"/>
                <a:gridCol w="1031238"/>
                <a:gridCol w="1073003"/>
              </a:tblGrid>
              <a:tr h="370906">
                <a:tc gridSpan="9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Структуры данных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90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Графы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Таблицы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2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Разновидности графа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Элементы прямоугольной таблицы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90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Деревья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Сети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Строки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Столбцы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Ячейки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</a:tr>
              <a:tr h="37090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 связей в графе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Типы таблиц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rowSpan="2"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90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Один ко многим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Многие ко многим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906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Элементы дерева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Элементы сети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Объект - свойство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Объект – объект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Двоичная матрица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</a:tr>
              <a:tr h="3709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Корень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Ветви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Листья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Вершины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Ребра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90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Единственность пути между вершинами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728" marB="4572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180" name="Прямоугольник 2"/>
          <p:cNvSpPr>
            <a:spLocks noChangeArrowheads="1"/>
          </p:cNvSpPr>
          <p:nvPr/>
        </p:nvSpPr>
        <p:spPr bwMode="auto">
          <a:xfrm>
            <a:off x="633370" y="267449"/>
            <a:ext cx="787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Система основных понятий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139907"/>
              </p:ext>
            </p:extLst>
          </p:nvPr>
        </p:nvGraphicFramePr>
        <p:xfrm>
          <a:off x="615907" y="1197440"/>
          <a:ext cx="7872412" cy="365160"/>
        </p:xfrm>
        <a:graphic>
          <a:graphicData uri="http://schemas.openxmlformats.org/drawingml/2006/table">
            <a:tbl>
              <a:tblPr/>
              <a:tblGrid>
                <a:gridCol w="7872412"/>
              </a:tblGrid>
              <a:tr h="365125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91433" marR="91433" marT="45420" marB="45420">
                    <a:lnL w="12700" cmpd="sng">
                      <a:solidFill>
                        <a:srgbClr val="FFFF00"/>
                      </a:solidFill>
                      <a:prstDash val="solid"/>
                    </a:lnL>
                    <a:lnR w="12700" cmpd="sng">
                      <a:solidFill>
                        <a:srgbClr val="FFFF00"/>
                      </a:solidFill>
                      <a:prstDash val="solid"/>
                    </a:lnR>
                    <a:lnT w="12700" cmpd="sng">
                      <a:solidFill>
                        <a:srgbClr val="FFFF00"/>
                      </a:solidFill>
                      <a:prstDash val="solid"/>
                    </a:lnT>
                    <a:lnB w="12700" cmpd="sng">
                      <a:solidFill>
                        <a:srgbClr val="FFFF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66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133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00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733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267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ц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800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3340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8674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4008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9342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7467600" y="3276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я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334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ш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33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33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334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334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066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600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ь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133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1336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21336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213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ь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743325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7338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37338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</a:t>
            </a: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32004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</a:t>
            </a: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26670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42672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</a:t>
            </a: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53340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5334000" y="3810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5334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5334000" y="4876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53340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ь</a:t>
            </a: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42672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37338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200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</a:t>
            </a: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58674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я</a:t>
            </a: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7467600" y="2743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</a:t>
            </a: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7467600" y="220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т</a:t>
            </a: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74676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7467600" y="114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6934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64008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/>
              <a:t>е</a:t>
            </a:r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58674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</a:t>
            </a:r>
          </a:p>
        </p:txBody>
      </p:sp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80010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</a:t>
            </a: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8458200" y="1676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</a:t>
            </a:r>
          </a:p>
        </p:txBody>
      </p:sp>
      <p:sp>
        <p:nvSpPr>
          <p:cNvPr id="49208" name="Oval 56"/>
          <p:cNvSpPr>
            <a:spLocks noChangeArrowheads="1"/>
          </p:cNvSpPr>
          <p:nvPr/>
        </p:nvSpPr>
        <p:spPr bwMode="auto">
          <a:xfrm>
            <a:off x="0" y="1524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9209" name="Oval 57"/>
          <p:cNvSpPr>
            <a:spLocks noChangeArrowheads="1"/>
          </p:cNvSpPr>
          <p:nvPr/>
        </p:nvSpPr>
        <p:spPr bwMode="auto">
          <a:xfrm>
            <a:off x="6858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49210" name="Oval 58"/>
          <p:cNvSpPr>
            <a:spLocks noChangeArrowheads="1"/>
          </p:cNvSpPr>
          <p:nvPr/>
        </p:nvSpPr>
        <p:spPr bwMode="auto">
          <a:xfrm>
            <a:off x="22098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7</a:t>
            </a:r>
          </a:p>
        </p:txBody>
      </p:sp>
      <p:sp>
        <p:nvSpPr>
          <p:cNvPr id="49211" name="Oval 59"/>
          <p:cNvSpPr>
            <a:spLocks noChangeArrowheads="1"/>
          </p:cNvSpPr>
          <p:nvPr/>
        </p:nvSpPr>
        <p:spPr bwMode="auto">
          <a:xfrm>
            <a:off x="2514600" y="2286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49212" name="Oval 60"/>
          <p:cNvSpPr>
            <a:spLocks noChangeArrowheads="1"/>
          </p:cNvSpPr>
          <p:nvPr/>
        </p:nvSpPr>
        <p:spPr bwMode="auto">
          <a:xfrm>
            <a:off x="5715000" y="1752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49213" name="Oval 61"/>
          <p:cNvSpPr>
            <a:spLocks noChangeArrowheads="1"/>
          </p:cNvSpPr>
          <p:nvPr/>
        </p:nvSpPr>
        <p:spPr bwMode="auto">
          <a:xfrm>
            <a:off x="7620000" y="914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10</a:t>
            </a:r>
          </a:p>
        </p:txBody>
      </p:sp>
      <p:sp>
        <p:nvSpPr>
          <p:cNvPr id="49214" name="Oval 62"/>
          <p:cNvSpPr>
            <a:spLocks noChangeArrowheads="1"/>
          </p:cNvSpPr>
          <p:nvPr/>
        </p:nvSpPr>
        <p:spPr bwMode="auto">
          <a:xfrm>
            <a:off x="5562600" y="25146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9</a:t>
            </a:r>
          </a:p>
        </p:txBody>
      </p:sp>
      <p:sp>
        <p:nvSpPr>
          <p:cNvPr id="49215" name="Oval 63"/>
          <p:cNvSpPr>
            <a:spLocks noChangeArrowheads="1"/>
          </p:cNvSpPr>
          <p:nvPr/>
        </p:nvSpPr>
        <p:spPr bwMode="auto">
          <a:xfrm>
            <a:off x="3962400" y="19812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49216" name="Oval 64"/>
          <p:cNvSpPr>
            <a:spLocks noChangeArrowheads="1"/>
          </p:cNvSpPr>
          <p:nvPr/>
        </p:nvSpPr>
        <p:spPr bwMode="auto">
          <a:xfrm>
            <a:off x="381000" y="34290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49217" name="Oval 65"/>
          <p:cNvSpPr>
            <a:spLocks noChangeArrowheads="1"/>
          </p:cNvSpPr>
          <p:nvPr/>
        </p:nvSpPr>
        <p:spPr bwMode="auto">
          <a:xfrm>
            <a:off x="3048000" y="5486400"/>
            <a:ext cx="2286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6632"/>
            <a:ext cx="72008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КРОССВОРД</a:t>
            </a:r>
            <a:endParaRPr lang="ru-RU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060848"/>
            <a:ext cx="72008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3600" b="1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СПАСИБО ЗА ВНИМАНИЕ!</a:t>
            </a:r>
            <a:endParaRPr lang="ru-RU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6" name="Picture 1030" descr="Солнце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89313" y="3241675"/>
            <a:ext cx="2259012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0068"/>
            <a:ext cx="8280920" cy="443198"/>
          </a:xfrm>
          <a:ln>
            <a:solidFill>
              <a:schemeClr val="bg2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Ответьте на следующие вопросы:</a:t>
            </a:r>
            <a:endParaRPr lang="ru-RU" sz="3600" b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992888" cy="525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Что такое модель?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Назовите виды моделей. 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Приведите примеры материальных моделей, не упомянутые в параграфе.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Назовите типы информационных моделей.</a:t>
            </a:r>
          </a:p>
          <a:p>
            <a:pPr marL="342900" indent="-342900" eaLnBrk="1" hangingPunct="1"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Что такое информационная модель?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indent="-342900" eaLnBrk="1" hangingPunct="1"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Можно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ли карту города назвать информационной моделью?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Поясните.</a:t>
            </a:r>
          </a:p>
          <a:p>
            <a:pPr marL="342900" indent="-342900" eaLnBrk="1" hangingPunct="1">
              <a:spcBef>
                <a:spcPts val="1800"/>
              </a:spcBef>
              <a:buFont typeface="+mj-lt"/>
              <a:buAutoNum type="arabicPeriod"/>
              <a:tabLst>
                <a:tab pos="685800" algn="l"/>
              </a:tabLs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Что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такое компьютерная информационная  модель?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1800"/>
              </a:spcBef>
              <a:buFont typeface="Rockwell" pitchFamily="18" charset="0"/>
              <a:buNone/>
              <a:tabLst>
                <a:tab pos="685800" algn="l"/>
              </a:tabLst>
              <a:defRPr/>
            </a:pPr>
            <a:endParaRPr lang="ru-RU" b="1" dirty="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59632" y="332656"/>
            <a:ext cx="6768752" cy="14401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СТРУКТУРЫ ДАННЫХ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476375" y="1773238"/>
            <a:ext cx="1439863" cy="1368425"/>
          </a:xfrm>
          <a:prstGeom prst="straightConnector1">
            <a:avLst/>
          </a:prstGeom>
          <a:ln w="28575">
            <a:solidFill>
              <a:schemeClr val="bg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297363" y="1712913"/>
            <a:ext cx="71437" cy="1871662"/>
          </a:xfrm>
          <a:prstGeom prst="straightConnector1">
            <a:avLst/>
          </a:prstGeom>
          <a:ln w="28575">
            <a:solidFill>
              <a:schemeClr val="bg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00788" y="1712913"/>
            <a:ext cx="1150937" cy="1295400"/>
          </a:xfrm>
          <a:prstGeom prst="straightConnector1">
            <a:avLst/>
          </a:prstGeom>
          <a:ln w="28575">
            <a:solidFill>
              <a:schemeClr val="bg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07504" y="3141663"/>
            <a:ext cx="2304256" cy="1224136"/>
          </a:xfrm>
          <a:prstGeom prst="ellipse">
            <a:avLst/>
          </a:prstGeom>
        </p:spPr>
        <p:style>
          <a:lnRef idx="0">
            <a:schemeClr val="accent2"/>
          </a:lnRef>
          <a:fillRef idx="1003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ГРАФЫ</a:t>
            </a:r>
          </a:p>
        </p:txBody>
      </p:sp>
      <p:sp>
        <p:nvSpPr>
          <p:cNvPr id="12" name="Овал 11"/>
          <p:cNvSpPr/>
          <p:nvPr/>
        </p:nvSpPr>
        <p:spPr>
          <a:xfrm>
            <a:off x="2555776" y="3566832"/>
            <a:ext cx="3744416" cy="1207207"/>
          </a:xfrm>
          <a:prstGeom prst="ellipse">
            <a:avLst/>
          </a:prstGeom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ИЕРАРХИЧЕСКИЕ СТРУКТУРЫ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6084168" y="3024944"/>
            <a:ext cx="2952328" cy="1224136"/>
          </a:xfrm>
          <a:prstGeom prst="ellipse">
            <a:avLst/>
          </a:prstGeom>
        </p:spPr>
        <p:style>
          <a:lnRef idx="0">
            <a:schemeClr val="accent2"/>
          </a:lnRef>
          <a:fillRef idx="1003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ТАБЛИЦЫ</a:t>
            </a:r>
          </a:p>
        </p:txBody>
      </p:sp>
      <p:sp>
        <p:nvSpPr>
          <p:cNvPr id="33808" name="Прямоугольник 6"/>
          <p:cNvSpPr>
            <a:spLocks noChangeArrowheads="1"/>
          </p:cNvSpPr>
          <p:nvPr/>
        </p:nvSpPr>
        <p:spPr bwMode="auto">
          <a:xfrm>
            <a:off x="395536" y="5084763"/>
            <a:ext cx="8496944" cy="16319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sz="2000" dirty="0"/>
              <a:t>Данные, на которых базируется информационная модель, представляют собой систему со всеми характерными признаками – элементным составом, структурой, назначением. Такие структурированные системы данных называют </a:t>
            </a:r>
            <a:r>
              <a:rPr lang="ru-RU" alt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структурами данных. </a:t>
            </a:r>
            <a:endParaRPr lang="ru-RU" altLang="ru-RU" sz="2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555087"/>
              </p:ext>
            </p:extLst>
          </p:nvPr>
        </p:nvGraphicFramePr>
        <p:xfrm>
          <a:off x="827584" y="2036800"/>
          <a:ext cx="7838256" cy="3744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512" y="908720"/>
            <a:ext cx="86660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indent="-53975" algn="just">
              <a:spcBef>
                <a:spcPct val="20000"/>
              </a:spcBef>
              <a:buClr>
                <a:srgbClr val="FFCC00"/>
              </a:buClr>
              <a:buSzPct val="110000"/>
              <a:defRPr/>
            </a:pPr>
            <a:r>
              <a:rPr lang="ru-RU" sz="2800" b="1" kern="0" dirty="0">
                <a:solidFill>
                  <a:schemeClr val="tx2"/>
                </a:solidFill>
                <a:latin typeface="Arial" charset="0"/>
              </a:rPr>
              <a:t>ГРАФ</a:t>
            </a:r>
            <a:r>
              <a:rPr lang="ru-RU" sz="2800" b="1" kern="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kern="0" dirty="0">
                <a:latin typeface="Arial" charset="0"/>
              </a:rPr>
              <a:t>– </a:t>
            </a:r>
            <a:r>
              <a:rPr lang="ru-RU" sz="2800" kern="0" dirty="0">
                <a:latin typeface="Arial" charset="0"/>
              </a:rPr>
              <a:t>это средство для наглядного представления состава и структуры системы.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1075" y="175886"/>
            <a:ext cx="647129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spc="-150" dirty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ГРАФ</a:t>
            </a:r>
            <a:endParaRPr lang="ru-RU" sz="32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36626" y="1781970"/>
            <a:ext cx="6264275" cy="3078162"/>
          </a:xfrm>
        </p:spPr>
      </p:pic>
      <p:sp>
        <p:nvSpPr>
          <p:cNvPr id="35843" name="Прямоугольник 3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35844" name="Прямоугольник 4"/>
          <p:cNvSpPr>
            <a:spLocks noChangeArrowheads="1"/>
          </p:cNvSpPr>
          <p:nvPr/>
        </p:nvSpPr>
        <p:spPr bwMode="auto">
          <a:xfrm>
            <a:off x="971550" y="188913"/>
            <a:ext cx="72723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Сеть</a:t>
            </a:r>
            <a:r>
              <a:rPr lang="ru-RU" altLang="ru-RU" sz="28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ru-RU" altLang="ru-RU" sz="2800" dirty="0">
                <a:cs typeface="Times New Roman" pitchFamily="18" charset="0"/>
              </a:rPr>
              <a:t>– граф, в котором вершины связаны между собой по принципу «многие ко многим».</a:t>
            </a:r>
            <a:endParaRPr lang="ru-RU" altLang="ru-RU" sz="2800" dirty="0"/>
          </a:p>
        </p:txBody>
      </p:sp>
      <p:sp>
        <p:nvSpPr>
          <p:cNvPr id="8" name="Овальная выноска 7"/>
          <p:cNvSpPr/>
          <p:nvPr/>
        </p:nvSpPr>
        <p:spPr bwMode="auto">
          <a:xfrm>
            <a:off x="883221" y="2660451"/>
            <a:ext cx="1512168" cy="576064"/>
          </a:xfrm>
          <a:prstGeom prst="wedgeEllipseCallout">
            <a:avLst>
              <a:gd name="adj1" fmla="val 100361"/>
              <a:gd name="adj2" fmla="val -16068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/>
          <a:lstStyle/>
          <a:p>
            <a:pPr>
              <a:defRPr/>
            </a:pPr>
            <a:r>
              <a:rPr lang="ru-RU" sz="1400" b="1" dirty="0"/>
              <a:t>Ребро графа</a:t>
            </a:r>
          </a:p>
        </p:txBody>
      </p:sp>
      <p:sp>
        <p:nvSpPr>
          <p:cNvPr id="35848" name="Прямоугольник 5"/>
          <p:cNvSpPr>
            <a:spLocks noChangeArrowheads="1"/>
          </p:cNvSpPr>
          <p:nvPr/>
        </p:nvSpPr>
        <p:spPr bwMode="auto">
          <a:xfrm>
            <a:off x="6732588" y="2492375"/>
            <a:ext cx="21605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>
                <a:cs typeface="Arial" pitchFamily="34" charset="0"/>
              </a:rPr>
              <a:t>Для сетей характерно наличие замкнутых путей – </a:t>
            </a:r>
            <a:r>
              <a:rPr lang="ru-RU" altLang="ru-RU" sz="2000" b="1" dirty="0">
                <a:solidFill>
                  <a:schemeClr val="tx2"/>
                </a:solidFill>
                <a:cs typeface="Arial" pitchFamily="34" charset="0"/>
              </a:rPr>
              <a:t>циклов</a:t>
            </a:r>
            <a:r>
              <a:rPr lang="ru-RU" altLang="ru-RU" b="1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9" name="Овальная выноска 8"/>
          <p:cNvSpPr/>
          <p:nvPr/>
        </p:nvSpPr>
        <p:spPr bwMode="auto">
          <a:xfrm>
            <a:off x="239366" y="3694410"/>
            <a:ext cx="1287710" cy="720080"/>
          </a:xfrm>
          <a:prstGeom prst="wedgeEllipseCallout">
            <a:avLst>
              <a:gd name="adj1" fmla="val 69979"/>
              <a:gd name="adj2" fmla="val 35406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/>
          <a:lstStyle/>
          <a:p>
            <a:pPr algn="ctr">
              <a:defRPr/>
            </a:pPr>
            <a:r>
              <a:rPr lang="ru-RU" sz="1400" b="1" dirty="0"/>
              <a:t>Вершина </a:t>
            </a:r>
          </a:p>
          <a:p>
            <a:pPr algn="ctr">
              <a:defRPr/>
            </a:pPr>
            <a:r>
              <a:rPr lang="ru-RU" sz="1400" b="1" dirty="0"/>
              <a:t>графа</a:t>
            </a:r>
          </a:p>
        </p:txBody>
      </p:sp>
      <p:sp>
        <p:nvSpPr>
          <p:cNvPr id="35852" name="Прямоугольник 6"/>
          <p:cNvSpPr>
            <a:spLocks noChangeArrowheads="1"/>
          </p:cNvSpPr>
          <p:nvPr/>
        </p:nvSpPr>
        <p:spPr bwMode="auto">
          <a:xfrm>
            <a:off x="971550" y="5084763"/>
            <a:ext cx="71294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Вершины графа </a:t>
            </a:r>
            <a:r>
              <a:rPr lang="ru-RU" altLang="ru-RU" sz="2000" dirty="0">
                <a:cs typeface="Times New Roman" pitchFamily="18" charset="0"/>
              </a:rPr>
              <a:t>– это компоненты системы, изображаемые кругами, овалами, прямоугольниками и пр.</a:t>
            </a:r>
          </a:p>
          <a:p>
            <a:pPr algn="just">
              <a:spcBef>
                <a:spcPts val="600"/>
              </a:spcBef>
            </a:pP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Ребро графа </a:t>
            </a:r>
            <a:r>
              <a:rPr lang="ru-RU" altLang="ru-RU" sz="2000" dirty="0">
                <a:cs typeface="Times New Roman" pitchFamily="18" charset="0"/>
              </a:rPr>
              <a:t>– это ненаправленная линия, связывающая компоненты между собой определенным образом.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969401" y="116632"/>
            <a:ext cx="7164797" cy="941796"/>
          </a:xfrm>
        </p:spPr>
        <p:txBody>
          <a:bodyPr>
            <a:normAutofit fontScale="90000"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Ориентированный граф или несимметричная связь</a:t>
            </a:r>
            <a:endParaRPr lang="ru-RU" sz="32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2791568" y="1947156"/>
            <a:ext cx="772320" cy="72520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I</a:t>
            </a:r>
            <a:endParaRPr lang="ru-RU" sz="24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1007604" y="3184951"/>
            <a:ext cx="756084" cy="7238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II</a:t>
            </a:r>
            <a:endParaRPr lang="ru-RU" sz="24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791568" y="3974765"/>
            <a:ext cx="772320" cy="70336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IV</a:t>
            </a:r>
            <a:endParaRPr lang="ru-RU" sz="24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583658" y="2789536"/>
            <a:ext cx="780430" cy="82205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III</a:t>
            </a:r>
            <a:endParaRPr lang="ru-RU" sz="24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Выгнутая вниз стрелка 24"/>
          <p:cNvSpPr/>
          <p:nvPr/>
        </p:nvSpPr>
        <p:spPr bwMode="auto">
          <a:xfrm>
            <a:off x="2923573" y="4581129"/>
            <a:ext cx="410182" cy="422186"/>
          </a:xfrm>
          <a:prstGeom prst="curved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6" name="Выгнутая вверх стрелка 25"/>
          <p:cNvSpPr/>
          <p:nvPr/>
        </p:nvSpPr>
        <p:spPr bwMode="auto">
          <a:xfrm flipH="1">
            <a:off x="2923573" y="1587116"/>
            <a:ext cx="391933" cy="36004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7" name="Выгнутая влево стрелка 26"/>
          <p:cNvSpPr/>
          <p:nvPr/>
        </p:nvSpPr>
        <p:spPr bwMode="auto">
          <a:xfrm>
            <a:off x="636420" y="3341293"/>
            <a:ext cx="392141" cy="380266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8" name="Выгнутая вправо стрелка 27"/>
          <p:cNvSpPr/>
          <p:nvPr/>
        </p:nvSpPr>
        <p:spPr bwMode="auto">
          <a:xfrm flipV="1">
            <a:off x="5333044" y="2960948"/>
            <a:ext cx="360040" cy="448008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solidFill>
                <a:schemeClr val="tx1"/>
              </a:solidFill>
              <a:latin typeface="Tahoma" pitchFamily="34" charset="0"/>
            </a:endParaRPr>
          </a:p>
        </p:txBody>
      </p:sp>
      <p:cxnSp>
        <p:nvCxnSpPr>
          <p:cNvPr id="36891" name="Прямая со стрелкой 29"/>
          <p:cNvCxnSpPr>
            <a:cxnSpLocks noChangeShapeType="1"/>
          </p:cNvCxnSpPr>
          <p:nvPr/>
        </p:nvCxnSpPr>
        <p:spPr bwMode="auto">
          <a:xfrm>
            <a:off x="3563938" y="2309813"/>
            <a:ext cx="1133475" cy="600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6892" name="Прямая со стрелкой 31"/>
          <p:cNvCxnSpPr>
            <a:cxnSpLocks noChangeShapeType="1"/>
          </p:cNvCxnSpPr>
          <p:nvPr/>
        </p:nvCxnSpPr>
        <p:spPr bwMode="auto">
          <a:xfrm flipH="1">
            <a:off x="1652588" y="2309813"/>
            <a:ext cx="1138237" cy="981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6893" name="Прямая со стрелкой 33"/>
          <p:cNvCxnSpPr>
            <a:cxnSpLocks noChangeShapeType="1"/>
          </p:cNvCxnSpPr>
          <p:nvPr/>
        </p:nvCxnSpPr>
        <p:spPr bwMode="auto">
          <a:xfrm>
            <a:off x="1652588" y="3802063"/>
            <a:ext cx="1138237" cy="523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6894" name="Прямая со стрелкой 35"/>
          <p:cNvCxnSpPr>
            <a:cxnSpLocks noChangeShapeType="1"/>
          </p:cNvCxnSpPr>
          <p:nvPr/>
        </p:nvCxnSpPr>
        <p:spPr bwMode="auto">
          <a:xfrm flipH="1">
            <a:off x="3563938" y="3490913"/>
            <a:ext cx="1133475" cy="835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36895" name="Прямая со стрелкой 40"/>
          <p:cNvCxnSpPr>
            <a:cxnSpLocks noChangeShapeType="1"/>
          </p:cNvCxnSpPr>
          <p:nvPr/>
        </p:nvCxnSpPr>
        <p:spPr bwMode="auto">
          <a:xfrm>
            <a:off x="3178175" y="2671763"/>
            <a:ext cx="0" cy="1303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36896" name="Прямоугольник 45"/>
          <p:cNvSpPr>
            <a:spLocks noChangeArrowheads="1"/>
          </p:cNvSpPr>
          <p:nvPr/>
        </p:nvSpPr>
        <p:spPr bwMode="auto">
          <a:xfrm>
            <a:off x="6011863" y="1989138"/>
            <a:ext cx="28813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chemeClr val="tx2"/>
                </a:solidFill>
              </a:rPr>
              <a:t>Пример</a:t>
            </a:r>
            <a:r>
              <a:rPr lang="ru-RU" altLang="ru-RU" i="1" dirty="0">
                <a:solidFill>
                  <a:schemeClr val="tx2"/>
                </a:solidFill>
              </a:rPr>
              <a:t>:</a:t>
            </a:r>
            <a:endParaRPr lang="ru-RU" altLang="ru-RU" dirty="0">
              <a:solidFill>
                <a:schemeClr val="tx2"/>
              </a:solidFill>
            </a:endParaRPr>
          </a:p>
          <a:p>
            <a:r>
              <a:rPr lang="ru-RU" altLang="ru-RU" dirty="0"/>
              <a:t>Известно, что существуют четыре группы крови человека. При переливании крови от одного человека к другому не все группы совместимы.</a:t>
            </a:r>
          </a:p>
          <a:p>
            <a:r>
              <a:rPr lang="ru-RU" altLang="ru-RU" dirty="0"/>
              <a:t>На схеме показаны возможные варианты переливания крови </a:t>
            </a:r>
          </a:p>
        </p:txBody>
      </p:sp>
      <p:sp>
        <p:nvSpPr>
          <p:cNvPr id="58" name="Овальная выноска 57"/>
          <p:cNvSpPr/>
          <p:nvPr/>
        </p:nvSpPr>
        <p:spPr bwMode="auto">
          <a:xfrm>
            <a:off x="321575" y="4507795"/>
            <a:ext cx="1080120" cy="568853"/>
          </a:xfrm>
          <a:prstGeom prst="wedgeEllipseCallout">
            <a:avLst>
              <a:gd name="adj1" fmla="val 108304"/>
              <a:gd name="adj2" fmla="val -149931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Дуги</a:t>
            </a:r>
          </a:p>
        </p:txBody>
      </p:sp>
      <p:sp>
        <p:nvSpPr>
          <p:cNvPr id="59" name="Овальная выноска 58"/>
          <p:cNvSpPr/>
          <p:nvPr/>
        </p:nvSpPr>
        <p:spPr bwMode="auto">
          <a:xfrm>
            <a:off x="3938512" y="4734336"/>
            <a:ext cx="1269703" cy="537958"/>
          </a:xfrm>
          <a:prstGeom prst="wedgeEllipseCallout">
            <a:avLst>
              <a:gd name="adj1" fmla="val -106481"/>
              <a:gd name="adj2" fmla="val -12576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Петля</a:t>
            </a:r>
          </a:p>
        </p:txBody>
      </p:sp>
      <p:sp>
        <p:nvSpPr>
          <p:cNvPr id="8231" name="Прямоугольник 76"/>
          <p:cNvSpPr>
            <a:spLocks noChangeArrowheads="1"/>
          </p:cNvSpPr>
          <p:nvPr/>
        </p:nvSpPr>
        <p:spPr bwMode="auto">
          <a:xfrm>
            <a:off x="900113" y="5589588"/>
            <a:ext cx="6624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tx2"/>
                </a:solidFill>
                <a:latin typeface="Arial" charset="0"/>
              </a:rPr>
              <a:t>Петля</a:t>
            </a:r>
            <a:r>
              <a:rPr lang="ru-RU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– линия, выходящая и входящая в одну и ту же вершину. Направленные линии называют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дугами</a:t>
            </a:r>
            <a:r>
              <a:rPr lang="ru-RU" sz="2000" dirty="0">
                <a:latin typeface="Arial" charset="0"/>
              </a:rPr>
              <a:t> (в отличии от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ребер</a:t>
            </a:r>
            <a:r>
              <a:rPr lang="ru-RU" sz="2000" dirty="0">
                <a:latin typeface="Arial" charset="0"/>
              </a:rPr>
              <a:t> неориентированных графов).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85825" y="944563"/>
            <a:ext cx="7286625" cy="5637212"/>
          </a:xfrm>
        </p:spPr>
        <p:txBody>
          <a:bodyPr>
            <a:normAutofit fontScale="92500" lnSpcReduction="20000"/>
          </a:bodyPr>
          <a:lstStyle/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700" dirty="0" smtClean="0"/>
          </a:p>
          <a:p>
            <a:pPr marL="360363" indent="0" eaLnBrk="1" hangingPunct="1">
              <a:buFont typeface="Wingdings 3" pitchFamily="18" charset="2"/>
              <a:buNone/>
            </a:pPr>
            <a:endParaRPr lang="ru-RU" altLang="ru-RU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60363" indent="0" eaLnBrk="1" hangingPunct="1">
              <a:buFont typeface="Wingdings 3" pitchFamily="18" charset="2"/>
              <a:buNone/>
            </a:pPr>
            <a:r>
              <a:rPr lang="ru-RU" alt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Пример</a:t>
            </a:r>
            <a:r>
              <a:rPr lang="ru-RU" altLang="ru-RU" sz="27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60363" indent="0" eaLnBrk="1" hangingPunct="1">
              <a:buClr>
                <a:srgbClr val="FFCC00"/>
              </a:buClr>
              <a:buFontTx/>
              <a:buNone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Район состоит их пяти поселков: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Дедкино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Бабкино,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Репкино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Кошкино и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Мышкино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. Автомобильные дороги проложены между: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Дедкино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и Бабкино,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Дедкино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и Кошкино, Бабкино и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Мышкино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, Бабкино и Кошкино, Кошкино и </a:t>
            </a:r>
            <a:r>
              <a:rPr lang="ru-RU" altLang="ru-RU" sz="1800" dirty="0" err="1" smtClean="0">
                <a:latin typeface="Arial" pitchFamily="34" charset="0"/>
                <a:cs typeface="Arial" pitchFamily="34" charset="0"/>
              </a:rPr>
              <a:t>Репкино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0" eaLnBrk="1" hangingPunct="1">
              <a:buClr>
                <a:srgbClr val="FFCC00"/>
              </a:buClr>
              <a:buFontTx/>
              <a:buNone/>
            </a:pP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Это словесное описание – словесная модель. По ней можно построить следующую схему – граф.</a:t>
            </a:r>
          </a:p>
        </p:txBody>
      </p:sp>
      <p:sp>
        <p:nvSpPr>
          <p:cNvPr id="5" name="Овал 4"/>
          <p:cNvSpPr/>
          <p:nvPr/>
        </p:nvSpPr>
        <p:spPr>
          <a:xfrm>
            <a:off x="2214563" y="1484784"/>
            <a:ext cx="857250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Д</a:t>
            </a:r>
          </a:p>
        </p:txBody>
      </p:sp>
      <p:sp>
        <p:nvSpPr>
          <p:cNvPr id="6" name="Овал 5"/>
          <p:cNvSpPr/>
          <p:nvPr/>
        </p:nvSpPr>
        <p:spPr>
          <a:xfrm>
            <a:off x="2915816" y="3163565"/>
            <a:ext cx="857250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К</a:t>
            </a:r>
          </a:p>
        </p:txBody>
      </p:sp>
      <p:sp>
        <p:nvSpPr>
          <p:cNvPr id="7" name="Овал 6"/>
          <p:cNvSpPr/>
          <p:nvPr/>
        </p:nvSpPr>
        <p:spPr>
          <a:xfrm>
            <a:off x="927026" y="3666795"/>
            <a:ext cx="857250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Р</a:t>
            </a:r>
          </a:p>
        </p:txBody>
      </p:sp>
      <p:sp>
        <p:nvSpPr>
          <p:cNvPr id="8" name="Овал 7"/>
          <p:cNvSpPr/>
          <p:nvPr/>
        </p:nvSpPr>
        <p:spPr>
          <a:xfrm>
            <a:off x="5887541" y="3163565"/>
            <a:ext cx="857250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М</a:t>
            </a:r>
          </a:p>
        </p:txBody>
      </p:sp>
      <p:sp>
        <p:nvSpPr>
          <p:cNvPr id="9" name="Овал 8"/>
          <p:cNvSpPr/>
          <p:nvPr/>
        </p:nvSpPr>
        <p:spPr>
          <a:xfrm>
            <a:off x="4956969" y="1484784"/>
            <a:ext cx="857250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Б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84350" y="3629025"/>
            <a:ext cx="1143000" cy="4286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571751" y="2555875"/>
            <a:ext cx="857250" cy="3587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71813" y="1912938"/>
            <a:ext cx="184785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392738" y="2484437"/>
            <a:ext cx="928688" cy="5000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73488" y="2257425"/>
            <a:ext cx="1428750" cy="12858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985888" y="116632"/>
            <a:ext cx="72008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b="1" spc="-150" dirty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Неориентированный граф или симметричная связь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88" y="116632"/>
            <a:ext cx="7189737" cy="443198"/>
          </a:xfrm>
        </p:spPr>
        <p:txBody>
          <a:bodyPr>
            <a:normAutofit fontScale="90000"/>
          </a:bodyPr>
          <a:lstStyle/>
          <a:p>
            <a:pPr algn="ctr" defTabSz="914363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Иерархические структуры - деревья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13325"/>
            <a:ext cx="86648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Дерево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2000" dirty="0">
                <a:cs typeface="Arial" pitchFamily="34" charset="0"/>
              </a:rPr>
              <a:t>– это граф, предназначенный для отображения вложенности, подчиненности, наследования между объектами. Между любыми двумя его вершинами существует единственный путь. Деревья не содержат циклов и петель.</a:t>
            </a:r>
            <a:endParaRPr lang="ru-RU" dirty="0">
              <a:latin typeface="+mn-lt"/>
            </a:endParaRPr>
          </a:p>
        </p:txBody>
      </p:sp>
      <p:sp>
        <p:nvSpPr>
          <p:cNvPr id="9220" name="Овал 10"/>
          <p:cNvSpPr>
            <a:spLocks noChangeArrowheads="1"/>
          </p:cNvSpPr>
          <p:nvPr/>
        </p:nvSpPr>
        <p:spPr bwMode="auto">
          <a:xfrm>
            <a:off x="5219700" y="2678113"/>
            <a:ext cx="576263" cy="576262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1" name="Овал 12"/>
          <p:cNvSpPr>
            <a:spLocks noChangeArrowheads="1"/>
          </p:cNvSpPr>
          <p:nvPr/>
        </p:nvSpPr>
        <p:spPr bwMode="auto">
          <a:xfrm>
            <a:off x="5191125" y="3881438"/>
            <a:ext cx="576263" cy="576262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2" name="Овал 21"/>
          <p:cNvSpPr>
            <a:spLocks noChangeArrowheads="1"/>
          </p:cNvSpPr>
          <p:nvPr/>
        </p:nvSpPr>
        <p:spPr bwMode="auto">
          <a:xfrm>
            <a:off x="6375400" y="3887788"/>
            <a:ext cx="574675" cy="576262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3" name="Овал 22"/>
          <p:cNvSpPr>
            <a:spLocks noChangeArrowheads="1"/>
          </p:cNvSpPr>
          <p:nvPr/>
        </p:nvSpPr>
        <p:spPr bwMode="auto">
          <a:xfrm>
            <a:off x="3608388" y="1685925"/>
            <a:ext cx="576262" cy="576263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4" name="Овал 23"/>
          <p:cNvSpPr>
            <a:spLocks noChangeArrowheads="1"/>
          </p:cNvSpPr>
          <p:nvPr/>
        </p:nvSpPr>
        <p:spPr bwMode="auto">
          <a:xfrm>
            <a:off x="1781175" y="2678113"/>
            <a:ext cx="576263" cy="576262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5" name="Овал 24"/>
          <p:cNvSpPr>
            <a:spLocks noChangeArrowheads="1"/>
          </p:cNvSpPr>
          <p:nvPr/>
        </p:nvSpPr>
        <p:spPr bwMode="auto">
          <a:xfrm>
            <a:off x="833438" y="3933825"/>
            <a:ext cx="576262" cy="574675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6" name="Овал 25"/>
          <p:cNvSpPr>
            <a:spLocks noChangeArrowheads="1"/>
          </p:cNvSpPr>
          <p:nvPr/>
        </p:nvSpPr>
        <p:spPr bwMode="auto">
          <a:xfrm>
            <a:off x="2195513" y="3933825"/>
            <a:ext cx="576262" cy="574675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9227" name="Овал 26"/>
          <p:cNvSpPr>
            <a:spLocks noChangeArrowheads="1"/>
          </p:cNvSpPr>
          <p:nvPr/>
        </p:nvSpPr>
        <p:spPr bwMode="auto">
          <a:xfrm>
            <a:off x="4119563" y="3906838"/>
            <a:ext cx="576262" cy="576262"/>
          </a:xfrm>
          <a:prstGeom prst="ellipse">
            <a:avLst/>
          </a:prstGeom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5019675" y="1701800"/>
            <a:ext cx="3140075" cy="3429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1200" b="1" u="sng" dirty="0">
                <a:latin typeface="Calibri" pitchFamily="34" charset="0"/>
              </a:rPr>
              <a:t>Корень</a:t>
            </a:r>
            <a:r>
              <a:rPr lang="ru-RU" sz="1200" u="sng" dirty="0">
                <a:latin typeface="Calibri" pitchFamily="34" charset="0"/>
              </a:rPr>
              <a:t> </a:t>
            </a:r>
            <a:r>
              <a:rPr lang="ru-RU" sz="1200" dirty="0">
                <a:latin typeface="Calibri" pitchFamily="34" charset="0"/>
              </a:rPr>
              <a:t>(единственная вершина 1-го</a:t>
            </a:r>
            <a:r>
              <a:rPr lang="ru-RU" sz="1100" dirty="0">
                <a:latin typeface="Calibri" pitchFamily="34" charset="0"/>
              </a:rPr>
              <a:t> </a:t>
            </a:r>
            <a:r>
              <a:rPr lang="ru-RU" sz="1200" dirty="0">
                <a:latin typeface="Calibri" pitchFamily="34" charset="0"/>
              </a:rPr>
              <a:t>уровня)</a:t>
            </a:r>
            <a:endParaRPr lang="ru-RU" dirty="0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6426200" y="2762250"/>
            <a:ext cx="2106240" cy="4079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1200" b="1" dirty="0">
                <a:latin typeface="Calibri" pitchFamily="34" charset="0"/>
              </a:rPr>
              <a:t>Вершины</a:t>
            </a:r>
            <a:r>
              <a:rPr lang="ru-RU" sz="1200" dirty="0">
                <a:latin typeface="Calibri" pitchFamily="34" charset="0"/>
              </a:rPr>
              <a:t> 2-го уровня (Ветви)</a:t>
            </a:r>
            <a:endParaRPr lang="ru-RU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067550" y="3973513"/>
            <a:ext cx="1920875" cy="3921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1200" b="1" dirty="0">
                <a:latin typeface="Calibri" pitchFamily="34" charset="0"/>
              </a:rPr>
              <a:t>Вершины</a:t>
            </a:r>
            <a:r>
              <a:rPr lang="ru-RU" sz="1200" dirty="0">
                <a:latin typeface="Calibri" pitchFamily="34" charset="0"/>
              </a:rPr>
              <a:t> 3-го уровня (Листья)</a:t>
            </a:r>
            <a:endParaRPr lang="ru-RU" dirty="0"/>
          </a:p>
        </p:txBody>
      </p:sp>
      <p:cxnSp>
        <p:nvCxnSpPr>
          <p:cNvPr id="38943" name="Прямая соединительная линия 44"/>
          <p:cNvCxnSpPr>
            <a:cxnSpLocks noChangeShapeType="1"/>
          </p:cNvCxnSpPr>
          <p:nvPr/>
        </p:nvCxnSpPr>
        <p:spPr bwMode="auto">
          <a:xfrm flipV="1">
            <a:off x="2273300" y="2133600"/>
            <a:ext cx="1335088" cy="62865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4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4100513" y="2176463"/>
            <a:ext cx="1203325" cy="5857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5" name="Прямая соединительная линия 48"/>
          <p:cNvCxnSpPr>
            <a:cxnSpLocks noChangeShapeType="1"/>
          </p:cNvCxnSpPr>
          <p:nvPr/>
        </p:nvCxnSpPr>
        <p:spPr bwMode="auto">
          <a:xfrm>
            <a:off x="5711825" y="3170238"/>
            <a:ext cx="747713" cy="8032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6" name="Прямая соединительная линия 50"/>
          <p:cNvCxnSpPr>
            <a:cxnSpLocks noChangeShapeType="1"/>
          </p:cNvCxnSpPr>
          <p:nvPr/>
        </p:nvCxnSpPr>
        <p:spPr bwMode="auto">
          <a:xfrm flipH="1">
            <a:off x="5478463" y="3254375"/>
            <a:ext cx="30162" cy="627063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7" name="Прямая соединительная линия 52"/>
          <p:cNvCxnSpPr>
            <a:cxnSpLocks noChangeShapeType="1"/>
          </p:cNvCxnSpPr>
          <p:nvPr/>
        </p:nvCxnSpPr>
        <p:spPr bwMode="auto">
          <a:xfrm flipH="1">
            <a:off x="4611688" y="3170238"/>
            <a:ext cx="692150" cy="82073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8" name="Прямая соединительная линия 54"/>
          <p:cNvCxnSpPr>
            <a:cxnSpLocks noChangeShapeType="1"/>
          </p:cNvCxnSpPr>
          <p:nvPr/>
        </p:nvCxnSpPr>
        <p:spPr bwMode="auto">
          <a:xfrm>
            <a:off x="2068513" y="3254375"/>
            <a:ext cx="415925" cy="67945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8949" name="Прямая соединительная линия 56"/>
          <p:cNvCxnSpPr>
            <a:cxnSpLocks noChangeShapeType="1"/>
          </p:cNvCxnSpPr>
          <p:nvPr/>
        </p:nvCxnSpPr>
        <p:spPr bwMode="auto">
          <a:xfrm flipH="1">
            <a:off x="1122363" y="3170238"/>
            <a:ext cx="742950" cy="763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93246" y="1916832"/>
            <a:ext cx="3143250" cy="64293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Российская Федерация</a:t>
            </a:r>
          </a:p>
        </p:txBody>
      </p:sp>
      <p:sp>
        <p:nvSpPr>
          <p:cNvPr id="39942" name="Содержимое 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14313" y="1284288"/>
            <a:ext cx="8715375" cy="5024437"/>
          </a:xfrm>
          <a:ln>
            <a:solidFill>
              <a:schemeClr val="tx2"/>
            </a:solidFill>
          </a:ln>
        </p:spPr>
        <p:txBody>
          <a:bodyPr/>
          <a:lstStyle/>
          <a:p>
            <a:pPr indent="14288" algn="ctr" eaLnBrk="1" hangingPunct="1">
              <a:buFont typeface="Wingdings 3" pitchFamily="18" charset="2"/>
              <a:buNone/>
              <a:tabLst>
                <a:tab pos="88900" algn="l"/>
              </a:tabLst>
            </a:pPr>
            <a:r>
              <a:rPr lang="ru-RU" altLang="ru-RU" sz="2400" u="sng" dirty="0" smtClean="0"/>
              <a:t>Административная структура Российской Федерации</a:t>
            </a:r>
            <a:endParaRPr lang="ru-RU" altLang="ru-RU" sz="2400" dirty="0" smtClean="0"/>
          </a:p>
        </p:txBody>
      </p:sp>
      <p:sp>
        <p:nvSpPr>
          <p:cNvPr id="5" name="Овал 4"/>
          <p:cNvSpPr/>
          <p:nvPr/>
        </p:nvSpPr>
        <p:spPr>
          <a:xfrm>
            <a:off x="214313" y="2857500"/>
            <a:ext cx="2305061" cy="71437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Центральный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округ</a:t>
            </a:r>
          </a:p>
        </p:txBody>
      </p:sp>
      <p:sp>
        <p:nvSpPr>
          <p:cNvPr id="6" name="Овал 5"/>
          <p:cNvSpPr/>
          <p:nvPr/>
        </p:nvSpPr>
        <p:spPr>
          <a:xfrm>
            <a:off x="2519374" y="3087688"/>
            <a:ext cx="2285989" cy="71437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Приволжский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округ</a:t>
            </a:r>
          </a:p>
        </p:txBody>
      </p:sp>
      <p:sp>
        <p:nvSpPr>
          <p:cNvPr id="7" name="Овал 6"/>
          <p:cNvSpPr/>
          <p:nvPr/>
        </p:nvSpPr>
        <p:spPr>
          <a:xfrm>
            <a:off x="5143500" y="3071813"/>
            <a:ext cx="1785938" cy="71437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Южный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округ</a:t>
            </a:r>
          </a:p>
        </p:txBody>
      </p:sp>
      <p:sp>
        <p:nvSpPr>
          <p:cNvPr id="8" name="Овал 7"/>
          <p:cNvSpPr/>
          <p:nvPr/>
        </p:nvSpPr>
        <p:spPr>
          <a:xfrm>
            <a:off x="6982619" y="2851510"/>
            <a:ext cx="1947069" cy="81085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Северо-Западный округ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394075" y="2559050"/>
            <a:ext cx="673100" cy="512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83175" y="2559050"/>
            <a:ext cx="560388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24563" y="2411413"/>
            <a:ext cx="1250950" cy="676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043113" y="2359025"/>
            <a:ext cx="1284287" cy="60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084888" y="2359025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00313" y="2352675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643438" y="2559050"/>
            <a:ext cx="1587" cy="87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14312" y="4264025"/>
            <a:ext cx="2477647" cy="70485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Ставропольский </a:t>
            </a:r>
            <a:r>
              <a:rPr lang="ru-RU" sz="1400" b="1" dirty="0" err="1" smtClean="0">
                <a:solidFill>
                  <a:schemeClr val="tx1"/>
                </a:solidFill>
              </a:rPr>
              <a:t>кр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770982" y="4286250"/>
            <a:ext cx="2174876" cy="60721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Ростовская обл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047457" y="4076248"/>
            <a:ext cx="2094706" cy="71509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Краснодарский край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028217" y="4205985"/>
            <a:ext cx="1692274" cy="77140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tx1"/>
                </a:solidFill>
              </a:rPr>
              <a:t>Респ</a:t>
            </a:r>
            <a:r>
              <a:rPr lang="ru-RU" sz="1600" b="1" dirty="0" smtClean="0">
                <a:solidFill>
                  <a:schemeClr val="tx1"/>
                </a:solidFill>
              </a:rPr>
              <a:t>. Адыгея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181475" y="3592513"/>
            <a:ext cx="1247775" cy="336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215063" y="3805238"/>
            <a:ext cx="1363662" cy="485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394075" y="3786188"/>
            <a:ext cx="144463" cy="23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965325" y="3681413"/>
            <a:ext cx="695325" cy="396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21469" y="3464719"/>
            <a:ext cx="357187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750094" y="3750469"/>
            <a:ext cx="42862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1393031" y="3750469"/>
            <a:ext cx="42862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043113" y="3467100"/>
            <a:ext cx="28575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6714332" y="3699669"/>
            <a:ext cx="285750" cy="24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919413" y="3824288"/>
            <a:ext cx="214312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5500688" y="3760788"/>
            <a:ext cx="428625" cy="525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437063" y="3824288"/>
            <a:ext cx="1293812" cy="46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2195513" y="3681413"/>
            <a:ext cx="3209925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8562975" y="3562350"/>
            <a:ext cx="390525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8108156" y="3750469"/>
            <a:ext cx="42862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4805363" y="3702050"/>
            <a:ext cx="695325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048500" y="3633788"/>
            <a:ext cx="461963" cy="128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840705" y="5500688"/>
            <a:ext cx="2343945" cy="5715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Апшеронск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4198936" y="5561930"/>
            <a:ext cx="1944689" cy="5715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Сочи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859213" y="4786313"/>
            <a:ext cx="1506537" cy="776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6161090" y="5447630"/>
            <a:ext cx="2768598" cy="68579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Краснодар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30875" y="4857750"/>
            <a:ext cx="198438" cy="64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281738" y="4799013"/>
            <a:ext cx="925512" cy="70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5214938" y="4857750"/>
            <a:ext cx="285750" cy="752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5965032" y="4999831"/>
            <a:ext cx="357188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217488" y="4860925"/>
            <a:ext cx="282575" cy="385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507207" y="5107781"/>
            <a:ext cx="50006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285875" y="4949825"/>
            <a:ext cx="285750" cy="592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16200000" flipH="1">
            <a:off x="1833563" y="5062538"/>
            <a:ext cx="420687" cy="21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8799513" y="4835525"/>
            <a:ext cx="130175" cy="52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16200000" flipH="1">
            <a:off x="8215313" y="5072063"/>
            <a:ext cx="357187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7822407" y="5036344"/>
            <a:ext cx="285750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207250" y="4978400"/>
            <a:ext cx="155575" cy="379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4115594" y="4972844"/>
            <a:ext cx="349250" cy="21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3572669" y="5076032"/>
            <a:ext cx="42862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2964656" y="4964907"/>
            <a:ext cx="42862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2524126" y="4719637"/>
            <a:ext cx="349250" cy="28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36588" y="142875"/>
            <a:ext cx="77930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FFCC00"/>
              </a:buClr>
              <a:buSzPct val="110000"/>
              <a:tabLst>
                <a:tab pos="88900" algn="l"/>
              </a:tabLst>
              <a:defRPr/>
            </a:pPr>
            <a:r>
              <a:rPr lang="ru-RU" sz="3200" b="1" spc="-150" dirty="0">
                <a:ln w="3175"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Примеры иерархических структур - деревьев</a:t>
            </a:r>
            <a:endParaRPr lang="ru-RU" sz="3200" b="1" u="sng" kern="0" dirty="0">
              <a:solidFill>
                <a:schemeClr val="tx2"/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theme/theme1.xml><?xml version="1.0" encoding="utf-8"?>
<a:theme xmlns:a="http://schemas.openxmlformats.org/drawingml/2006/main" name="6_colormaster">
  <a:themeElements>
    <a:clrScheme name="6_colormaster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Green Swirls Segoe Template_TP10286739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5 edges">
  <a:themeElements>
    <a:clrScheme name="">
      <a:dk1>
        <a:srgbClr val="C0C0C0"/>
      </a:dk1>
      <a:lt1>
        <a:srgbClr val="FFFFFF"/>
      </a:lt1>
      <a:dk2>
        <a:srgbClr val="0000CC"/>
      </a:dk2>
      <a:lt2>
        <a:srgbClr val="CCECFF"/>
      </a:lt2>
      <a:accent1>
        <a:srgbClr val="FF3399"/>
      </a:accent1>
      <a:accent2>
        <a:srgbClr val="99CCFF"/>
      </a:accent2>
      <a:accent3>
        <a:srgbClr val="AAAAE2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45 ed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5 edges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5 edges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5 edges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0000CC"/>
      </a:lt1>
      <a:dk2>
        <a:srgbClr val="000099"/>
      </a:dk2>
      <a:lt2>
        <a:srgbClr val="C0C0C0"/>
      </a:lt2>
      <a:accent1>
        <a:srgbClr val="FF3399"/>
      </a:accent1>
      <a:accent2>
        <a:srgbClr val="99CCFF"/>
      </a:accent2>
      <a:accent3>
        <a:srgbClr val="AAAAE2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0000CC"/>
      </a:lt1>
      <a:dk2>
        <a:srgbClr val="000099"/>
      </a:dk2>
      <a:lt2>
        <a:srgbClr val="C0C0C0"/>
      </a:lt2>
      <a:accent1>
        <a:srgbClr val="FF3399"/>
      </a:accent1>
      <a:accent2>
        <a:srgbClr val="99CCFF"/>
      </a:accent2>
      <a:accent3>
        <a:srgbClr val="AAAAE2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olormaster">
  <a:themeElements>
    <a:clrScheme name="">
      <a:dk1>
        <a:srgbClr val="C0C0C0"/>
      </a:dk1>
      <a:lt1>
        <a:srgbClr val="FFFFFF"/>
      </a:lt1>
      <a:dk2>
        <a:srgbClr val="006699"/>
      </a:dk2>
      <a:lt2>
        <a:srgbClr val="CCECFF"/>
      </a:lt2>
      <a:accent1>
        <a:srgbClr val="CC00CC"/>
      </a:accent1>
      <a:accent2>
        <a:srgbClr val="00FFFF"/>
      </a:accent2>
      <a:accent3>
        <a:srgbClr val="AAB8CA"/>
      </a:accent3>
      <a:accent4>
        <a:srgbClr val="DADADA"/>
      </a:accent4>
      <a:accent5>
        <a:srgbClr val="E2AAE2"/>
      </a:accent5>
      <a:accent6>
        <a:srgbClr val="00E7E7"/>
      </a:accent6>
      <a:hlink>
        <a:srgbClr val="3B6AFF"/>
      </a:hlink>
      <a:folHlink>
        <a:srgbClr val="FF99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olormaster">
  <a:themeElements>
    <a:clrScheme name="4_colormaster 7">
      <a:dk1>
        <a:srgbClr val="C0C0C0"/>
      </a:dk1>
      <a:lt1>
        <a:srgbClr val="FFFFFF"/>
      </a:lt1>
      <a:dk2>
        <a:srgbClr val="008080"/>
      </a:dk2>
      <a:lt2>
        <a:srgbClr val="CCECFF"/>
      </a:lt2>
      <a:accent1>
        <a:srgbClr val="29A329"/>
      </a:accent1>
      <a:accent2>
        <a:srgbClr val="00FFFF"/>
      </a:accent2>
      <a:accent3>
        <a:srgbClr val="AAC0C0"/>
      </a:accent3>
      <a:accent4>
        <a:srgbClr val="DADADA"/>
      </a:accent4>
      <a:accent5>
        <a:srgbClr val="ACCEAC"/>
      </a:accent5>
      <a:accent6>
        <a:srgbClr val="00E7E7"/>
      </a:accent6>
      <a:hlink>
        <a:srgbClr val="3B6AFF"/>
      </a:hlink>
      <a:folHlink>
        <a:srgbClr val="FF99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olormaster">
  <a:themeElements>
    <a:clrScheme name="">
      <a:dk1>
        <a:srgbClr val="000000"/>
      </a:dk1>
      <a:lt1>
        <a:srgbClr val="006699"/>
      </a:lt1>
      <a:dk2>
        <a:srgbClr val="003366"/>
      </a:dk2>
      <a:lt2>
        <a:srgbClr val="C0C0C0"/>
      </a:lt2>
      <a:accent1>
        <a:srgbClr val="CC00CC"/>
      </a:accent1>
      <a:accent2>
        <a:srgbClr val="00FFFF"/>
      </a:accent2>
      <a:accent3>
        <a:srgbClr val="AAB8CA"/>
      </a:accent3>
      <a:accent4>
        <a:srgbClr val="000000"/>
      </a:accent4>
      <a:accent5>
        <a:srgbClr val="E2AAE2"/>
      </a:accent5>
      <a:accent6>
        <a:srgbClr val="00E7E7"/>
      </a:accent6>
      <a:hlink>
        <a:srgbClr val="3B6AFF"/>
      </a:hlink>
      <a:folHlink>
        <a:srgbClr val="FF99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colormaster">
  <a:themeElements>
    <a:clrScheme name="">
      <a:dk1>
        <a:srgbClr val="000000"/>
      </a:dk1>
      <a:lt1>
        <a:srgbClr val="800000"/>
      </a:lt1>
      <a:dk2>
        <a:srgbClr val="800000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olormaster">
  <a:themeElements>
    <a:clrScheme name="">
      <a:dk1>
        <a:srgbClr val="000000"/>
      </a:dk1>
      <a:lt1>
        <a:srgbClr val="800000"/>
      </a:lt1>
      <a:dk2>
        <a:srgbClr val="800000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1.6 (10)</Template>
  <TotalTime>3598</TotalTime>
  <Words>883</Words>
  <Application>Microsoft Office PowerPoint</Application>
  <PresentationFormat>Экран (4:3)</PresentationFormat>
  <Paragraphs>322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17</vt:i4>
      </vt:variant>
    </vt:vector>
  </HeadingPairs>
  <TitlesOfParts>
    <vt:vector size="41" baseType="lpstr">
      <vt:lpstr>Arial</vt:lpstr>
      <vt:lpstr>Calibri</vt:lpstr>
      <vt:lpstr>Century Gothic</vt:lpstr>
      <vt:lpstr>Constantia</vt:lpstr>
      <vt:lpstr>Courier New</vt:lpstr>
      <vt:lpstr>Garamond</vt:lpstr>
      <vt:lpstr>Lucida Sans Unicode</vt:lpstr>
      <vt:lpstr>Rockwell</vt:lpstr>
      <vt:lpstr>Tahoma</vt:lpstr>
      <vt:lpstr>Times New Roman</vt:lpstr>
      <vt:lpstr>Wingdings</vt:lpstr>
      <vt:lpstr>Wingdings 3</vt:lpstr>
      <vt:lpstr>6_colormaster</vt:lpstr>
      <vt:lpstr>45 edges</vt:lpstr>
      <vt:lpstr>1_colormaster</vt:lpstr>
      <vt:lpstr>2_colormaster</vt:lpstr>
      <vt:lpstr>3_colormaster</vt:lpstr>
      <vt:lpstr>4_colormaster</vt:lpstr>
      <vt:lpstr>5_colormaster</vt:lpstr>
      <vt:lpstr>7_colormaster</vt:lpstr>
      <vt:lpstr>8_colormaster</vt:lpstr>
      <vt:lpstr>1_Green Swirls Segoe Template_TP10286739</vt:lpstr>
      <vt:lpstr>Белый текст и шрифт Courier для слайдов с кодом</vt:lpstr>
      <vt:lpstr>Savon</vt:lpstr>
      <vt:lpstr>Презентация PowerPoint</vt:lpstr>
      <vt:lpstr>Ответьте на следующие вопросы:</vt:lpstr>
      <vt:lpstr>Презентация PowerPoint</vt:lpstr>
      <vt:lpstr>Презентация PowerPoint</vt:lpstr>
      <vt:lpstr>Презентация PowerPoint</vt:lpstr>
      <vt:lpstr> Ориентированный граф или несимметричная связь</vt:lpstr>
      <vt:lpstr>Презентация PowerPoint</vt:lpstr>
      <vt:lpstr>Иерархические структуры - деревья</vt:lpstr>
      <vt:lpstr>Презентация PowerPoint</vt:lpstr>
      <vt:lpstr>Примеры иерархических структур - деревьев </vt:lpstr>
      <vt:lpstr>ТАБЛИЦЫ</vt:lpstr>
      <vt:lpstr>Пример таблицы «объект-свойство»</vt:lpstr>
      <vt:lpstr>Пример таблицы «объект-объект»</vt:lpstr>
      <vt:lpstr>  Таблица 4. Переливание крови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Недосейкина  Вера Александровна,  группа 10 Модуль 1. Отражение использования ЭОР в образовательном процессе: федеральные программы и ресурсы</dc:title>
  <dc:creator>Dom</dc:creator>
  <cp:lastModifiedBy>Слушатель</cp:lastModifiedBy>
  <cp:revision>175</cp:revision>
  <dcterms:created xsi:type="dcterms:W3CDTF">2012-12-12T15:15:22Z</dcterms:created>
  <dcterms:modified xsi:type="dcterms:W3CDTF">2018-01-29T09:08:09Z</dcterms:modified>
</cp:coreProperties>
</file>