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6"/>
  </p:notesMasterIdLst>
  <p:sldIdLst>
    <p:sldId id="256" r:id="rId2"/>
    <p:sldId id="273" r:id="rId3"/>
    <p:sldId id="275" r:id="rId4"/>
    <p:sldId id="276" r:id="rId5"/>
    <p:sldId id="277" r:id="rId6"/>
    <p:sldId id="278" r:id="rId7"/>
    <p:sldId id="257" r:id="rId8"/>
    <p:sldId id="270" r:id="rId9"/>
    <p:sldId id="259" r:id="rId10"/>
    <p:sldId id="272" r:id="rId11"/>
    <p:sldId id="258" r:id="rId12"/>
    <p:sldId id="269" r:id="rId13"/>
    <p:sldId id="271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685"/>
    <a:srgbClr val="B4DE86"/>
    <a:srgbClr val="08D1EC"/>
    <a:srgbClr val="FF99FF"/>
    <a:srgbClr val="89E0FF"/>
    <a:srgbClr val="8DCD47"/>
    <a:srgbClr val="CECE5A"/>
    <a:srgbClr val="787372"/>
    <a:srgbClr val="FFFF66"/>
    <a:srgbClr val="1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87-428D-97BF-2B6D101483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87-428D-97BF-2B6D101483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87-428D-97BF-2B6D101483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87-428D-97BF-2B6D101483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87-428D-97BF-2B6D101483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D7-4D27-AB8E-D8C58C18BA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87-428D-97BF-2B6D10148383}"/>
              </c:ext>
            </c:extLst>
          </c:dPt>
          <c:dLbls>
            <c:dLbl>
              <c:idx val="0"/>
              <c:layout>
                <c:manualLayout>
                  <c:x val="-0.11268900885217666"/>
                  <c:y val="0.163788665279932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43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303121497404889E-2"/>
                      <c:h val="9.30766093062996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87-428D-97BF-2B6D10148383}"/>
                </c:ext>
              </c:extLst>
            </c:dLbl>
            <c:dLbl>
              <c:idx val="1"/>
              <c:layout>
                <c:manualLayout>
                  <c:x val="-0.16455992713776171"/>
                  <c:y val="9.8227359716924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42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29525444314032"/>
                      <c:h val="9.30766093062996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87-428D-97BF-2B6D10148383}"/>
                </c:ext>
              </c:extLst>
            </c:dLbl>
            <c:dLbl>
              <c:idx val="2"/>
              <c:layout>
                <c:manualLayout>
                  <c:x val="-0.11902161817326601"/>
                  <c:y val="-3.165397253791154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14,7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87-428D-97BF-2B6D10148383}"/>
                </c:ext>
              </c:extLst>
            </c:dLbl>
            <c:dLbl>
              <c:idx val="3"/>
              <c:layout>
                <c:manualLayout>
                  <c:x val="-0.14580873379203449"/>
                  <c:y val="-0.1855282476954042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61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887-428D-97BF-2B6D10148383}"/>
                </c:ext>
              </c:extLst>
            </c:dLbl>
            <c:dLbl>
              <c:idx val="4"/>
              <c:layout>
                <c:manualLayout>
                  <c:x val="0.13460585781998127"/>
                  <c:y val="-0.202596265322306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82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887-428D-97BF-2B6D10148383}"/>
                </c:ext>
              </c:extLst>
            </c:dLbl>
            <c:dLbl>
              <c:idx val="5"/>
              <c:layout>
                <c:manualLayout>
                  <c:x val="0.18013673234385252"/>
                  <c:y val="8.537548252705072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61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D7-4D27-AB8E-D8C58C18BAD5}"/>
                </c:ext>
              </c:extLst>
            </c:dLbl>
            <c:dLbl>
              <c:idx val="6"/>
              <c:layout>
                <c:manualLayout>
                  <c:x val="7.6477736682497646E-2"/>
                  <c:y val="0.18396990437078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33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2686407978028042E-2"/>
                      <c:h val="6.90767360330756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887-428D-97BF-2B6D10148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</c:v>
                </c:pt>
                <c:pt idx="1">
                  <c:v>42</c:v>
                </c:pt>
                <c:pt idx="2">
                  <c:v>14.7</c:v>
                </c:pt>
                <c:pt idx="3">
                  <c:v>61</c:v>
                </c:pt>
                <c:pt idx="4">
                  <c:v>82</c:v>
                </c:pt>
                <c:pt idx="5">
                  <c:v>61</c:v>
                </c:pt>
                <c:pt idx="6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D7-4D27-AB8E-D8C58C18BA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74-42C7-8DD9-5484153D60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74-42C7-8DD9-5484153D60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74-42C7-8DD9-5484153D60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74-42C7-8DD9-5484153D60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74-42C7-8DD9-5484153D60B1}"/>
              </c:ext>
            </c:extLst>
          </c:dPt>
          <c:dLbls>
            <c:dLbl>
              <c:idx val="0"/>
              <c:layout>
                <c:manualLayout>
                  <c:x val="-0.12269661230154899"/>
                  <c:y val="7.0183530429482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7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851081802977451E-2"/>
                      <c:h val="7.64294631710362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74-42C7-8DD9-5484153D60B1}"/>
                </c:ext>
              </c:extLst>
            </c:dLbl>
            <c:dLbl>
              <c:idx val="1"/>
              <c:layout>
                <c:manualLayout>
                  <c:x val="-6.0996546577461216E-2"/>
                  <c:y val="-9.808821650102725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74-42C7-8DD9-5484153D60B1}"/>
                </c:ext>
              </c:extLst>
            </c:dLbl>
            <c:dLbl>
              <c:idx val="2"/>
              <c:layout>
                <c:manualLayout>
                  <c:x val="-3.4200485012154135E-2"/>
                  <c:y val="-0.1784660906150775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74-42C7-8DD9-5484153D60B1}"/>
                </c:ext>
              </c:extLst>
            </c:dLbl>
            <c:dLbl>
              <c:idx val="3"/>
              <c:layout>
                <c:manualLayout>
                  <c:x val="5.9413044427037764E-2"/>
                  <c:y val="-0.14273142823439205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74-42C7-8DD9-5484153D60B1}"/>
                </c:ext>
              </c:extLst>
            </c:dLbl>
            <c:dLbl>
              <c:idx val="4"/>
              <c:layout>
                <c:manualLayout>
                  <c:x val="9.6812744607488205E-2"/>
                  <c:y val="6.893489437415828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D74-42C7-8DD9-5484153D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Человек-техника</c:v>
                </c:pt>
                <c:pt idx="1">
                  <c:v>Человек-художественный образ</c:v>
                </c:pt>
                <c:pt idx="2">
                  <c:v>Человек-природа</c:v>
                </c:pt>
                <c:pt idx="3">
                  <c:v>Человек-человек</c:v>
                </c:pt>
                <c:pt idx="4">
                  <c:v>не прняли участие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C1-4B65-9738-7595EC38F2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74-42C7-8DD9-5484153D60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74-42C7-8DD9-5484153D60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D74-42C7-8DD9-5484153D60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D74-42C7-8DD9-5484153D60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D74-42C7-8DD9-5484153D60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Человек-техника</c:v>
                </c:pt>
                <c:pt idx="1">
                  <c:v>Человек-художественный образ</c:v>
                </c:pt>
                <c:pt idx="2">
                  <c:v>Человек-природа</c:v>
                </c:pt>
                <c:pt idx="3">
                  <c:v>Человек-человек</c:v>
                </c:pt>
                <c:pt idx="4">
                  <c:v>не прняли участие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C1-4B65-9738-7595EC38F2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085994868618946"/>
          <c:w val="1"/>
          <c:h val="0.2041587779055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90276624616646"/>
          <c:y val="0.17804706623195912"/>
          <c:w val="0.59018273207511918"/>
          <c:h val="0.739294311222157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rgbClr val="00206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93-402C-88E0-9A65920145B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93-402C-88E0-9A65920145BF}"/>
              </c:ext>
            </c:extLst>
          </c:dPt>
          <c:dPt>
            <c:idx val="2"/>
            <c:bubble3D val="0"/>
            <c:spPr>
              <a:solidFill>
                <a:srgbClr val="D1A685"/>
              </a:solidFill>
              <a:ln>
                <a:solidFill>
                  <a:srgbClr val="00206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E4-4733-BDD5-E4F7A3637C7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93-402C-88E0-9A65920145BF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rgbClr val="00206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93-402C-88E0-9A65920145B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rgbClr val="00206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93-402C-88E0-9A65920145BF}"/>
              </c:ext>
            </c:extLst>
          </c:dPt>
          <c:dLbls>
            <c:dLbl>
              <c:idx val="0"/>
              <c:layout>
                <c:manualLayout>
                  <c:x val="-4.2272400587420204E-2"/>
                  <c:y val="0.1136398630874391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93-402C-88E0-9A65920145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ССУЗ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93-402C-88E0-9A65920145BF}"/>
                </c:ext>
              </c:extLst>
            </c:dLbl>
            <c:dLbl>
              <c:idx val="4"/>
              <c:layout>
                <c:manualLayout>
                  <c:x val="0.14062978381688263"/>
                  <c:y val="0.1369184517098835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ОУ краевые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793-402C-88E0-9A65920145BF}"/>
                </c:ext>
              </c:extLst>
            </c:dLbl>
            <c:dLbl>
              <c:idx val="5"/>
              <c:layout>
                <c:manualLayout>
                  <c:x val="2.208307170990156E-2"/>
                  <c:y val="-3.6665752562032157E-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ОУ ЮФО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793-402C-88E0-9A6592014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ВУЗ</c:v>
                </c:pt>
                <c:pt idx="1">
                  <c:v>ССУЗ</c:v>
                </c:pt>
                <c:pt idx="2">
                  <c:v>ДОУ</c:v>
                </c:pt>
                <c:pt idx="3">
                  <c:v>ОУ г. Краснодара</c:v>
                </c:pt>
                <c:pt idx="4">
                  <c:v>ОУ краевые</c:v>
                </c:pt>
                <c:pt idx="5">
                  <c:v>ОУ ЮФО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E4-4733-BDD5-E4F7A3637C7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2ABD-896A-4B94-8EB9-AB730695D45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BF18-411C-4968-AEC5-A72140B1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BF18-411C-4968-AEC5-A72140B162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7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3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3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0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78CFD-0C58-4820-A61C-0290F53E139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ckoy59.centerstart.ru/sites/gckoy59.centerstart.ru/files/1sbornik_kazan_2020_statya_str_209_wecompress.com-szhato.pdf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hyperlink" Target="http://gckoy59.centerstart.ru/sites/gckoy59.centerstart.ru/files/2._zhuravleva_eyu__grabchuk_km_statya_wecompress.com-konvertirovan-szhatyy.pdf" TargetMode="External"/><Relationship Id="rId4" Type="http://schemas.openxmlformats.org/officeDocument/2006/relationships/image" Target="../media/image15.emf"/><Relationship Id="rId9" Type="http://schemas.openxmlformats.org/officeDocument/2006/relationships/hyperlink" Target="http://gckoy59.centerstart.ru/sites/gckoy59.centerstart.ru/files/1_sbornik_ryabcev_2020-konvertirova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kosch59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ckoy59.centerstart.ru/sites/gckoy59.centerstart.ru/files/programma_vneurochnoy_deyatelnosti_1-4_klassov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ckoy59.centerstart.ru/sites/gckoy59.centerstart.ru/files/programma_vneurochnoy_deyatelnosti_5-9.pdf" TargetMode="External"/><Relationship Id="rId5" Type="http://schemas.openxmlformats.org/officeDocument/2006/relationships/hyperlink" Target="http://gckoy59.centerstart.ru/sites/gckoy59.centerstart.ru/files/poyasnitelnaya_zapiska.pdf" TargetMode="External"/><Relationship Id="rId4" Type="http://schemas.openxmlformats.org/officeDocument/2006/relationships/hyperlink" Target="http://gckoy59.centerstart.ru/sites/gckoy59.centerstart.ru/files/minutka_po_proforientacii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337" y="2019829"/>
            <a:ext cx="110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КИП-2019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Модель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предпрофильной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ориентации обучающихся с умственной отсталостью через внеурочную деятельность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Шаги в будущее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2020 год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1532" y="367990"/>
            <a:ext cx="9006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общеобразовательное учреждение Краснодарского края специальная (коррекционная) школа № 59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г. Краснодара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3" y="1401320"/>
            <a:ext cx="3033827" cy="3909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65398" y="437652"/>
            <a:ext cx="828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 профориентации в ГБОУ школе № 59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58" y="2643129"/>
            <a:ext cx="4498096" cy="3373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8" y="1401320"/>
            <a:ext cx="337185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003287" y="1427579"/>
            <a:ext cx="461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Знакомство с профессией </a:t>
            </a:r>
            <a:r>
              <a:rPr lang="ru-RU" b="1" dirty="0" smtClean="0"/>
              <a:t>«Сапожник»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2957"/>
            <a:ext cx="10935359" cy="4683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Методический продукт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01228"/>
              </p:ext>
            </p:extLst>
          </p:nvPr>
        </p:nvGraphicFramePr>
        <p:xfrm>
          <a:off x="4324813" y="1437065"/>
          <a:ext cx="3467965" cy="49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667126" imgH="8019873" progId="AcroExch.Document.DC">
                  <p:embed/>
                </p:oleObj>
              </mc:Choice>
              <mc:Fallback>
                <p:oleObj name="Acrobat Document" r:id="rId3" imgW="5667126" imgH="80198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813" y="1437065"/>
                        <a:ext cx="3467965" cy="490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74865" y="1417399"/>
            <a:ext cx="3259139" cy="4907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lnSpc>
                <a:spcPct val="170000"/>
              </a:lnSpc>
            </a:pPr>
            <a:r>
              <a:rPr lang="ru-RU" sz="1600" dirty="0" smtClean="0"/>
              <a:t>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ВЕРТИКАЛЬ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ИНКЛЮЗИИ В АСПЕКТЕ ПРОФОРИЕНТАЦИИ И ПРОФОБРАЗОВАНИИ: ОТ ПРОБЛЕМЫ 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РЕШЕНИЮ»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hlinkClick r:id="rId5"/>
              </a:rPr>
              <a:t>http</a:t>
            </a:r>
            <a:r>
              <a:rPr lang="en-US" sz="2600" dirty="0">
                <a:hlinkClick r:id="rId5"/>
              </a:rPr>
              <a:t>://gckoy59.centerstart.ru/sites/gckoy59.centerstart.ru/files/2._zhuravleva_eyu__</a:t>
            </a:r>
            <a:r>
              <a:rPr lang="en-US" sz="2600" dirty="0" smtClean="0">
                <a:hlinkClick r:id="rId5"/>
              </a:rPr>
              <a:t>grabchuk_km_statya_wecompress.com-konvertirovan-szhatyy.pdf</a:t>
            </a:r>
            <a:endParaRPr lang="ru-RU" sz="2600" dirty="0" smtClean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1840"/>
              </p:ext>
            </p:extLst>
          </p:nvPr>
        </p:nvGraphicFramePr>
        <p:xfrm>
          <a:off x="8383589" y="1437065"/>
          <a:ext cx="3467965" cy="49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6" imgW="5667126" imgH="8019873" progId="AcroExch.Document.DC">
                  <p:embed/>
                </p:oleObj>
              </mc:Choice>
              <mc:Fallback>
                <p:oleObj name="Acrobat Document" r:id="rId6" imgW="5667126" imgH="80198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3589" y="1437065"/>
                        <a:ext cx="3467965" cy="490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383587" y="5077537"/>
            <a:ext cx="3467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8"/>
              </a:rPr>
              <a:t>http://</a:t>
            </a:r>
            <a:r>
              <a:rPr lang="ru-RU" sz="1600" dirty="0" smtClean="0">
                <a:hlinkClick r:id="rId8"/>
              </a:rPr>
              <a:t>gckoy59.centerstart.ru/sites/gckoy59.centerstart.ru/files/1sbornik_kazan_2020_statya_str_209_wecompress.com-szhato.pdf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4814" y="5077537"/>
            <a:ext cx="3467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9"/>
              </a:rPr>
              <a:t>http://</a:t>
            </a:r>
            <a:r>
              <a:rPr lang="ru-RU" sz="1600" dirty="0" smtClean="0">
                <a:hlinkClick r:id="rId9"/>
              </a:rPr>
              <a:t>gckoy59.centerstart.ru/sites/gckoy59.centerstart.ru/files/1_sbornik_ryabcev_2020-konvertirovan.pdf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71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67991"/>
            <a:ext cx="10478159" cy="5241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06899"/>
              </p:ext>
            </p:extLst>
          </p:nvPr>
        </p:nvGraphicFramePr>
        <p:xfrm>
          <a:off x="0" y="892099"/>
          <a:ext cx="11869616" cy="56611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869616">
                  <a:extLst>
                    <a:ext uri="{9D8B030D-6E8A-4147-A177-3AD203B41FA5}">
                      <a16:colId xmlns:a16="http://schemas.microsoft.com/office/drawing/2014/main" xmlns="" val="1095366241"/>
                    </a:ext>
                  </a:extLst>
                </a:gridCol>
              </a:tblGrid>
              <a:tr h="5661101">
                <a:tc>
                  <a:txBody>
                    <a:bodyPr/>
                    <a:lstStyle/>
                    <a:p>
                      <a:pPr marL="13208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Краевой семинар 28 октября 2020 г.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Современные подходы к организации и осуществлению профессиональной ориентации и профессионально – трудового обучения лиц с ограниченными возможностями здоровья в общеобразовательной организации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сообщение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ам.директора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коррекционной работе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Биченковой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В.М «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модели предпрофессиональной ориентации обучающихся с умственной отсталостью «Шаги в будущее» через предметное содержание и внеурочную деятельность»;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Сообщение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воспитательной работе Титаренко Р.В.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«Необходимость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формирования представлений родителей о будущем профессиональном выборе обучающихся, как задача современной школы»;</a:t>
                      </a:r>
                    </a:p>
                    <a:p>
                      <a:pPr marL="13208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семинар для педагогов ст. Каневская 03 ноября 2020 г.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трудового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обучения учащихся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с умственной отсталостью (интеллектуальными нарушениями) по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профессионально-трудовым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профилям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«Швейное дело»,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толярное дело», «Декоративно-прикладное искусство», «Цветоводство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декоративное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садоводство» - педагоги трудового обучения ГБОУ школа №59 г. Краснодар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аспекты работы с обучающимися с умственной отсталостью (интеллектуальными нарушениями) в области трудового обучения и воспитания на уроках цветоводства и декоративного садоводства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Вавилова В.А.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Дифференцированный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подход на уроках профессионально-трудового обучения учащихся 5-9 классов с умственной отсталостью (интеллектуальными нарушениями) «Швейное дело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Горлопанова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Г.П. 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трудовому профилю «Столярное дело» для учащихся 5-9 классов с умственной отсталостью (интеллектуальными нарушениями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Киселев В.Г.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базовых учебных действий у обучающихся 5 класса по трудовому профилю «Декоративно-прикладное искусство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-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Шевикова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Н.Г.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xmlns="" val="10614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68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Партнерская сеть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92641712"/>
              </p:ext>
            </p:extLst>
          </p:nvPr>
        </p:nvGraphicFramePr>
        <p:xfrm>
          <a:off x="824177" y="1049228"/>
          <a:ext cx="6166624" cy="49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17418"/>
              </p:ext>
            </p:extLst>
          </p:nvPr>
        </p:nvGraphicFramePr>
        <p:xfrm>
          <a:off x="7616282" y="2002056"/>
          <a:ext cx="285595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4128">
                  <a:extLst>
                    <a:ext uri="{9D8B030D-6E8A-4147-A177-3AD203B41FA5}">
                      <a16:colId xmlns:a16="http://schemas.microsoft.com/office/drawing/2014/main" xmlns="" val="2777458082"/>
                    </a:ext>
                  </a:extLst>
                </a:gridCol>
                <a:gridCol w="781824">
                  <a:extLst>
                    <a:ext uri="{9D8B030D-6E8A-4147-A177-3AD203B41FA5}">
                      <a16:colId xmlns:a16="http://schemas.microsoft.com/office/drawing/2014/main" xmlns="" val="3693437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64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83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47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ОУ г. Краснодара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561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ОУ краевые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360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ОУ   </a:t>
                      </a:r>
                      <a:r>
                        <a:rPr lang="ru-RU" baseline="0" dirty="0" smtClean="0"/>
                        <a:t> ЮФО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481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3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ctr" rtl="0">
              <a:lnSpc>
                <a:spcPct val="85000"/>
              </a:lnSpc>
              <a:spcBef>
                <a:spcPct val="0"/>
              </a:spcBef>
            </a:pPr>
            <a:r>
              <a:rPr lang="ru-RU" sz="3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Приглашаем к  сотрудничеству!</a:t>
            </a:r>
            <a:br>
              <a:rPr lang="ru-RU" sz="3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350910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, г. Краснодар, </a:t>
            </a:r>
            <a:endParaRPr lang="ru-RU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ул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 им. Фадеева,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158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8(861)227-84-40, </a:t>
            </a:r>
            <a:r>
              <a:rPr lang="en-US" u="sng" dirty="0" smtClean="0">
                <a:solidFill>
                  <a:schemeClr val="tx1"/>
                </a:solidFill>
                <a:latin typeface="Century Schoolbook" panose="02040604050505020304" pitchFamily="18" charset="0"/>
                <a:hlinkClick r:id="rId2"/>
              </a:rPr>
              <a:t>skosch59@mail.ru</a:t>
            </a:r>
            <a:endParaRPr lang="ru-RU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Трофименко Лариса Андреевна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gckoy59.centerstart.ru/node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/528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lvl="8" algn="ctr"/>
            <a:endParaRPr lang="ru-RU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0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7" y="2096430"/>
            <a:ext cx="3013063" cy="3919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0550" y="323849"/>
            <a:ext cx="10755313" cy="2229779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проекта: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осознанного выбора обучающимися с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дальнейшего жизнеустройства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gckoy59.centerstart.ru/sites/gckoy59.centerstart.ru/files/img_20201027_08325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120" y="2096430"/>
            <a:ext cx="2857500" cy="3919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29" y="3155796"/>
            <a:ext cx="4400799" cy="2999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583"/>
            <a:ext cx="10058400" cy="4023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51471" y="184196"/>
            <a:ext cx="6873798" cy="1466850"/>
          </a:xfrm>
          <a:prstGeom prst="rightArrow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внеурочной работы «Все работы хороши – выбирай на вкус» для обучающихся с 1-4 классов;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  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91318" y="4381500"/>
            <a:ext cx="7335877" cy="128261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краевых, муниципальных семинарах;   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96197" y="1388252"/>
            <a:ext cx="7330998" cy="14668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публикация результатов реализации КИП на межрегиональной конференции; 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226634" y="2458909"/>
            <a:ext cx="8215800" cy="2239513"/>
          </a:xfrm>
          <a:prstGeom prst="rightArrow">
            <a:avLst/>
          </a:prstGeom>
          <a:solidFill>
            <a:srgbClr val="CECE5A"/>
          </a:solidFill>
          <a:ln>
            <a:solidFill>
              <a:srgbClr val="FF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для педагогов муниципальных общеобразовательных организаций по вопросам обновления содержания образования в условиях ФГОС УО по предметным областям «Язык и речевая практика» и «Математика» материалами по профориентации; 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51471" y="5441956"/>
            <a:ext cx="6996461" cy="1466850"/>
          </a:xfrm>
          <a:prstGeom prst="rightArrow">
            <a:avLst/>
          </a:prstGeom>
          <a:solidFill>
            <a:srgbClr val="89E0FF"/>
          </a:solidFill>
          <a:ln>
            <a:solidFill>
              <a:srgbClr val="FF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деятельности по инновационному проекту и корректировка.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  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 rot="5400000">
            <a:off x="8328101" y="2374704"/>
            <a:ext cx="4933300" cy="2407922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КИП на 2020 год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flipH="1">
            <a:off x="8552985" y="1892927"/>
            <a:ext cx="2926080" cy="3013610"/>
          </a:xfrm>
          <a:prstGeom prst="homePlate">
            <a:avLst>
              <a:gd name="adj" fmla="val 515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Измерение и оценка качества инновации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817245" y="308610"/>
            <a:ext cx="6453990" cy="12954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обучающихся, родителей, социальных партнеров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17244" y="2057400"/>
            <a:ext cx="6453993" cy="1257300"/>
          </a:xfrm>
          <a:prstGeom prst="chevron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разработки, публикации, выступления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врон 8"/>
          <p:cNvSpPr/>
          <p:nvPr/>
        </p:nvSpPr>
        <p:spPr>
          <a:xfrm>
            <a:off x="720089" y="3768090"/>
            <a:ext cx="6551147" cy="122301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активности участников образовательных отношений в комплексе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внеурочных мероприятий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622934" y="5429250"/>
            <a:ext cx="6648301" cy="1162050"/>
          </a:xfrm>
          <a:prstGeom prst="chevr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качественная оценка деятельности проекта участниками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отношений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2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анкетирования родителей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стартового значения  профессиональной осведомленности и заинтересованности родителей  в дальнейшем жизнеустройстве выпускников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37220"/>
              </p:ext>
            </p:extLst>
          </p:nvPr>
        </p:nvGraphicFramePr>
        <p:xfrm>
          <a:off x="1096963" y="1828801"/>
          <a:ext cx="4237037" cy="40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63495" y="1886637"/>
            <a:ext cx="209550" cy="190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72071" y="2335189"/>
            <a:ext cx="209550" cy="1904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82383" y="2737477"/>
            <a:ext cx="209550" cy="1904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82383" y="3173815"/>
            <a:ext cx="209550" cy="1904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82383" y="3695701"/>
            <a:ext cx="209550" cy="190499"/>
          </a:xfrm>
          <a:prstGeom prst="rect">
            <a:avLst/>
          </a:prstGeom>
          <a:solidFill>
            <a:srgbClr val="7873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92863" y="4088285"/>
            <a:ext cx="209550" cy="1904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82383" y="4569004"/>
            <a:ext cx="209550" cy="190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10869" y="1798678"/>
            <a:ext cx="6300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планируют дальнейшее трудоустройство своего ребенка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1230" y="2215636"/>
            <a:ext cx="2726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затрудняются ответить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1230" y="2615686"/>
            <a:ext cx="4921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школы их ребенок работать не будет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1230" y="3049370"/>
            <a:ext cx="560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считают, что их ребенок сможет получить профессию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40316" y="3606284"/>
            <a:ext cx="5125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плохое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здоровье затруднит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профобучение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40316" y="3998869"/>
            <a:ext cx="6333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профессионального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будущего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важна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40316" y="4446545"/>
            <a:ext cx="5125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трудоустройства не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первостепенная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7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65601"/>
              </p:ext>
            </p:extLst>
          </p:nvPr>
        </p:nvGraphicFramePr>
        <p:xfrm>
          <a:off x="1096963" y="1181101"/>
          <a:ext cx="10058717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49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анкетирования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(изучение профессиональных склонностей учащихся 8, 10 классов)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0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892" cy="1175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6034" y="1245837"/>
            <a:ext cx="10127165" cy="2769220"/>
          </a:xfrm>
        </p:spPr>
        <p:txBody>
          <a:bodyPr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4226312" y="2352907"/>
            <a:ext cx="2910468" cy="1628078"/>
          </a:xfrm>
          <a:prstGeom prst="plus">
            <a:avLst/>
          </a:prstGeom>
          <a:solidFill>
            <a:srgbClr val="1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</a:rPr>
              <a:t>Результативность </a:t>
            </a:r>
            <a:endParaRPr lang="ru-RU" sz="2400" dirty="0">
              <a:solidFill>
                <a:srgbClr val="FFFF66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663175" y="89210"/>
            <a:ext cx="4343401" cy="2202598"/>
          </a:xfrm>
          <a:prstGeom prst="downArrow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внеурочной деятельности «Все работы хороши, выбирай на вкус» для учащихся 1-4 классов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gckoy59.centerstart.ru/sites/gckoy59.centerstart.ru/files/programma_vneurochnoy_deyatelnosti_1-4_klassov.pdf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 flipV="1">
            <a:off x="3663175" y="4042080"/>
            <a:ext cx="4137103" cy="2693256"/>
          </a:xfrm>
          <a:prstGeom prst="downArrowCallout">
            <a:avLst/>
          </a:prstGeom>
          <a:solidFill>
            <a:srgbClr val="89E0FF"/>
          </a:solidFill>
          <a:ln>
            <a:solidFill>
              <a:srgbClr val="89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 rot="5400000">
            <a:off x="8106936" y="1235719"/>
            <a:ext cx="2765502" cy="3791415"/>
          </a:xfrm>
          <a:prstGeom prst="downArrowCallout">
            <a:avLst/>
          </a:prstGeom>
          <a:solidFill>
            <a:srgbClr val="B4D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Минутки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профинформации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8-11 классов на уроках «Обществознания»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http://gckoy59.centerstart.ru/sites/gckoy59.centerstart.ru/files/minutka_po_proforientacii.pdf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 rot="16200000">
            <a:off x="685800" y="1344573"/>
            <a:ext cx="2765502" cy="3601844"/>
          </a:xfrm>
          <a:prstGeom prst="downArrow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Минутки  чистописания 2-4 класс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направленности (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gckoy59.centerstart.ru/sites/gckoy59.centerstart.ru/files/poyasnitelnaya_zapiska.pdf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9473" y="5031083"/>
            <a:ext cx="3724507" cy="1581589"/>
          </a:xfrm>
          <a:prstGeom prst="rect">
            <a:avLst/>
          </a:prstGeom>
          <a:solidFill>
            <a:srgbClr val="89E0FF"/>
          </a:solidFill>
          <a:ln>
            <a:solidFill>
              <a:srgbClr val="89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внеурочной деятельности «Все работы хороши, выбирай на вкус» для учащихся 5-9 классов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gckoy59.centerstart.ru/sites/gckoy59.centerstart.ru/files/programma_vneurochnoy_deyatelnosti_5-9.pdf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53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67991"/>
            <a:ext cx="10768090" cy="3791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 профориентации в ГБОУ школе № 59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://gckoy59.centerstart.ru/sites/gckoy59.centerstart.ru/files/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2692" y="2894508"/>
            <a:ext cx="2801968" cy="373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ckoy59.centerstart.ru/sites/gckoy59.centerstart.ru/files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45" y="1692256"/>
            <a:ext cx="2718613" cy="3556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4946" y="943483"/>
            <a:ext cx="622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Знакомство с профессией </a:t>
            </a:r>
            <a:r>
              <a:rPr lang="ru-RU" b="1" dirty="0" smtClean="0"/>
              <a:t>«Повар» дистанционно</a:t>
            </a:r>
          </a:p>
          <a:p>
            <a:r>
              <a:rPr lang="ru-RU" b="1" dirty="0" smtClean="0"/>
              <a:t> и на уроке</a:t>
            </a:r>
            <a:endParaRPr lang="ru-RU" b="1" dirty="0"/>
          </a:p>
        </p:txBody>
      </p:sp>
      <p:pic>
        <p:nvPicPr>
          <p:cNvPr id="4098" name="Picture 2" descr="http://gckoy59.centerstart.ru/sites/gckoy59.centerstart.ru/files/img_20201013_085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08" y="3440916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" y="1692256"/>
            <a:ext cx="2849440" cy="2849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478858" y="990499"/>
            <a:ext cx="526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Знакомство с профессией «</a:t>
            </a:r>
            <a:r>
              <a:rPr lang="ru-RU" b="1" dirty="0" smtClean="0"/>
              <a:t>Парикмахер»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18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87" y="189572"/>
            <a:ext cx="11453589" cy="6021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 профориентации в ГБОУ школе № 59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gckoy59.centerstart.ru/sites/gckoy59.centerstart.ru/files/img_20201111_094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61" y="1305672"/>
            <a:ext cx="3967872" cy="2975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55" y="3736552"/>
            <a:ext cx="3973659" cy="2981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0693" y="863600"/>
            <a:ext cx="445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Знакомство с профессией «Швея»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2" y="1304794"/>
            <a:ext cx="2564631" cy="3298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69169" y="829733"/>
            <a:ext cx="414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Знакомство с </a:t>
            </a:r>
            <a:r>
              <a:rPr lang="ru-RU" b="1" dirty="0" smtClean="0"/>
              <a:t>профессией «Цветовод» 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20" y="3736552"/>
            <a:ext cx="3032311" cy="2975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726</TotalTime>
  <Words>659</Words>
  <Application>Microsoft Office PowerPoint</Application>
  <PresentationFormat>Произвольный</PresentationFormat>
  <Paragraphs>104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Ретро</vt:lpstr>
      <vt:lpstr>Acrobat Document</vt:lpstr>
      <vt:lpstr>Презентация PowerPoint</vt:lpstr>
      <vt:lpstr>  Цель проекта: создание условий для осознанного выбора обучающимися с умственной отсталостью (интеллектуальными нарушениями) дальнейшего жизнеустройства.   </vt:lpstr>
      <vt:lpstr> Задачи деятельности КИП на 2020 год  </vt:lpstr>
      <vt:lpstr>Презентация PowerPoint</vt:lpstr>
      <vt:lpstr>Результаты анкетирования родителей (изучение стартового значения  профессиональной осведомленности и заинтересованности родителей  в дальнейшем жизнеустройстве выпускников)</vt:lpstr>
      <vt:lpstr>Результаты анкетирования учащихся (изучение профессиональных склонностей учащихся 8, 10 классов)</vt:lpstr>
      <vt:lpstr> </vt:lpstr>
      <vt:lpstr>Недели профориентации в ГБОУ школе № 59</vt:lpstr>
      <vt:lpstr>Недели профориентации в ГБОУ школе № 59</vt:lpstr>
      <vt:lpstr>Презентация PowerPoint</vt:lpstr>
      <vt:lpstr>Методический продукт</vt:lpstr>
      <vt:lpstr>Апробация и диссеминация результатов деятельности КИП в образовательных организациях Краснодарского края на основе сетевого взаимодействия </vt:lpstr>
      <vt:lpstr>Партнерская сеть </vt:lpstr>
      <vt:lpstr>Приглашаем к  сотрудничеству!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2021-01-18T10:23:20Z</dcterms:created>
  <dcterms:modified xsi:type="dcterms:W3CDTF">2021-01-25T05:48:12Z</dcterms:modified>
</cp:coreProperties>
</file>