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65" r:id="rId3"/>
    <p:sldId id="286" r:id="rId4"/>
    <p:sldId id="290" r:id="rId5"/>
    <p:sldId id="292" r:id="rId6"/>
    <p:sldId id="291" r:id="rId7"/>
    <p:sldId id="274" r:id="rId8"/>
    <p:sldId id="293" r:id="rId9"/>
    <p:sldId id="279" r:id="rId10"/>
    <p:sldId id="280" r:id="rId11"/>
    <p:sldId id="281" r:id="rId12"/>
    <p:sldId id="288" r:id="rId13"/>
  </p:sldIdLst>
  <p:sldSz cx="9144000" cy="5143500" type="screen16x9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FF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6;&#1054;&#1043;&#1056;&#1040;&#1052;&#1052;&#1067;%2010_11\&#1050;%20&#1087;&#1088;&#1077;&#1079;&#1077;&#1085;&#1090;&#1072;&#1094;&#1080;&#1080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55;&#1056;&#1054;&#1043;&#1056;&#1040;&#1052;&#1052;&#1067;%2010_11\&#1050;%20&#1087;&#1088;&#1077;&#1079;&#1077;&#1085;&#1090;&#1072;&#1094;&#1080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Новая формулировка предметных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результатов (научится)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Новая формулировка предметных результатов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explosion val="8"/>
          <c:dPt>
            <c:idx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1"/>
            <c:bubble3D val="0"/>
            <c:spPr>
              <a:solidFill>
                <a:srgbClr val="00CC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-0.25457246953067592"/>
                  <c:y val="-0.13877717290671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893683352921799"/>
                  <c:y val="7.1781107008781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Кол-во принятых</c:v>
                </c:pt>
                <c:pt idx="1">
                  <c:v>Кол-во исправленных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0.58620689655172409</c:v>
                </c:pt>
                <c:pt idx="1">
                  <c:v>0.41379310344827586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Новая формулировка предметных результатов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kern="12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(получит </a:t>
            </a:r>
            <a:r>
              <a:rPr lang="ru-RU" sz="1400" b="1" i="0" u="none" strike="noStrike" kern="1200" baseline="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возможность </a:t>
            </a:r>
            <a:r>
              <a:rPr lang="ru-RU" sz="1400" b="1" i="0" u="none" strike="noStrike" kern="1200" baseline="0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научиться)</a:t>
            </a:r>
            <a:endParaRPr lang="ru-RU" sz="1400" b="1" i="0" u="none" strike="noStrike" kern="1200" baseline="0" dirty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Получит возможность научиться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explosion val="25"/>
          <c:dPt>
            <c:idx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1"/>
            <c:bubble3D val="0"/>
            <c:spPr>
              <a:solidFill>
                <a:srgbClr val="00FF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-0.14809536228554643"/>
                  <c:y val="-0.23072746347204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66369932531037"/>
                  <c:y val="6.985396187382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Кол-во принятых</c:v>
                </c:pt>
                <c:pt idx="1">
                  <c:v>Кол-во исправленных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="1" i="0" u="none" strike="noStrike" baseline="0">
                <a:latin typeface="Times New Roman" pitchFamily="18" charset="0"/>
                <a:cs typeface="Times New Roman" pitchFamily="18" charset="0"/>
              </a:rPr>
              <a:t>Рейтинг предметных результатов 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00CC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0.3257660919394722"/>
                  <c:y val="-4.6297890696068555E-3"/>
                </c:manualLayout>
              </c:layout>
              <c:spPr/>
              <c:txPr>
                <a:bodyPr/>
                <a:lstStyle/>
                <a:p>
                  <a:pPr algn="ctr" rtl="0">
                    <a:defRPr lang="ru-RU" sz="10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455742067611337"/>
                  <c:y val="-4.6297890696068555E-3"/>
                </c:manualLayout>
              </c:layout>
              <c:spPr/>
              <c:txPr>
                <a:bodyPr/>
                <a:lstStyle/>
                <a:p>
                  <a:pPr algn="ctr" rtl="0">
                    <a:defRPr lang="ru-RU" sz="10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929906068815353"/>
                  <c:y val="4.6297890696068555E-3"/>
                </c:manualLayout>
              </c:layout>
              <c:spPr/>
              <c:txPr>
                <a:bodyPr/>
                <a:lstStyle/>
                <a:p>
                  <a:pPr algn="ctr" rtl="0">
                    <a:defRPr lang="ru-RU" sz="10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4610195429751346"/>
                  <c:y val="4.6297890696068555E-3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0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434159556422006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133976279492394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276791767588538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820937173850066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базовый!$A$6:$A$13</c:f>
              <c:strCache>
                <c:ptCount val="8"/>
                <c:pt idx="0">
                  <c:v>Критическая оценка информации из Интернета</c:v>
                </c:pt>
                <c:pt idx="1">
                  <c:v>Средства ИКТ для подготовки выступлений</c:v>
                </c:pt>
                <c:pt idx="2">
                  <c:v>Способы записи алгоритмов</c:v>
                </c:pt>
                <c:pt idx="3">
                  <c:v>Готовые прикладные программы</c:v>
                </c:pt>
                <c:pt idx="4">
                  <c:v>Способы хранения информации</c:v>
                </c:pt>
                <c:pt idx="5">
                  <c:v>Формальное описание алгоритмов</c:v>
                </c:pt>
                <c:pt idx="6">
                  <c:v>Понимание простейших программ</c:v>
                </c:pt>
                <c:pt idx="7">
                  <c:v>Алгоритмическое мышление при решении задач</c:v>
                </c:pt>
              </c:strCache>
            </c:strRef>
          </c:cat>
          <c:val>
            <c:numRef>
              <c:f>базовый!$B$6:$B$13</c:f>
              <c:numCache>
                <c:formatCode>General</c:formatCode>
                <c:ptCount val="8"/>
                <c:pt idx="0">
                  <c:v>28</c:v>
                </c:pt>
                <c:pt idx="1">
                  <c:v>55</c:v>
                </c:pt>
                <c:pt idx="2">
                  <c:v>63</c:v>
                </c:pt>
                <c:pt idx="3">
                  <c:v>75</c:v>
                </c:pt>
                <c:pt idx="4">
                  <c:v>77</c:v>
                </c:pt>
                <c:pt idx="5">
                  <c:v>79</c:v>
                </c:pt>
                <c:pt idx="6">
                  <c:v>81</c:v>
                </c:pt>
                <c:pt idx="7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shape val="box"/>
        <c:axId val="62445440"/>
        <c:axId val="76882304"/>
        <c:axId val="0"/>
      </c:bar3DChart>
      <c:catAx>
        <c:axId val="624454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 b="1" i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6882304"/>
        <c:crosses val="autoZero"/>
        <c:auto val="1"/>
        <c:lblAlgn val="ctr"/>
        <c:lblOffset val="100"/>
        <c:noMultiLvlLbl val="0"/>
      </c:catAx>
      <c:valAx>
        <c:axId val="76882304"/>
        <c:scaling>
          <c:orientation val="minMax"/>
        </c:scaling>
        <c:delete val="0"/>
        <c:axPos val="b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crossAx val="62445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>
                <a:latin typeface="Times New Roman" pitchFamily="18" charset="0"/>
                <a:cs typeface="Times New Roman" pitchFamily="18" charset="0"/>
              </a:rPr>
              <a:t>Новая формулировка предметных результатов (научится)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Новая формулировка предметных результатов</c:v>
                </c:pt>
              </c:strCache>
            </c:strRef>
          </c:tx>
          <c:explosion val="10"/>
          <c:dPt>
            <c:idx val="0"/>
            <c:bubble3D val="0"/>
            <c:spPr>
              <a:scene3d>
                <a:camera prst="orthographicFront"/>
                <a:lightRig rig="threePt" dir="t">
                  <a:rot lat="0" lon="0" rev="1200000"/>
                </a:lightRig>
              </a:scene3d>
              <a:sp3d prstMaterial="metal">
                <a:bevelT w="63500" h="25400"/>
                <a:bevelB/>
              </a:sp3d>
            </c:spPr>
          </c:dPt>
          <c:dPt>
            <c:idx val="1"/>
            <c:bubble3D val="0"/>
            <c:spPr>
              <a:solidFill>
                <a:srgbClr val="FF3300"/>
              </a:solidFill>
            </c:spPr>
          </c:dPt>
          <c:dLbls>
            <c:dLbl>
              <c:idx val="0"/>
              <c:layout>
                <c:manualLayout>
                  <c:x val="-4.475806020548119E-2"/>
                  <c:y val="-0.2937786722884450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6.2654884490155729E-2"/>
                  <c:y val="3.1748166192916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Кол-во принятых</c:v>
                </c:pt>
                <c:pt idx="1">
                  <c:v>Кол-во исправленных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0.875</c:v>
                </c:pt>
                <c:pt idx="1">
                  <c:v>0.125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/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ru-RU" sz="1400" b="1" i="0" u="none" strike="noStrike" baseline="0">
                <a:latin typeface="Times New Roman" pitchFamily="18" charset="0"/>
                <a:cs typeface="Times New Roman" pitchFamily="18" charset="0"/>
              </a:rPr>
              <a:t>Рейтинг предметных результатов </a:t>
            </a:r>
            <a:endParaRPr lang="ru-RU" sz="140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etal">
              <a:bevelT/>
              <a:bevelB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Pt>
            <c:idx val="2"/>
            <c:invertIfNegative val="0"/>
            <c:bubble3D val="0"/>
            <c:spPr>
              <a:solidFill>
                <a:srgbClr val="00CC00"/>
              </a:solidFill>
              <a:scene3d>
                <a:camera prst="orthographicFront"/>
                <a:lightRig rig="threePt" dir="t"/>
              </a:scene3d>
              <a:sp3d prstMaterial="metal">
                <a:bevelT/>
                <a:bevelB/>
              </a:sp3d>
            </c:spPr>
          </c:dPt>
          <c:dLbls>
            <c:dLbl>
              <c:idx val="0"/>
              <c:layout>
                <c:manualLayout>
                  <c:x val="0.27510040160642568"/>
                  <c:y val="-3.9284124572147777E-2"/>
                </c:manualLayout>
              </c:layout>
              <c:spPr/>
              <c:txPr>
                <a:bodyPr/>
                <a:lstStyle/>
                <a:p>
                  <a:pPr algn="ctr" rtl="0">
                    <a:defRPr lang="ru-RU" sz="12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7510040160642568"/>
                  <c:y val="-4.6295869936335138E-3"/>
                </c:manualLayout>
              </c:layout>
              <c:spPr/>
              <c:txPr>
                <a:bodyPr/>
                <a:lstStyle/>
                <a:p>
                  <a:pPr algn="ctr" rtl="0">
                    <a:defRPr lang="ru-RU" sz="12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7309236947791166"/>
                  <c:y val="4.6295869936335927E-3"/>
                </c:manualLayout>
              </c:layout>
              <c:spPr/>
              <c:txPr>
                <a:bodyPr/>
                <a:lstStyle/>
                <a:p>
                  <a:pPr algn="ctr" rtl="0">
                    <a:defRPr lang="ru-RU" sz="12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4337191284824337E-2"/>
                  <c:y val="4.6295869936335927E-3"/>
                </c:manualLayout>
              </c:layout>
              <c:spPr/>
              <c:txPr>
                <a:bodyPr/>
                <a:lstStyle/>
                <a:p>
                  <a:pPr algn="ctr" rtl="0">
                    <a:defRPr lang="en-US" sz="1200" b="1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04803465831831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углубленный!$A$6:$A$10</c:f>
              <c:strCache>
                <c:ptCount val="5"/>
                <c:pt idx="0">
                  <c:v>Навыки работы в операционной системе</c:v>
                </c:pt>
                <c:pt idx="1">
                  <c:v>Разработка алгоритма управления</c:v>
                </c:pt>
                <c:pt idx="2">
                  <c:v>Устройство современных компьютеров и мобильных устройств</c:v>
                </c:pt>
                <c:pt idx="3">
                  <c:v>Алгоритмы обработки числовой и текстовой информации</c:v>
                </c:pt>
                <c:pt idx="4">
                  <c:v>Язык программирования и  типы данных </c:v>
                </c:pt>
              </c:strCache>
            </c:strRef>
          </c:cat>
          <c:val>
            <c:numRef>
              <c:f>углубленный!$B$6:$B$10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shape val="box"/>
        <c:axId val="81208064"/>
        <c:axId val="81209984"/>
        <c:axId val="0"/>
      </c:bar3DChart>
      <c:catAx>
        <c:axId val="812080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 i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209984"/>
        <c:crosses val="autoZero"/>
        <c:auto val="1"/>
        <c:lblAlgn val="ctr"/>
        <c:lblOffset val="100"/>
        <c:noMultiLvlLbl val="0"/>
      </c:catAx>
      <c:valAx>
        <c:axId val="812099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81208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10AD4-6A80-484D-9281-C1B5ACECB834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79442-4741-403F-8652-8E839F364D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493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E2CDC-8A6D-41F4-A4F4-6FCCB48A0D27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6EDF5-633A-4B3A-9DA7-89F1223974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855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EDF5-633A-4B3A-9DA7-89F1223974BC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821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EDF5-633A-4B3A-9DA7-89F1223974B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023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896810" y="93375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81038" y="1203598"/>
            <a:ext cx="7781925" cy="17281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Примерная программа учебного предмета «Информатика»</a:t>
            </a:r>
          </a:p>
        </p:txBody>
      </p:sp>
    </p:spTree>
    <p:extLst>
      <p:ext uri="{BB962C8B-B14F-4D97-AF65-F5344CB8AC3E}">
        <p14:creationId xmlns:p14="http://schemas.microsoft.com/office/powerpoint/2010/main" val="424544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78590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699542"/>
            <a:ext cx="8586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предметных результатов на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базовом уровне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2947"/>
              </p:ext>
            </p:extLst>
          </p:nvPr>
        </p:nvGraphicFramePr>
        <p:xfrm>
          <a:off x="1017270" y="1134427"/>
          <a:ext cx="7109460" cy="323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848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65712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06959" y="593218"/>
            <a:ext cx="73783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предметных результатов на углубленном уровне 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561455957"/>
              </p:ext>
            </p:extLst>
          </p:nvPr>
        </p:nvGraphicFramePr>
        <p:xfrm>
          <a:off x="971600" y="1491630"/>
          <a:ext cx="692209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437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72151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699542"/>
            <a:ext cx="85869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предметных результатов на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углубленном уровне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624052"/>
              </p:ext>
            </p:extLst>
          </p:nvPr>
        </p:nvGraphicFramePr>
        <p:xfrm>
          <a:off x="1409700" y="1105852"/>
          <a:ext cx="6324600" cy="3266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848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78146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17847" y="61094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499726"/>
              </p:ext>
            </p:extLst>
          </p:nvPr>
        </p:nvGraphicFramePr>
        <p:xfrm>
          <a:off x="226735" y="1059583"/>
          <a:ext cx="8833285" cy="3783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2084"/>
                <a:gridCol w="4401201"/>
              </a:tblGrid>
              <a:tr h="7596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(Приказ Минобрнауки России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05.03.2004 г. №1089</a:t>
                      </a: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647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Информация и информационные процессы</a:t>
                      </a:r>
                      <a:endParaRPr lang="ru-RU" sz="1400" b="1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Информация и информационные процессы</a:t>
                      </a: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2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Алгоритмизация и основы программирования</a:t>
                      </a: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4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Информационные модели и системы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Информационные модели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332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Компьютер как средство автоматизации информационных процессов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Аппаратное и программное обеспечение компьютера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6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Средства и технологии создания и преобразования информационных объектов</a:t>
                      </a: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Информационные технологии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4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Средства и технологии обмена информацией с помощью компьютерных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сетей</a:t>
                      </a:r>
                      <a:endParaRPr lang="ru-RU" sz="14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Компьютерные телекоммуникации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55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Основы социальной информатики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5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8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Тенденции развития средств ИКТ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96366" y="54623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Базовый уровень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09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51470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8914" y="553017"/>
            <a:ext cx="8703567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235369"/>
              </p:ext>
            </p:extLst>
          </p:nvPr>
        </p:nvGraphicFramePr>
        <p:xfrm>
          <a:off x="188914" y="987574"/>
          <a:ext cx="8847582" cy="4076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6581"/>
                <a:gridCol w="3494422"/>
                <a:gridCol w="2676579"/>
              </a:tblGrid>
              <a:tr h="9127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Предметные результаты примерной программы </a:t>
                      </a: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«Информатика»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6341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 как информационный объект. Автоматизированные средства и технологии организации текста. Основные приемы преобразования текстов. Гипертекстовое представление информации.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готовых шаблонов и создание собственных. Макросы. Средства автопоиска и автозамены. Коллективная работа с текстом, в том числе в локальной компьютерной сети. </a:t>
                      </a:r>
                    </a:p>
                    <a:p>
                      <a:r>
                        <a:rPr lang="ru-RU" sz="13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с текстом на мобильных устройствах и с использованием </a:t>
                      </a:r>
                      <a:r>
                        <a:rPr lang="ru-RU" sz="13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интернет-приложений.</a:t>
                      </a:r>
                      <a:endParaRPr lang="ru-RU" sz="13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3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Технические средства ввода текста.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Программы распознавания текста, введенного с использованием сканера, планшетного ПК или графического планшета. </a:t>
                      </a:r>
                      <a:r>
                        <a:rPr lang="ru-RU" sz="13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распознавания устной </a:t>
                      </a:r>
                      <a:r>
                        <a:rPr lang="ru-RU" sz="13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речи.</a:t>
                      </a:r>
                      <a:endParaRPr lang="ru-RU" sz="13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создавать структурированные тексты в виде отчета по выполненным практическим работам, рассылки с использованием текстового редактора и сервиса электронной почты;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использовать средства ИКТ для подготовки выступлений и обсуждений результатов исследовательской деятельности.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691680" y="593231"/>
            <a:ext cx="6552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Модуль.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технологии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51470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8914" y="553017"/>
            <a:ext cx="8703567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43595"/>
              </p:ext>
            </p:extLst>
          </p:nvPr>
        </p:nvGraphicFramePr>
        <p:xfrm>
          <a:off x="188914" y="987574"/>
          <a:ext cx="8847582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8910"/>
                <a:gridCol w="3456384"/>
                <a:gridCol w="2592288"/>
              </a:tblGrid>
              <a:tr h="6480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Предметные результаты примерной </a:t>
                      </a: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программы </a:t>
                      </a: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Информатика»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6341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Динамические (электронные) таблицы как информационные объекты. Средства и технологии работы с таблицами. Назначение и принципы работы электронных таблиц. Основные способы представления математических зависимостей между данными. Использование электронных таблиц для обработки числовых данных (на примере задач из различных предметных областей)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Функции и вложенные функции. 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ссылок в формулах. 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Визуализация данных. </a:t>
                      </a:r>
                    </a:p>
                    <a:p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Математическое моделирование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процессов из различных предметных областей. И</a:t>
                      </a:r>
                      <a:r>
                        <a:rPr lang="ru-RU" sz="13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спользование инструментов решения экономических, статистических и расчетно-графических задач. </a:t>
                      </a:r>
                    </a:p>
                    <a:p>
                      <a:r>
                        <a:rPr lang="ru-RU" sz="13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Обработка результатов естественно-научного и математического эксперимента,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экономических и экологических наблюдений, социальных опросов, учета индивидуальных показателей учебной деятельности. </a:t>
                      </a:r>
                    </a:p>
                    <a:p>
                      <a:r>
                        <a:rPr lang="ru-RU" sz="13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в электронных таблицах на мобильных устройствах и с использованием интернет-приложений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использовать встроенные функции для различных расчетов, применяемых в практической деятельности;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иллюстрировать результаты вычислений, проведенных экспериментов, используя различные средства визуализации данных в электронных таблицах.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91680" y="593231"/>
            <a:ext cx="6552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Модуль.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технологии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9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200329" y="64348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8914" y="553017"/>
            <a:ext cx="8703567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613399"/>
              </p:ext>
            </p:extLst>
          </p:nvPr>
        </p:nvGraphicFramePr>
        <p:xfrm>
          <a:off x="188914" y="1059582"/>
          <a:ext cx="8847582" cy="3894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4854"/>
                <a:gridCol w="4176464"/>
                <a:gridCol w="2376264"/>
              </a:tblGrid>
              <a:tr h="57606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Предметные результаты примерной программы «Информатика»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63419">
                <a:tc>
                  <a:txBody>
                    <a:bodyPr/>
                    <a:lstStyle/>
                    <a:p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Базы данных. Системы управления базами данных. Создание, ведение и использование баз данных при решении учебных и практических задач.</a:t>
                      </a:r>
                      <a:endParaRPr lang="ru-RU" sz="13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Классификация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данных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Типы отношений, реализуемых в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базе данных.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Объекты </a:t>
                      </a: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базы данных. 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Таблица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данных. Запись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поле. Ключевое поле. Схемы данных. Конструктор. Типы данных в режиме Конструктора. Форматы и маски ввода данных. Экспорт и импорт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данных.</a:t>
                      </a:r>
                      <a:endParaRPr lang="ru-RU" sz="12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Запрос.</a:t>
                      </a:r>
                      <a:r>
                        <a:rPr lang="ru-RU" sz="1200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Редактирование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записей в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базе данных.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Типы запросов. Параметры и диапазон поиска. Сортировка. </a:t>
                      </a:r>
                      <a:r>
                        <a:rPr lang="ru-RU" sz="120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Фильтрация.</a:t>
                      </a:r>
                      <a:endParaRPr lang="ru-RU" sz="1200" i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и </a:t>
                      </a:r>
                      <a:r>
                        <a:rPr lang="ru-RU" sz="1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Отчеты.</a:t>
                      </a:r>
                      <a:endParaRPr lang="ru-RU" sz="12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Ведение базы данных на мобильных устройствах и в интернет-приложениях. Использование инструментов поисковых систем (формирование запросов) для работы с образовательными порталами и электронными каталогами библиотек, музеев, книгоиздания, СМИ в рамках учебных заданий из различных предметных </a:t>
                      </a:r>
                      <a:r>
                        <a:rPr lang="ru-RU" sz="1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областей.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описывать базы данных и средства доступа к ним;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наполнять разработанную базу данных информацией;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составлять запросы в базах данных (в том числе, вычисляемые запросы); выполнять сортировку и поиск записей в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базе данных.</a:t>
                      </a: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91680" y="593231"/>
            <a:ext cx="6552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Модуль.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технологии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2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78590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8914" y="553017"/>
            <a:ext cx="8703567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28571"/>
              </p:ext>
            </p:extLst>
          </p:nvPr>
        </p:nvGraphicFramePr>
        <p:xfrm>
          <a:off x="188914" y="987573"/>
          <a:ext cx="8847582" cy="3894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862"/>
                <a:gridCol w="3888432"/>
                <a:gridCol w="2592288"/>
              </a:tblGrid>
              <a:tr h="6480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Предметные результаты примерной программы «Информатика»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63419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Графические информационные объекты. Средства и технологии работы с графикой. Создание и редактирование графических информационных объектов средствами графических редакторов, систем презентационной и анимационной графики.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Технологии и средства работы с графикой, звуковой и видеоинформацией. </a:t>
                      </a:r>
                      <a:r>
                        <a:rPr lang="ru-RU" sz="13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 о системах автоматизированного проектирования конструкторских работ, средах компьютерного дизайна и мультимедийных средах. </a:t>
                      </a: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Форматы графических и звуковых объектов. Ввод и обработка графических и звуковых объектов.</a:t>
                      </a:r>
                    </a:p>
                    <a:p>
                      <a:pPr rtl="0"/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Создание и преобразование звуковых и аудиовизуальных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объектов. Создание 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анимации. Форматы файлов. Воспроизведение готового материала. </a:t>
                      </a:r>
                      <a:r>
                        <a:rPr lang="ru-RU" sz="1300" b="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Технология работы в группе и размещения материала в сети. Выполнение учебных творческих и конструкторских работ.</a:t>
                      </a:r>
                    </a:p>
                    <a:p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создавать и редактировать графические и мультимедиа объекты, видеоматериалы;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использовать средства ИКТ для подготовки выступлений и обсуждений результатов исследовательской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691680" y="593231"/>
            <a:ext cx="65527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Модуль.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технологии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6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03313" y="64903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05624" y="521117"/>
            <a:ext cx="41168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Углубленный уровень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775042"/>
              </p:ext>
            </p:extLst>
          </p:nvPr>
        </p:nvGraphicFramePr>
        <p:xfrm>
          <a:off x="226735" y="915566"/>
          <a:ext cx="8833285" cy="3670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3257"/>
                <a:gridCol w="4560028"/>
              </a:tblGrid>
              <a:tr h="7596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(Приказ Минобрнауки России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05.03.2004 г. №1089</a:t>
                      </a:r>
                      <a:r>
                        <a:rPr lang="ru-RU" sz="1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  <a:endParaRPr lang="ru-RU" sz="14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6923" marR="5692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2353">
                <a:tc row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Информация и информационные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процессы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Информация и информационные процессы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5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Математические основы информатики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5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Алгоритмизация и основы программирования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Средства ИКТ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Аппаратное и программное обеспечение компьютера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Технологии создания и обработки текстовой информации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Технологии создания и преобразования текста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Обработка числовой информации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Технологии табличных вычислений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3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86740" algn="l"/>
                        </a:tabLs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Технологии поиска и хранения информации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Технологии сбора, хранения и поиска информации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2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Технология создания и обработки графической и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мультимедийной </a:t>
                      </a: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Средства и технологии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обработки изображения</a:t>
                      </a:r>
                      <a:r>
                        <a:rPr lang="ru-RU" sz="12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 звука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5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Телекоммуникационные технологии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Компьютерные  телекоммуникации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74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Технологии управления, планирования и организации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деятельности</a:t>
                      </a:r>
                      <a:endParaRPr lang="ru-RU" sz="12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Социальная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Информационная безопасность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30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Тенденции развития средств ИКТ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89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65712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8914" y="553017"/>
            <a:ext cx="8703567" cy="352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761165"/>
              </p:ext>
            </p:extLst>
          </p:nvPr>
        </p:nvGraphicFramePr>
        <p:xfrm>
          <a:off x="107504" y="771550"/>
          <a:ext cx="8928992" cy="426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311"/>
                <a:gridCol w="3560858"/>
                <a:gridCol w="2906823"/>
              </a:tblGrid>
              <a:tr h="81143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Государственный образовательный стандарт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Примерная основная образовательная программа среднего общего образования </a:t>
                      </a:r>
                      <a:endParaRPr lang="ru-RU" sz="14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Предметные результаты примерной программы «Информатика»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453362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теории алгоритмов. Формализация понятия алгоритма. Вычислимость. Эквивалентность алгоритмических моделей. Построение алгоритмов и практические вычисления. 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 программирования. Типы данных. Основные конструкции языка программирования. Система программирования. Основные этапы разработки программ. Разбиение задачи на подзадачи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алгоритмов и практические вычисления. </a:t>
                      </a:r>
                      <a:r>
                        <a:rPr lang="ru-RU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программирования. Объектно-ориентированное программирование. Элементы управления. Процедуры и функции. Итерация и рекурсия. Графика в выбранном объектно-ориентированном языке программирования. Массивы: заполнение массивов, поиск элемента в массивах, сортировка числовых и строковых массивов. </a:t>
                      </a:r>
                      <a:r>
                        <a:rPr lang="ru-RU" sz="1300" b="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Модульный (компонентный) принцип построения решений и проектов.</a:t>
                      </a:r>
                    </a:p>
                    <a:p>
                      <a:r>
                        <a:rPr lang="ru-RU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исполнителями. Робот как формальный исполнитель</a:t>
                      </a:r>
                      <a:r>
                        <a:rPr lang="ru-RU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Среда исполнителя и режим работы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применять алгоритмы поиска и сортировки при решении учебных задач;</a:t>
                      </a:r>
                    </a:p>
                    <a:p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использовать универсальный язык программирования высокого уровня (по выбору) и представления о базовых типах данных и структурах данных;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использовать основные управляющие конструкции выбранного языка программирования;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разрабатывать алгоритм управления конкретным исполнителем, в том числе на языке конкретного исполнителя в его среде.</a:t>
                      </a:r>
                    </a:p>
                    <a:p>
                      <a:pPr marL="342900" indent="-342900">
                        <a:buAutoNum type="arabicPeriod" startAt="6"/>
                      </a:pPr>
                      <a:endParaRPr lang="ru-RU" sz="13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31635" y="483518"/>
            <a:ext cx="85869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Модуль. Алгоритмизация и основы программирования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07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054"/>
            <a:ext cx="9144000" cy="13454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" name="Picture 7" descr="224-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905"/>
          <a:stretch>
            <a:fillRect/>
          </a:stretch>
        </p:blipFill>
        <p:spPr bwMode="auto">
          <a:xfrm>
            <a:off x="188914" y="33337"/>
            <a:ext cx="682625" cy="5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7938" y="484585"/>
            <a:ext cx="9144001" cy="273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187451" y="65712"/>
            <a:ext cx="7948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МЕТОДИЧЕСКИЙ ЦЕНТР		</a:t>
            </a:r>
            <a:r>
              <a:rPr lang="en-US" alt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mosmetod.ru</a:t>
            </a:r>
            <a:endParaRPr lang="ru-RU" alt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4880372"/>
            <a:ext cx="9144000" cy="2035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5036344"/>
            <a:ext cx="9144000" cy="5476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206959" y="593218"/>
            <a:ext cx="68176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Обсуждение предметных результатов на базовом уровне  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69846048"/>
              </p:ext>
            </p:extLst>
          </p:nvPr>
        </p:nvGraphicFramePr>
        <p:xfrm>
          <a:off x="323528" y="1347614"/>
          <a:ext cx="4104456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121499288"/>
              </p:ext>
            </p:extLst>
          </p:nvPr>
        </p:nvGraphicFramePr>
        <p:xfrm>
          <a:off x="4716016" y="1347614"/>
          <a:ext cx="4248472" cy="32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1674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1148</Words>
  <Application>Microsoft Office PowerPoint</Application>
  <PresentationFormat>Экран (16:9)</PresentationFormat>
  <Paragraphs>152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Bychkov Vasilij Anatolevich</dc:creator>
  <cp:lastModifiedBy>vasiliev</cp:lastModifiedBy>
  <cp:revision>110</cp:revision>
  <cp:lastPrinted>2015-11-11T11:21:59Z</cp:lastPrinted>
  <dcterms:created xsi:type="dcterms:W3CDTF">2014-09-18T07:28:57Z</dcterms:created>
  <dcterms:modified xsi:type="dcterms:W3CDTF">2015-11-12T13:37:25Z</dcterms:modified>
</cp:coreProperties>
</file>