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3" r:id="rId5"/>
    <p:sldId id="266" r:id="rId6"/>
    <p:sldId id="264" r:id="rId7"/>
    <p:sldId id="265" r:id="rId8"/>
    <p:sldId id="267" r:id="rId9"/>
  </p:sldIdLst>
  <p:sldSz cx="9144000" cy="6858000" type="screen4x3"/>
  <p:notesSz cx="6735763" cy="98694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1C08"/>
    <a:srgbClr val="0000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537F6-C42B-499F-A395-DA1B8265BFE5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EA81B-FE94-4E14-9E6A-3BBE2F6B55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273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864D5-4AB9-4836-ADF6-5E773144B551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916E5-8E64-4E3E-8535-AC132F2F9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418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E8BD2-5706-46C6-9157-3ECA31E918A9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15809-80FA-41C1-88FF-25FD1BADFB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0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AB1F6-79EF-4F64-8A8A-A7DD482A6173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AC163-E30F-41E4-9B19-419BB6F978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0049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99BD3-5F9B-4411-80CC-E162A23F0D6E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B9495-936B-4E61-AF1A-B4687F55F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50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CFFA3-EA2E-4677-A3F4-47F9B813B04B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83C90-9022-4341-856A-EA11E2AD1A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575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B74B0-2479-4498-95E7-D3632C25030A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B0363-E087-4D3A-A42E-55B71FD6DD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73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CBFD6-20C1-4630-966C-EA88C6018174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13ED9-FCC8-46DD-8315-F752C96E0D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568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43150-BFDB-4434-8783-A3606B11C2D9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A6BC47-7187-41E6-A095-0C128F8F3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892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170D6-A9A8-4D0F-802F-4C6022F297C9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548-0DB2-40A6-9F1B-F0BF134A8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674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0D5D2-CD17-4510-BD7F-7BD2B99F1471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4A05B-2135-4339-B8FF-6795683DE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62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48A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0B4125-9D38-4A6D-B0B5-05775ADE462D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19551B9-7A05-4BC9-910F-ED34862B2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1785926"/>
            <a:ext cx="7881708" cy="286232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ИСПОЛЬЗОВАНИЕ МЕЖПРЕДМЕТНЫХ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 СВЯЗЕЙ 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ПРОЕКТНО-ИССЛЕДОВАТЕЛЬСКОЙ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ДЕЯТЕЛЬНОСТИ ПО ИНФОРМАТИКЕ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В РАМКАХ ФГОС</a:t>
            </a: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214313" y="5572125"/>
            <a:ext cx="4429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021C08"/>
                </a:solidFill>
                <a:latin typeface="Calibri" pitchFamily="34" charset="0"/>
              </a:rPr>
              <a:t>Учитель  математики, информатики и ИКТ</a:t>
            </a:r>
          </a:p>
          <a:p>
            <a:pPr eaLnBrk="1" hangingPunct="1"/>
            <a:r>
              <a:rPr lang="ru-RU" altLang="ru-RU" b="1">
                <a:solidFill>
                  <a:srgbClr val="021C08"/>
                </a:solidFill>
                <a:latin typeface="Calibri" pitchFamily="34" charset="0"/>
              </a:rPr>
              <a:t>МБОУ СОШ №10 ст. Придорожной</a:t>
            </a:r>
          </a:p>
          <a:p>
            <a:pPr eaLnBrk="1" hangingPunct="1"/>
            <a:r>
              <a:rPr lang="ru-RU" altLang="ru-RU" b="1">
                <a:solidFill>
                  <a:srgbClr val="021C08"/>
                </a:solidFill>
                <a:latin typeface="Calibri" pitchFamily="34" charset="0"/>
              </a:rPr>
              <a:t>Попович Дмитрий Давидович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85750" y="214313"/>
            <a:ext cx="68580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 СРЕДНЯЯ ОБЩЕОБРАЗОВАТЕЛЬНАЯ ШКОЛА №10</a:t>
            </a:r>
          </a:p>
          <a:p>
            <a:pPr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МУНИЦИПАЛЬНОГО ОБРАЗОВАНИЯ КАНЕВСКОЙ РАЙОН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000125"/>
            <a:ext cx="60547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643313" y="2071688"/>
            <a:ext cx="2714625" cy="24288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3857625" y="2786063"/>
            <a:ext cx="23574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ИНФОРМАТИКА</a:t>
            </a:r>
          </a:p>
        </p:txBody>
      </p:sp>
      <p:cxnSp>
        <p:nvCxnSpPr>
          <p:cNvPr id="7" name="Прямая соединительная линия 6"/>
          <p:cNvCxnSpPr>
            <a:stCxn id="4" idx="1"/>
          </p:cNvCxnSpPr>
          <p:nvPr/>
        </p:nvCxnSpPr>
        <p:spPr>
          <a:xfrm rot="16200000" flipV="1">
            <a:off x="2842419" y="1229519"/>
            <a:ext cx="855663" cy="1539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16200000" flipV="1">
            <a:off x="4128294" y="1372394"/>
            <a:ext cx="1355725" cy="39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 flipH="1" flipV="1">
            <a:off x="5771357" y="1554956"/>
            <a:ext cx="927100" cy="6746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0800000" flipV="1">
            <a:off x="6357938" y="3071813"/>
            <a:ext cx="571500" cy="142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0800000" flipV="1">
            <a:off x="2214563" y="3570288"/>
            <a:ext cx="1468437" cy="715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3519488" y="4622800"/>
            <a:ext cx="1144587" cy="754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6200000" flipH="1">
            <a:off x="5698332" y="4341019"/>
            <a:ext cx="1001712" cy="889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3714750" y="0"/>
            <a:ext cx="2143125" cy="78581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142875" y="3857625"/>
            <a:ext cx="2143125" cy="10715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072188" y="428625"/>
            <a:ext cx="2786062" cy="10715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57188" y="857250"/>
            <a:ext cx="2143125" cy="10715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858000" y="2357438"/>
            <a:ext cx="2143125" cy="10715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6500813" y="5000625"/>
            <a:ext cx="2143125" cy="10715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071688" y="5500688"/>
            <a:ext cx="2143125" cy="107156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14" name="TextBox 27"/>
          <p:cNvSpPr txBox="1">
            <a:spLocks noChangeArrowheads="1"/>
          </p:cNvSpPr>
          <p:nvPr/>
        </p:nvSpPr>
        <p:spPr bwMode="auto">
          <a:xfrm>
            <a:off x="571500" y="1214438"/>
            <a:ext cx="1785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МАТЕМАТИКА</a:t>
            </a:r>
          </a:p>
        </p:txBody>
      </p:sp>
      <p:sp>
        <p:nvSpPr>
          <p:cNvPr id="4115" name="TextBox 29"/>
          <p:cNvSpPr txBox="1">
            <a:spLocks noChangeArrowheads="1"/>
          </p:cNvSpPr>
          <p:nvPr/>
        </p:nvSpPr>
        <p:spPr bwMode="auto">
          <a:xfrm>
            <a:off x="3857625" y="285750"/>
            <a:ext cx="1857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ИСТОРИЯ</a:t>
            </a:r>
          </a:p>
        </p:txBody>
      </p:sp>
      <p:sp>
        <p:nvSpPr>
          <p:cNvPr id="4116" name="TextBox 30"/>
          <p:cNvSpPr txBox="1">
            <a:spLocks noChangeArrowheads="1"/>
          </p:cNvSpPr>
          <p:nvPr/>
        </p:nvSpPr>
        <p:spPr bwMode="auto">
          <a:xfrm>
            <a:off x="6286500" y="785813"/>
            <a:ext cx="23574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1400"/>
              <a:t>ИНОСТРАННЫЙ ЯЗЫК</a:t>
            </a:r>
          </a:p>
        </p:txBody>
      </p:sp>
      <p:sp>
        <p:nvSpPr>
          <p:cNvPr id="4117" name="TextBox 31"/>
          <p:cNvSpPr txBox="1">
            <a:spLocks noChangeArrowheads="1"/>
          </p:cNvSpPr>
          <p:nvPr/>
        </p:nvSpPr>
        <p:spPr bwMode="auto">
          <a:xfrm>
            <a:off x="7072313" y="2714625"/>
            <a:ext cx="1785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ФИЗИКА</a:t>
            </a:r>
          </a:p>
        </p:txBody>
      </p:sp>
      <p:sp>
        <p:nvSpPr>
          <p:cNvPr id="4118" name="TextBox 32"/>
          <p:cNvSpPr txBox="1">
            <a:spLocks noChangeArrowheads="1"/>
          </p:cNvSpPr>
          <p:nvPr/>
        </p:nvSpPr>
        <p:spPr bwMode="auto">
          <a:xfrm>
            <a:off x="6715125" y="5357813"/>
            <a:ext cx="1785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ОБЖ</a:t>
            </a:r>
          </a:p>
        </p:txBody>
      </p:sp>
      <p:sp>
        <p:nvSpPr>
          <p:cNvPr id="4119" name="TextBox 33"/>
          <p:cNvSpPr txBox="1">
            <a:spLocks noChangeArrowheads="1"/>
          </p:cNvSpPr>
          <p:nvPr/>
        </p:nvSpPr>
        <p:spPr bwMode="auto">
          <a:xfrm>
            <a:off x="2357438" y="5857875"/>
            <a:ext cx="1571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ОПК</a:t>
            </a:r>
          </a:p>
        </p:txBody>
      </p:sp>
      <p:sp>
        <p:nvSpPr>
          <p:cNvPr id="4120" name="TextBox 34"/>
          <p:cNvSpPr txBox="1">
            <a:spLocks noChangeArrowheads="1"/>
          </p:cNvSpPr>
          <p:nvPr/>
        </p:nvSpPr>
        <p:spPr bwMode="auto">
          <a:xfrm>
            <a:off x="357188" y="4214813"/>
            <a:ext cx="17859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/>
              <a:t>ТЕХНОЛОГИЯ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14563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88" y="1643063"/>
          <a:ext cx="5000625" cy="4572000"/>
        </p:xfrm>
        <a:graphic>
          <a:graphicData uri="http://schemas.openxmlformats.org/drawingml/2006/table">
            <a:tbl>
              <a:tblPr/>
              <a:tblGrid>
                <a:gridCol w="2500051"/>
                <a:gridCol w="2500574"/>
              </a:tblGrid>
              <a:tr h="457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program </a:t>
                      </a:r>
                      <a:r>
                        <a:rPr lang="en-US" sz="800" dirty="0" err="1">
                          <a:latin typeface="Times New Roman"/>
                        </a:rPr>
                        <a:t>Paskha</a:t>
                      </a:r>
                      <a:r>
                        <a:rPr lang="en-US" sz="800" dirty="0">
                          <a:latin typeface="Times New Roman"/>
                        </a:rPr>
                        <a:t> </a:t>
                      </a:r>
                      <a:r>
                        <a:rPr lang="en-US" sz="800" dirty="0" err="1">
                          <a:latin typeface="Times New Roman"/>
                        </a:rPr>
                        <a:t>i</a:t>
                      </a:r>
                      <a:r>
                        <a:rPr lang="en-US" sz="800" dirty="0">
                          <a:latin typeface="Times New Roman"/>
                        </a:rPr>
                        <a:t> Post;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uses </a:t>
                      </a:r>
                      <a:r>
                        <a:rPr lang="en-US" sz="800" dirty="0" err="1">
                          <a:latin typeface="Times New Roman"/>
                        </a:rPr>
                        <a:t>crt</a:t>
                      </a:r>
                      <a:r>
                        <a:rPr lang="en-US" sz="800" dirty="0">
                          <a:latin typeface="Times New Roman"/>
                        </a:rPr>
                        <a:t>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 err="1">
                          <a:latin typeface="Times New Roman"/>
                        </a:rPr>
                        <a:t>var</a:t>
                      </a:r>
                      <a:r>
                        <a:rPr lang="en-US" sz="800" dirty="0">
                          <a:latin typeface="Times New Roman"/>
                        </a:rPr>
                        <a:t> </a:t>
                      </a:r>
                      <a:r>
                        <a:rPr lang="en-US" sz="800" dirty="0" err="1">
                          <a:latin typeface="Times New Roman"/>
                        </a:rPr>
                        <a:t>a,b,c,d,e,day,month,year,dayp,monthp</a:t>
                      </a:r>
                      <a:r>
                        <a:rPr lang="en-US" sz="800" dirty="0">
                          <a:latin typeface="Times New Roman"/>
                        </a:rPr>
                        <a:t>,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fevral,fevral1,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mart,mart1,aprel,dni,i:integer;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s:string;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begin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repeat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</a:t>
                      </a:r>
                      <a:r>
                        <a:rPr lang="en-US" sz="800" dirty="0" err="1">
                          <a:latin typeface="Times New Roman"/>
                        </a:rPr>
                        <a:t>writeln</a:t>
                      </a:r>
                      <a:r>
                        <a:rPr lang="en-US" sz="800" dirty="0">
                          <a:latin typeface="Times New Roman"/>
                        </a:rPr>
                        <a:t>('</a:t>
                      </a:r>
                      <a:r>
                        <a:rPr lang="en-US" sz="800" dirty="0" err="1">
                          <a:latin typeface="Times New Roman"/>
                        </a:rPr>
                        <a:t>Введите</a:t>
                      </a:r>
                      <a:r>
                        <a:rPr lang="en-US" sz="800" dirty="0">
                          <a:latin typeface="Times New Roman"/>
                        </a:rPr>
                        <a:t> </a:t>
                      </a:r>
                      <a:r>
                        <a:rPr lang="en-US" sz="800" dirty="0" err="1">
                          <a:latin typeface="Times New Roman"/>
                        </a:rPr>
                        <a:t>год</a:t>
                      </a:r>
                      <a:r>
                        <a:rPr lang="en-US" sz="800" dirty="0">
                          <a:latin typeface="Times New Roman"/>
                        </a:rPr>
                        <a:t> ');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</a:t>
                      </a:r>
                      <a:r>
                        <a:rPr lang="en-US" sz="800" dirty="0" err="1">
                          <a:latin typeface="Times New Roman"/>
                        </a:rPr>
                        <a:t>readln</a:t>
                      </a:r>
                      <a:r>
                        <a:rPr lang="en-US" sz="800" dirty="0">
                          <a:latin typeface="Times New Roman"/>
                        </a:rPr>
                        <a:t>(year);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a:=year mod 4;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b:=year mod 7;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c:=year mod 19;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d:=(19*c + 15 ) mod 30;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e:=(2*a+4*b-d+34) mod 7;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month:=3+(d+e+21) div 31;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day:=(d+e+21) mod 31+1+13;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if (day&gt;31) and (month=3)then begin // в </a:t>
                      </a:r>
                      <a:r>
                        <a:rPr lang="en-US" sz="800" dirty="0" err="1">
                          <a:latin typeface="Times New Roman"/>
                        </a:rPr>
                        <a:t>этих</a:t>
                      </a:r>
                      <a:r>
                        <a:rPr lang="en-US" sz="800" dirty="0">
                          <a:latin typeface="Times New Roman"/>
                        </a:rPr>
                        <a:t> </a:t>
                      </a:r>
                      <a:r>
                        <a:rPr lang="en-US" sz="800" dirty="0" err="1">
                          <a:latin typeface="Times New Roman"/>
                        </a:rPr>
                        <a:t>двух</a:t>
                      </a:r>
                      <a:r>
                        <a:rPr lang="en-US" sz="800" dirty="0">
                          <a:latin typeface="Times New Roman"/>
                        </a:rPr>
                        <a:t> </a:t>
                      </a:r>
                      <a:r>
                        <a:rPr lang="en-US" sz="800" dirty="0" err="1">
                          <a:latin typeface="Times New Roman"/>
                        </a:rPr>
                        <a:t>блоках</a:t>
                      </a:r>
                      <a:r>
                        <a:rPr lang="en-US" sz="800" dirty="0">
                          <a:latin typeface="Times New Roman"/>
                        </a:rPr>
                        <a:t> "if"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   day</a:t>
                      </a:r>
                      <a:r>
                        <a:rPr lang="ru-RU" sz="800" dirty="0">
                          <a:latin typeface="Times New Roman"/>
                        </a:rPr>
                        <a:t>:=</a:t>
                      </a:r>
                      <a:r>
                        <a:rPr lang="en-US" sz="800" dirty="0">
                          <a:latin typeface="Times New Roman"/>
                        </a:rPr>
                        <a:t>day</a:t>
                      </a:r>
                      <a:r>
                        <a:rPr lang="ru-RU" sz="800" dirty="0">
                          <a:latin typeface="Times New Roman"/>
                        </a:rPr>
                        <a:t>-31; //   удаляется ошибка типа "35 марта"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</a:rPr>
                        <a:t>        </a:t>
                      </a:r>
                      <a:r>
                        <a:rPr lang="en-US" sz="800" dirty="0">
                          <a:latin typeface="Times New Roman"/>
                        </a:rPr>
                        <a:t>month:=4;//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end;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if (day&gt;30) and (month=4)then begin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   day:=day-30;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   month:=5;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end;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</a:t>
                      </a:r>
                      <a:r>
                        <a:rPr lang="en-US" sz="800" dirty="0" err="1">
                          <a:latin typeface="Times New Roman"/>
                        </a:rPr>
                        <a:t>writeln</a:t>
                      </a:r>
                      <a:r>
                        <a:rPr lang="en-US" sz="800" dirty="0">
                          <a:latin typeface="Times New Roman"/>
                        </a:rPr>
                        <a:t>('</a:t>
                      </a:r>
                      <a:r>
                        <a:rPr lang="en-US" sz="800" dirty="0" err="1">
                          <a:latin typeface="Times New Roman"/>
                        </a:rPr>
                        <a:t>Дата</a:t>
                      </a:r>
                      <a:r>
                        <a:rPr lang="en-US" sz="800" dirty="0">
                          <a:latin typeface="Times New Roman"/>
                        </a:rPr>
                        <a:t> </a:t>
                      </a:r>
                      <a:r>
                        <a:rPr lang="en-US" sz="800" dirty="0" err="1">
                          <a:latin typeface="Times New Roman"/>
                        </a:rPr>
                        <a:t>Пасхи</a:t>
                      </a:r>
                      <a:r>
                        <a:rPr lang="en-US" sz="800" dirty="0">
                          <a:latin typeface="Times New Roman"/>
                        </a:rPr>
                        <a:t> - ',</a:t>
                      </a:r>
                      <a:r>
                        <a:rPr lang="en-US" sz="800" dirty="0" err="1">
                          <a:latin typeface="Times New Roman"/>
                        </a:rPr>
                        <a:t>day,'.',month,'.',year</a:t>
                      </a:r>
                      <a:r>
                        <a:rPr lang="en-US" sz="800" dirty="0">
                          <a:latin typeface="Times New Roman"/>
                        </a:rPr>
                        <a:t>);</a:t>
                      </a:r>
                      <a:endParaRPr lang="ru-RU" sz="800" dirty="0">
                        <a:latin typeface="Calibri"/>
                      </a:endParaRPr>
                    </a:p>
                  </a:txBody>
                  <a:tcPr marL="51013" marR="5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</a:rPr>
                        <a:t>     </a:t>
                      </a:r>
                      <a:r>
                        <a:rPr lang="ru-RU" sz="800" dirty="0">
                          <a:latin typeface="Times New Roman"/>
                        </a:rPr>
                        <a:t>// вычисляем количество дней в феврале //(високосный ли год?)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</a:rPr>
                        <a:t>     </a:t>
                      </a:r>
                      <a:r>
                        <a:rPr lang="en-US" sz="800" dirty="0">
                          <a:latin typeface="Times New Roman"/>
                        </a:rPr>
                        <a:t>if ((year mod 4)=0)and((year mod 100)&lt;&gt;0) then </a:t>
                      </a:r>
                      <a:r>
                        <a:rPr lang="en-US" sz="800" dirty="0" err="1">
                          <a:latin typeface="Times New Roman"/>
                        </a:rPr>
                        <a:t>fevral</a:t>
                      </a:r>
                      <a:r>
                        <a:rPr lang="en-US" sz="800" dirty="0">
                          <a:latin typeface="Times New Roman"/>
                        </a:rPr>
                        <a:t>:=29 else </a:t>
                      </a:r>
                      <a:r>
                        <a:rPr lang="en-US" sz="800" dirty="0" err="1">
                          <a:latin typeface="Times New Roman"/>
                        </a:rPr>
                        <a:t>fevral</a:t>
                      </a:r>
                      <a:r>
                        <a:rPr lang="en-US" sz="800" dirty="0">
                          <a:latin typeface="Times New Roman"/>
                        </a:rPr>
                        <a:t>:=28;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</a:rPr>
                        <a:t>     // вычисляем начало Великого Поста - может //быть в феврале или марте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</a:rPr>
                        <a:t>        </a:t>
                      </a:r>
                      <a:r>
                        <a:rPr lang="en-US" sz="800" dirty="0">
                          <a:latin typeface="Times New Roman"/>
                        </a:rPr>
                        <a:t>fevral1:=</a:t>
                      </a:r>
                      <a:r>
                        <a:rPr lang="en-US" sz="800" dirty="0" err="1">
                          <a:latin typeface="Times New Roman"/>
                        </a:rPr>
                        <a:t>fevral</a:t>
                      </a:r>
                      <a:r>
                        <a:rPr lang="en-US" sz="800" dirty="0">
                          <a:latin typeface="Times New Roman"/>
                        </a:rPr>
                        <a:t>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</a:rPr>
                        <a:t>       </a:t>
                      </a:r>
                      <a:r>
                        <a:rPr lang="en-US" sz="800" dirty="0" err="1">
                          <a:latin typeface="Times New Roman"/>
                        </a:rPr>
                        <a:t>dni</a:t>
                      </a:r>
                      <a:r>
                        <a:rPr lang="ru-RU" sz="800" dirty="0">
                          <a:latin typeface="Times New Roman"/>
                        </a:rPr>
                        <a:t>:=49;  // </a:t>
                      </a:r>
                      <a:r>
                        <a:rPr lang="ru-RU" sz="600" dirty="0">
                          <a:latin typeface="Times New Roman"/>
                        </a:rPr>
                        <a:t>Длится Великий </a:t>
                      </a:r>
                      <a:r>
                        <a:rPr lang="ru-RU" sz="600" dirty="0" err="1">
                          <a:latin typeface="Times New Roman"/>
                        </a:rPr>
                        <a:t>Пост+Страстная</a:t>
                      </a:r>
                      <a:r>
                        <a:rPr lang="ru-RU" sz="600" dirty="0">
                          <a:latin typeface="Times New Roman"/>
                        </a:rPr>
                        <a:t> Седмица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mart</a:t>
                      </a:r>
                      <a:r>
                        <a:rPr lang="ru-RU" sz="800" dirty="0">
                          <a:latin typeface="Times New Roman"/>
                        </a:rPr>
                        <a:t>:=31; 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</a:rPr>
                        <a:t>// если Пасха в мае то 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</a:rPr>
                        <a:t>       </a:t>
                      </a:r>
                      <a:r>
                        <a:rPr lang="en-US" sz="800" dirty="0">
                          <a:latin typeface="Times New Roman"/>
                        </a:rPr>
                        <a:t>if month=5 then </a:t>
                      </a:r>
                      <a:r>
                        <a:rPr lang="en-US" sz="800" dirty="0" err="1">
                          <a:latin typeface="Times New Roman"/>
                        </a:rPr>
                        <a:t>aprel</a:t>
                      </a:r>
                      <a:r>
                        <a:rPr lang="en-US" sz="800" dirty="0">
                          <a:latin typeface="Times New Roman"/>
                        </a:rPr>
                        <a:t>:=30 else </a:t>
                      </a:r>
                      <a:r>
                        <a:rPr lang="en-US" sz="800" dirty="0" err="1">
                          <a:latin typeface="Times New Roman"/>
                        </a:rPr>
                        <a:t>aprel</a:t>
                      </a:r>
                      <a:r>
                        <a:rPr lang="en-US" sz="800" dirty="0">
                          <a:latin typeface="Times New Roman"/>
                        </a:rPr>
                        <a:t>:=0; 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</a:t>
                      </a:r>
                      <a:r>
                        <a:rPr lang="ru-RU" sz="800" dirty="0">
                          <a:latin typeface="Times New Roman"/>
                        </a:rPr>
                        <a:t>// расчёт даты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</a:rPr>
                        <a:t>                </a:t>
                      </a:r>
                      <a:r>
                        <a:rPr lang="en-US" sz="800" dirty="0" err="1">
                          <a:latin typeface="Times New Roman"/>
                        </a:rPr>
                        <a:t>dni</a:t>
                      </a:r>
                      <a:r>
                        <a:rPr lang="ru-RU" sz="800" dirty="0">
                          <a:latin typeface="Times New Roman"/>
                        </a:rPr>
                        <a:t>:=</a:t>
                      </a:r>
                      <a:r>
                        <a:rPr lang="en-US" sz="800" dirty="0" err="1">
                          <a:latin typeface="Times New Roman"/>
                        </a:rPr>
                        <a:t>dni</a:t>
                      </a:r>
                      <a:r>
                        <a:rPr lang="ru-RU" sz="800" dirty="0">
                          <a:latin typeface="Times New Roman"/>
                        </a:rPr>
                        <a:t>-</a:t>
                      </a:r>
                      <a:r>
                        <a:rPr lang="en-US" sz="800" dirty="0">
                          <a:latin typeface="Times New Roman"/>
                        </a:rPr>
                        <a:t>day</a:t>
                      </a:r>
                      <a:r>
                        <a:rPr lang="ru-RU" sz="800" dirty="0">
                          <a:latin typeface="Times New Roman"/>
                        </a:rPr>
                        <a:t>-</a:t>
                      </a:r>
                      <a:r>
                        <a:rPr lang="en-US" sz="800" dirty="0" err="1">
                          <a:latin typeface="Times New Roman"/>
                        </a:rPr>
                        <a:t>aprel</a:t>
                      </a:r>
                      <a:r>
                        <a:rPr lang="ru-RU" sz="800" dirty="0">
                          <a:latin typeface="Times New Roman"/>
                        </a:rPr>
                        <a:t>; // дошли до марта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</a:rPr>
                        <a:t>                </a:t>
                      </a:r>
                      <a:r>
                        <a:rPr lang="en-US" sz="800" dirty="0">
                          <a:latin typeface="Times New Roman"/>
                        </a:rPr>
                        <a:t>repeat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             </a:t>
                      </a:r>
                      <a:r>
                        <a:rPr lang="en-US" sz="800" dirty="0" err="1">
                          <a:latin typeface="Times New Roman"/>
                        </a:rPr>
                        <a:t>dni</a:t>
                      </a:r>
                      <a:r>
                        <a:rPr lang="en-US" sz="800" dirty="0">
                          <a:latin typeface="Times New Roman"/>
                        </a:rPr>
                        <a:t>:=dni-1;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             mart:=mart-1;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           until </a:t>
                      </a:r>
                      <a:r>
                        <a:rPr lang="en-US" sz="800" dirty="0" err="1">
                          <a:latin typeface="Times New Roman"/>
                        </a:rPr>
                        <a:t>dni</a:t>
                      </a:r>
                      <a:r>
                        <a:rPr lang="en-US" sz="800" dirty="0">
                          <a:latin typeface="Times New Roman"/>
                        </a:rPr>
                        <a:t>=1 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           </a:t>
                      </a:r>
                      <a:r>
                        <a:rPr lang="en-US" sz="800" dirty="0" err="1">
                          <a:latin typeface="Times New Roman"/>
                        </a:rPr>
                        <a:t>dayp</a:t>
                      </a:r>
                      <a:r>
                        <a:rPr lang="en-US" sz="800" dirty="0">
                          <a:latin typeface="Times New Roman"/>
                        </a:rPr>
                        <a:t>:=mart; </a:t>
                      </a:r>
                      <a:r>
                        <a:rPr lang="en-US" sz="800" dirty="0" err="1">
                          <a:latin typeface="Times New Roman"/>
                        </a:rPr>
                        <a:t>monthp</a:t>
                      </a:r>
                      <a:r>
                        <a:rPr lang="en-US" sz="800" dirty="0">
                          <a:latin typeface="Times New Roman"/>
                        </a:rPr>
                        <a:t>:=3;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           if mart</a:t>
                      </a:r>
                      <a:r>
                        <a:rPr lang="ru-RU" sz="800" dirty="0">
                          <a:latin typeface="Times New Roman"/>
                        </a:rPr>
                        <a:t>&lt;0 </a:t>
                      </a:r>
                      <a:r>
                        <a:rPr lang="en-US" sz="800" dirty="0">
                          <a:latin typeface="Times New Roman"/>
                        </a:rPr>
                        <a:t>then begin</a:t>
                      </a:r>
                      <a:r>
                        <a:rPr lang="ru-RU" sz="800" dirty="0">
                          <a:latin typeface="Times New Roman"/>
                        </a:rPr>
                        <a:t> // если перешли через смену месяца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</a:rPr>
                        <a:t>                   </a:t>
                      </a:r>
                      <a:r>
                        <a:rPr lang="en-US" sz="800" dirty="0">
                          <a:latin typeface="Times New Roman"/>
                        </a:rPr>
                        <a:t>fevral1:=fevral1+mart;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              </a:t>
                      </a:r>
                      <a:r>
                        <a:rPr lang="en-US" sz="800" dirty="0" err="1">
                          <a:latin typeface="Times New Roman"/>
                        </a:rPr>
                        <a:t>dayp</a:t>
                      </a:r>
                      <a:r>
                        <a:rPr lang="en-US" sz="800" dirty="0">
                          <a:latin typeface="Times New Roman"/>
                        </a:rPr>
                        <a:t>:=fevral1; </a:t>
                      </a:r>
                      <a:r>
                        <a:rPr lang="en-US" sz="800" dirty="0" err="1">
                          <a:latin typeface="Times New Roman"/>
                        </a:rPr>
                        <a:t>monthp</a:t>
                      </a:r>
                      <a:r>
                        <a:rPr lang="en-US" sz="800" dirty="0">
                          <a:latin typeface="Times New Roman"/>
                        </a:rPr>
                        <a:t>:=2;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           end;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            if mart=0 then begin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               </a:t>
                      </a:r>
                      <a:r>
                        <a:rPr lang="en-US" sz="800" dirty="0" err="1">
                          <a:latin typeface="Times New Roman"/>
                        </a:rPr>
                        <a:t>dayp</a:t>
                      </a:r>
                      <a:r>
                        <a:rPr lang="en-US" sz="800" dirty="0">
                          <a:latin typeface="Times New Roman"/>
                        </a:rPr>
                        <a:t>:=</a:t>
                      </a:r>
                      <a:r>
                        <a:rPr lang="en-US" sz="800" dirty="0" err="1">
                          <a:latin typeface="Times New Roman"/>
                        </a:rPr>
                        <a:t>fevral</a:t>
                      </a:r>
                      <a:r>
                        <a:rPr lang="en-US" sz="800" dirty="0">
                          <a:latin typeface="Times New Roman"/>
                        </a:rPr>
                        <a:t>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               </a:t>
                      </a:r>
                      <a:r>
                        <a:rPr lang="en-US" sz="800" dirty="0" err="1">
                          <a:latin typeface="Times New Roman"/>
                        </a:rPr>
                        <a:t>monthp</a:t>
                      </a:r>
                      <a:r>
                        <a:rPr lang="ru-RU" sz="800" dirty="0">
                          <a:latin typeface="Times New Roman"/>
                        </a:rPr>
                        <a:t>:=2;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</a:rPr>
                        <a:t>                 </a:t>
                      </a:r>
                      <a:r>
                        <a:rPr lang="en-US" sz="800" dirty="0">
                          <a:latin typeface="Times New Roman"/>
                        </a:rPr>
                        <a:t>end</a:t>
                      </a:r>
                      <a:r>
                        <a:rPr lang="ru-RU" sz="800" dirty="0">
                          <a:latin typeface="Times New Roman"/>
                        </a:rPr>
                        <a:t>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</a:rPr>
                        <a:t>      </a:t>
                      </a:r>
                      <a:r>
                        <a:rPr lang="en-US" sz="800" dirty="0" err="1">
                          <a:latin typeface="Times New Roman"/>
                        </a:rPr>
                        <a:t>writeln</a:t>
                      </a:r>
                      <a:r>
                        <a:rPr lang="ru-RU" sz="800" dirty="0">
                          <a:latin typeface="Times New Roman"/>
                        </a:rPr>
                        <a:t>('Великий Пост начинается');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latin typeface="Times New Roman"/>
                        </a:rPr>
                        <a:t>      </a:t>
                      </a:r>
                      <a:r>
                        <a:rPr lang="en-US" sz="800" dirty="0" err="1">
                          <a:latin typeface="Times New Roman"/>
                        </a:rPr>
                        <a:t>writeln</a:t>
                      </a:r>
                      <a:r>
                        <a:rPr lang="en-US" sz="800" dirty="0">
                          <a:latin typeface="Times New Roman"/>
                        </a:rPr>
                        <a:t>(</a:t>
                      </a:r>
                      <a:r>
                        <a:rPr lang="en-US" sz="800" dirty="0" err="1">
                          <a:latin typeface="Times New Roman"/>
                        </a:rPr>
                        <a:t>dayp</a:t>
                      </a:r>
                      <a:r>
                        <a:rPr lang="en-US" sz="800" dirty="0">
                          <a:latin typeface="Times New Roman"/>
                        </a:rPr>
                        <a:t>,'.', </a:t>
                      </a:r>
                      <a:r>
                        <a:rPr lang="en-US" sz="800" dirty="0" err="1">
                          <a:latin typeface="Times New Roman"/>
                        </a:rPr>
                        <a:t>monthp,'.',year</a:t>
                      </a:r>
                      <a:r>
                        <a:rPr lang="en-US" sz="800" dirty="0">
                          <a:latin typeface="Times New Roman"/>
                        </a:rPr>
                        <a:t>);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   </a:t>
                      </a:r>
                      <a:r>
                        <a:rPr lang="en-US" sz="800" dirty="0" err="1">
                          <a:latin typeface="Times New Roman"/>
                        </a:rPr>
                        <a:t>writeln</a:t>
                      </a:r>
                      <a:r>
                        <a:rPr lang="en-US" sz="800" dirty="0">
                          <a:latin typeface="Times New Roman"/>
                        </a:rPr>
                        <a:t>('</a:t>
                      </a:r>
                      <a:r>
                        <a:rPr lang="en-US" sz="800" dirty="0" err="1">
                          <a:latin typeface="Times New Roman"/>
                        </a:rPr>
                        <a:t>Считать</a:t>
                      </a:r>
                      <a:r>
                        <a:rPr lang="en-US" sz="800" dirty="0">
                          <a:latin typeface="Times New Roman"/>
                        </a:rPr>
                        <a:t> </a:t>
                      </a:r>
                      <a:r>
                        <a:rPr lang="en-US" sz="800" dirty="0" err="1">
                          <a:latin typeface="Times New Roman"/>
                        </a:rPr>
                        <a:t>ещё</a:t>
                      </a:r>
                      <a:r>
                        <a:rPr lang="en-US" sz="800" dirty="0">
                          <a:latin typeface="Times New Roman"/>
                        </a:rPr>
                        <a:t>? (y/n)'); </a:t>
                      </a:r>
                      <a:r>
                        <a:rPr lang="en-US" sz="800" dirty="0" err="1">
                          <a:latin typeface="Times New Roman"/>
                        </a:rPr>
                        <a:t>readln</a:t>
                      </a:r>
                      <a:r>
                        <a:rPr lang="en-US" sz="800" dirty="0">
                          <a:latin typeface="Times New Roman"/>
                        </a:rPr>
                        <a:t>(s);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  until s='n';</a:t>
                      </a:r>
                      <a:endParaRPr lang="ru-RU" sz="800" dirty="0">
                        <a:latin typeface="Calibri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800" dirty="0">
                          <a:latin typeface="Times New Roman"/>
                        </a:rPr>
                        <a:t>end.</a:t>
                      </a:r>
                      <a:endParaRPr lang="ru-RU" sz="800" dirty="0">
                        <a:latin typeface="Calibri"/>
                      </a:endParaRPr>
                    </a:p>
                  </a:txBody>
                  <a:tcPr marL="51013" marR="5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131" name="Рисунок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214313"/>
            <a:ext cx="3533775" cy="263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:\Users\Дмитрий\Documents\Школа\2015-16\Эврика2016\ДЛЯ ПРЕЗЕНТАЦИИ\дареный кон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85750"/>
            <a:ext cx="2646362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142875" y="2428875"/>
            <a:ext cx="4572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/>
              <a:t>Don't look a gift horse in the mouth</a:t>
            </a:r>
            <a:r>
              <a:rPr lang="ru-RU" altLang="ru-RU"/>
              <a:t/>
            </a:r>
            <a:br>
              <a:rPr lang="ru-RU" altLang="ru-RU"/>
            </a:br>
            <a:r>
              <a:rPr lang="ru-RU" altLang="ru-RU"/>
              <a:t>Дарёному коню в зубы не смотрят</a:t>
            </a:r>
            <a:br>
              <a:rPr lang="ru-RU" altLang="ru-RU"/>
            </a:br>
            <a:r>
              <a:rPr lang="en-US" altLang="ru-RU"/>
              <a:t>Darowanemu koniowi nie zagląda się w zęby</a:t>
            </a:r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  <p:pic>
        <p:nvPicPr>
          <p:cNvPr id="6148" name="Диаграмма 1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7563" y="3643313"/>
            <a:ext cx="500062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Содержимое 3" descr="рис_прогр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8" y="2143125"/>
            <a:ext cx="4549775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Содержимое 3" descr="база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0"/>
            <a:ext cx="5781675" cy="207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Содержимое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85750"/>
            <a:ext cx="25717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3643313"/>
            <a:ext cx="2857500" cy="65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4214813"/>
            <a:ext cx="75279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Рисунок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714375"/>
            <a:ext cx="2527300" cy="195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338" y="357188"/>
            <a:ext cx="27686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642938"/>
            <a:ext cx="38004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88" y="500063"/>
            <a:ext cx="3236912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Рисунок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3286125"/>
            <a:ext cx="2787650" cy="306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Содержимое 3" descr="IMG_2150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3143250"/>
            <a:ext cx="3429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428</Words>
  <Application>Microsoft Office PowerPoint</Application>
  <PresentationFormat>Экран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WORKGROUP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UserXP</dc:creator>
  <cp:lastModifiedBy>Зося А. Ковалева</cp:lastModifiedBy>
  <cp:revision>70</cp:revision>
  <dcterms:created xsi:type="dcterms:W3CDTF">2015-12-03T14:43:02Z</dcterms:created>
  <dcterms:modified xsi:type="dcterms:W3CDTF">2017-09-14T09:18:28Z</dcterms:modified>
</cp:coreProperties>
</file>