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7"/>
  </p:notesMasterIdLst>
  <p:sldIdLst>
    <p:sldId id="461" r:id="rId2"/>
    <p:sldId id="445" r:id="rId3"/>
    <p:sldId id="453" r:id="rId4"/>
    <p:sldId id="420" r:id="rId5"/>
    <p:sldId id="454" r:id="rId6"/>
    <p:sldId id="447" r:id="rId7"/>
    <p:sldId id="455" r:id="rId8"/>
    <p:sldId id="456" r:id="rId9"/>
    <p:sldId id="457" r:id="rId10"/>
    <p:sldId id="449" r:id="rId11"/>
    <p:sldId id="458" r:id="rId12"/>
    <p:sldId id="460" r:id="rId13"/>
    <p:sldId id="459" r:id="rId14"/>
    <p:sldId id="462" r:id="rId15"/>
    <p:sldId id="463" r:id="rId16"/>
  </p:sldIdLst>
  <p:sldSz cx="6858000" cy="5143500"/>
  <p:notesSz cx="6797675" cy="9926638"/>
  <p:embeddedFontLst>
    <p:embeddedFont>
      <p:font typeface="华文细黑" panose="020B0604020202020204" charset="-122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  <p:embeddedFont>
      <p:font typeface="Impact" panose="020B0806030902050204" pitchFamily="34" charset="0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D49"/>
    <a:srgbClr val="E5472E"/>
    <a:srgbClr val="F8A90C"/>
    <a:srgbClr val="C80D1F"/>
    <a:srgbClr val="7F7F7F"/>
    <a:srgbClr val="232227"/>
    <a:srgbClr val="2D3E52"/>
    <a:srgbClr val="3A5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35" autoAdjust="0"/>
  </p:normalViewPr>
  <p:slideViewPr>
    <p:cSldViewPr snapToGrid="0">
      <p:cViewPr varScale="1">
        <p:scale>
          <a:sx n="111" d="100"/>
          <a:sy n="111" d="100"/>
        </p:scale>
        <p:origin x="1416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0CED8-4787-45B6-B02A-FD5D320C52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3B0A622-C559-4926-98B6-26F93511144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u="sng" dirty="0" smtClean="0"/>
            <a:t>Дизайнерское: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  <a:endParaRPr lang="ru-RU" sz="700" i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Гостева</a:t>
          </a:r>
          <a:r>
            <a:rPr lang="ru-RU" sz="700" i="1" dirty="0" smtClean="0"/>
            <a:t> Л.В.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Трусов А.В. 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Теняева</a:t>
          </a:r>
          <a:r>
            <a:rPr lang="ru-RU" sz="700" i="1" dirty="0" smtClean="0"/>
            <a:t> Э.Б.  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Верховодова</a:t>
          </a:r>
          <a:r>
            <a:rPr lang="ru-RU" sz="700" i="1" dirty="0" smtClean="0"/>
            <a:t> Р.А.</a:t>
          </a:r>
          <a:r>
            <a:rPr lang="ru-RU" sz="700" dirty="0" smtClean="0"/>
            <a:t> </a:t>
          </a:r>
        </a:p>
        <a:p>
          <a:pPr marL="0" marR="0" indent="0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Червяковская Е.Б.</a:t>
          </a:r>
        </a:p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D80F2B34-52C4-4751-B706-4169C992378C}" type="parTrans" cxnId="{D48F3357-40B7-4D2D-8CF3-D100E4D0EC48}">
      <dgm:prSet/>
      <dgm:spPr/>
      <dgm:t>
        <a:bodyPr/>
        <a:lstStyle/>
        <a:p>
          <a:endParaRPr lang="ru-RU" sz="2400"/>
        </a:p>
      </dgm:t>
    </dgm:pt>
    <dgm:pt modelId="{1520D258-074E-4474-AC29-E4B8AA08C23D}" type="sibTrans" cxnId="{D48F3357-40B7-4D2D-8CF3-D100E4D0EC48}">
      <dgm:prSet/>
      <dgm:spPr/>
      <dgm:t>
        <a:bodyPr/>
        <a:lstStyle/>
        <a:p>
          <a:endParaRPr lang="ru-RU" sz="2400"/>
        </a:p>
      </dgm:t>
    </dgm:pt>
    <dgm:pt modelId="{164EEBC0-C41E-4061-93EC-1A9711A9D34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Мебельное</a:t>
          </a:r>
          <a:r>
            <a:rPr lang="ru-RU" sz="700" b="1" i="1" dirty="0" smtClean="0"/>
            <a:t>:</a:t>
          </a: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Макаров Г.А.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Лесничий А.Н</a:t>
          </a:r>
          <a:r>
            <a:rPr lang="ru-RU" sz="700" dirty="0" smtClean="0"/>
            <a:t>.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Пашков Н.В.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005301FB-0908-449E-BF29-BCFA5104F861}" type="parTrans" cxnId="{D13E2AD5-48C6-4668-8531-7C2E575BAB15}">
      <dgm:prSet/>
      <dgm:spPr/>
      <dgm:t>
        <a:bodyPr/>
        <a:lstStyle/>
        <a:p>
          <a:endParaRPr lang="ru-RU" sz="2400"/>
        </a:p>
      </dgm:t>
    </dgm:pt>
    <dgm:pt modelId="{A5AA5EB3-91BC-4437-956B-CAB0BF6EFF77}" type="sibTrans" cxnId="{D13E2AD5-48C6-4668-8531-7C2E575BAB15}">
      <dgm:prSet/>
      <dgm:spPr/>
      <dgm:t>
        <a:bodyPr/>
        <a:lstStyle/>
        <a:p>
          <a:endParaRPr lang="ru-RU" sz="2400"/>
        </a:p>
      </dgm:t>
    </dgm:pt>
    <dgm:pt modelId="{36201794-BCD2-4B36-A4AF-1B4040BA73D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Сварочное:</a:t>
          </a: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Подфигурная</a:t>
          </a:r>
          <a:r>
            <a:rPr lang="ru-RU" sz="700" i="1" dirty="0" smtClean="0"/>
            <a:t> И.Ф</a:t>
          </a:r>
          <a:r>
            <a:rPr lang="ru-RU" sz="700" dirty="0" smtClean="0"/>
            <a:t>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 Хоменко С.Н.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Сигарев</a:t>
          </a:r>
          <a:r>
            <a:rPr lang="ru-RU" sz="700" i="1" dirty="0" smtClean="0"/>
            <a:t> Д.А.</a:t>
          </a:r>
          <a:r>
            <a:rPr lang="ru-RU" sz="700" dirty="0" smtClean="0"/>
            <a:t> 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2133BF8B-7B79-46C2-9EB5-E79FC10B5EA9}" type="parTrans" cxnId="{6111971F-8944-4140-84FA-0FDEE2A5091D}">
      <dgm:prSet/>
      <dgm:spPr/>
      <dgm:t>
        <a:bodyPr/>
        <a:lstStyle/>
        <a:p>
          <a:endParaRPr lang="ru-RU" sz="2400"/>
        </a:p>
      </dgm:t>
    </dgm:pt>
    <dgm:pt modelId="{0607AF5B-F4AC-4FE1-BEA5-C5110BA42BFF}" type="sibTrans" cxnId="{6111971F-8944-4140-84FA-0FDEE2A5091D}">
      <dgm:prSet/>
      <dgm:spPr/>
      <dgm:t>
        <a:bodyPr/>
        <a:lstStyle/>
        <a:p>
          <a:endParaRPr lang="ru-RU" sz="2400"/>
        </a:p>
      </dgm:t>
    </dgm:pt>
    <dgm:pt modelId="{9620CB21-96BF-4028-B059-6A1EB9AA4D6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dirty="0" smtClean="0"/>
            <a:t> Строительное</a:t>
          </a:r>
          <a:r>
            <a:rPr lang="ru-RU" sz="700" dirty="0" smtClean="0"/>
            <a:t>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dirty="0" smtClean="0"/>
            <a:t>Наставники: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Дрепина</a:t>
          </a:r>
          <a:r>
            <a:rPr lang="ru-RU" sz="700" i="1" dirty="0" smtClean="0"/>
            <a:t> Ю.И.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smtClean="0"/>
            <a:t>Стаценко Е.А.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Митьковец</a:t>
          </a:r>
          <a:r>
            <a:rPr lang="ru-RU" sz="700" i="1" dirty="0" smtClean="0"/>
            <a:t> С.Г.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dirty="0" err="1" smtClean="0"/>
            <a:t>Козупица</a:t>
          </a:r>
          <a:r>
            <a:rPr lang="ru-RU" sz="700" i="1" dirty="0" smtClean="0"/>
            <a:t> Е.И.</a:t>
          </a:r>
          <a:endParaRPr lang="ru-RU" sz="700" dirty="0"/>
        </a:p>
      </dgm:t>
    </dgm:pt>
    <dgm:pt modelId="{720F1BB1-354C-44A3-8549-BF8F36D19899}" type="parTrans" cxnId="{BCD30F32-BC7D-4357-ACBA-5583234CF218}">
      <dgm:prSet/>
      <dgm:spPr/>
      <dgm:t>
        <a:bodyPr/>
        <a:lstStyle/>
        <a:p>
          <a:endParaRPr lang="ru-RU" sz="2400"/>
        </a:p>
      </dgm:t>
    </dgm:pt>
    <dgm:pt modelId="{30488E19-52F7-4EF9-8B98-C6EF6562AEF3}" type="sibTrans" cxnId="{BCD30F32-BC7D-4357-ACBA-5583234CF218}">
      <dgm:prSet/>
      <dgm:spPr/>
      <dgm:t>
        <a:bodyPr/>
        <a:lstStyle/>
        <a:p>
          <a:endParaRPr lang="ru-RU" sz="2400"/>
        </a:p>
      </dgm:t>
    </dgm:pt>
    <dgm:pt modelId="{8ED2FE31-2DA9-4DB4-8B9D-30E50C4F5945}" type="pres">
      <dgm:prSet presAssocID="{2F20CED8-4787-45B6-B02A-FD5D320C523C}" presName="CompostProcess" presStyleCnt="0">
        <dgm:presLayoutVars>
          <dgm:dir/>
          <dgm:resizeHandles val="exact"/>
        </dgm:presLayoutVars>
      </dgm:prSet>
      <dgm:spPr/>
    </dgm:pt>
    <dgm:pt modelId="{1C845D01-A259-4F2C-B202-E3A5655987C0}" type="pres">
      <dgm:prSet presAssocID="{2F20CED8-4787-45B6-B02A-FD5D320C523C}" presName="arrow" presStyleLbl="bgShp" presStyleIdx="0" presStyleCnt="1" custLinFactNeighborX="-2048" custLinFactNeighborY="-15430"/>
      <dgm:spPr/>
    </dgm:pt>
    <dgm:pt modelId="{573C398E-8C34-4EC0-9372-D0848A8414B6}" type="pres">
      <dgm:prSet presAssocID="{2F20CED8-4787-45B6-B02A-FD5D320C523C}" presName="linearProcess" presStyleCnt="0"/>
      <dgm:spPr/>
    </dgm:pt>
    <dgm:pt modelId="{3DAB3233-618C-469F-B408-0F366F563C8F}" type="pres">
      <dgm:prSet presAssocID="{73B0A622-C559-4926-98B6-26F93511144B}" presName="textNode" presStyleLbl="node1" presStyleIdx="0" presStyleCnt="4" custScaleX="147645" custLinFactX="-4967" custLinFactNeighborX="-100000" custLinFactNeighborY="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A3629-4760-4D0C-8C8B-F8BCAD5855B9}" type="pres">
      <dgm:prSet presAssocID="{1520D258-074E-4474-AC29-E4B8AA08C23D}" presName="sibTrans" presStyleCnt="0"/>
      <dgm:spPr/>
    </dgm:pt>
    <dgm:pt modelId="{A99995E5-97BF-44C2-B5D2-2541E6577391}" type="pres">
      <dgm:prSet presAssocID="{164EEBC0-C41E-4061-93EC-1A9711A9D343}" presName="textNode" presStyleLbl="node1" presStyleIdx="1" presStyleCnt="4" custScaleX="143462" custLinFactNeighborX="-95951" custLinFactNeighborY="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B41DF-41AC-4DF7-BDEA-49C898A20021}" type="pres">
      <dgm:prSet presAssocID="{A5AA5EB3-91BC-4437-956B-CAB0BF6EFF77}" presName="sibTrans" presStyleCnt="0"/>
      <dgm:spPr/>
    </dgm:pt>
    <dgm:pt modelId="{6E6D739A-1C31-46C3-A703-B3C7FC5FEC75}" type="pres">
      <dgm:prSet presAssocID="{9620CB21-96BF-4028-B059-6A1EB9AA4D67}" presName="textNode" presStyleLbl="node1" presStyleIdx="2" presStyleCnt="4" custScaleX="134543" custLinFactX="-8008" custLinFactNeighborX="-100000" custLinFactNeighborY="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739D8-DBB3-4ECD-87AD-91FE5A7DBB10}" type="pres">
      <dgm:prSet presAssocID="{30488E19-52F7-4EF9-8B98-C6EF6562AEF3}" presName="sibTrans" presStyleCnt="0"/>
      <dgm:spPr/>
    </dgm:pt>
    <dgm:pt modelId="{F90AF645-6B63-422A-8A78-1CB2CF39347D}" type="pres">
      <dgm:prSet presAssocID="{36201794-BCD2-4B36-A4AF-1B4040BA73DB}" presName="textNode" presStyleLbl="node1" presStyleIdx="3" presStyleCnt="4" custScaleX="158053" custLinFactX="-1439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7A040-1990-4B03-BD20-C7737D7D0B62}" type="presOf" srcId="{36201794-BCD2-4B36-A4AF-1B4040BA73DB}" destId="{F90AF645-6B63-422A-8A78-1CB2CF39347D}" srcOrd="0" destOrd="0" presId="urn:microsoft.com/office/officeart/2005/8/layout/hProcess9"/>
    <dgm:cxn modelId="{BCD30F32-BC7D-4357-ACBA-5583234CF218}" srcId="{2F20CED8-4787-45B6-B02A-FD5D320C523C}" destId="{9620CB21-96BF-4028-B059-6A1EB9AA4D67}" srcOrd="2" destOrd="0" parTransId="{720F1BB1-354C-44A3-8549-BF8F36D19899}" sibTransId="{30488E19-52F7-4EF9-8B98-C6EF6562AEF3}"/>
    <dgm:cxn modelId="{6C1B90ED-AD1C-4289-9119-96EA529D5553}" type="presOf" srcId="{164EEBC0-C41E-4061-93EC-1A9711A9D343}" destId="{A99995E5-97BF-44C2-B5D2-2541E6577391}" srcOrd="0" destOrd="0" presId="urn:microsoft.com/office/officeart/2005/8/layout/hProcess9"/>
    <dgm:cxn modelId="{6111971F-8944-4140-84FA-0FDEE2A5091D}" srcId="{2F20CED8-4787-45B6-B02A-FD5D320C523C}" destId="{36201794-BCD2-4B36-A4AF-1B4040BA73DB}" srcOrd="3" destOrd="0" parTransId="{2133BF8B-7B79-46C2-9EB5-E79FC10B5EA9}" sibTransId="{0607AF5B-F4AC-4FE1-BEA5-C5110BA42BFF}"/>
    <dgm:cxn modelId="{7E49A49B-B7AD-4C1E-988E-BBC85B6E178C}" type="presOf" srcId="{73B0A622-C559-4926-98B6-26F93511144B}" destId="{3DAB3233-618C-469F-B408-0F366F563C8F}" srcOrd="0" destOrd="0" presId="urn:microsoft.com/office/officeart/2005/8/layout/hProcess9"/>
    <dgm:cxn modelId="{D48F3357-40B7-4D2D-8CF3-D100E4D0EC48}" srcId="{2F20CED8-4787-45B6-B02A-FD5D320C523C}" destId="{73B0A622-C559-4926-98B6-26F93511144B}" srcOrd="0" destOrd="0" parTransId="{D80F2B34-52C4-4751-B706-4169C992378C}" sibTransId="{1520D258-074E-4474-AC29-E4B8AA08C23D}"/>
    <dgm:cxn modelId="{4D94CB43-7C96-4F0C-BB4F-AF843A92C739}" type="presOf" srcId="{2F20CED8-4787-45B6-B02A-FD5D320C523C}" destId="{8ED2FE31-2DA9-4DB4-8B9D-30E50C4F5945}" srcOrd="0" destOrd="0" presId="urn:microsoft.com/office/officeart/2005/8/layout/hProcess9"/>
    <dgm:cxn modelId="{9355F76B-6FAD-4ECD-B6F1-2D71F4B39FB0}" type="presOf" srcId="{9620CB21-96BF-4028-B059-6A1EB9AA4D67}" destId="{6E6D739A-1C31-46C3-A703-B3C7FC5FEC75}" srcOrd="0" destOrd="0" presId="urn:microsoft.com/office/officeart/2005/8/layout/hProcess9"/>
    <dgm:cxn modelId="{D13E2AD5-48C6-4668-8531-7C2E575BAB15}" srcId="{2F20CED8-4787-45B6-B02A-FD5D320C523C}" destId="{164EEBC0-C41E-4061-93EC-1A9711A9D343}" srcOrd="1" destOrd="0" parTransId="{005301FB-0908-449E-BF29-BCFA5104F861}" sibTransId="{A5AA5EB3-91BC-4437-956B-CAB0BF6EFF77}"/>
    <dgm:cxn modelId="{2AE7256E-C2C3-4B3C-836A-71AF2420711C}" type="presParOf" srcId="{8ED2FE31-2DA9-4DB4-8B9D-30E50C4F5945}" destId="{1C845D01-A259-4F2C-B202-E3A5655987C0}" srcOrd="0" destOrd="0" presId="urn:microsoft.com/office/officeart/2005/8/layout/hProcess9"/>
    <dgm:cxn modelId="{6ED60EE8-313D-4AB3-AA50-0A2A630286CD}" type="presParOf" srcId="{8ED2FE31-2DA9-4DB4-8B9D-30E50C4F5945}" destId="{573C398E-8C34-4EC0-9372-D0848A8414B6}" srcOrd="1" destOrd="0" presId="urn:microsoft.com/office/officeart/2005/8/layout/hProcess9"/>
    <dgm:cxn modelId="{07AACCAC-5A18-4A17-BC87-016EC336A404}" type="presParOf" srcId="{573C398E-8C34-4EC0-9372-D0848A8414B6}" destId="{3DAB3233-618C-469F-B408-0F366F563C8F}" srcOrd="0" destOrd="0" presId="urn:microsoft.com/office/officeart/2005/8/layout/hProcess9"/>
    <dgm:cxn modelId="{217A5380-FB53-4939-9982-96B3F5BA6637}" type="presParOf" srcId="{573C398E-8C34-4EC0-9372-D0848A8414B6}" destId="{ED7A3629-4760-4D0C-8C8B-F8BCAD5855B9}" srcOrd="1" destOrd="0" presId="urn:microsoft.com/office/officeart/2005/8/layout/hProcess9"/>
    <dgm:cxn modelId="{AF71554E-1DC1-43BE-A8B4-725982682494}" type="presParOf" srcId="{573C398E-8C34-4EC0-9372-D0848A8414B6}" destId="{A99995E5-97BF-44C2-B5D2-2541E6577391}" srcOrd="2" destOrd="0" presId="urn:microsoft.com/office/officeart/2005/8/layout/hProcess9"/>
    <dgm:cxn modelId="{F00C51D8-622E-493C-A03D-DAF718C466E5}" type="presParOf" srcId="{573C398E-8C34-4EC0-9372-D0848A8414B6}" destId="{70DB41DF-41AC-4DF7-BDEA-49C898A20021}" srcOrd="3" destOrd="0" presId="urn:microsoft.com/office/officeart/2005/8/layout/hProcess9"/>
    <dgm:cxn modelId="{21916B82-A8AB-47D6-A3AD-0DB3ED92C517}" type="presParOf" srcId="{573C398E-8C34-4EC0-9372-D0848A8414B6}" destId="{6E6D739A-1C31-46C3-A703-B3C7FC5FEC75}" srcOrd="4" destOrd="0" presId="urn:microsoft.com/office/officeart/2005/8/layout/hProcess9"/>
    <dgm:cxn modelId="{E09D568A-8988-4EC0-A28F-2675D35BAAE2}" type="presParOf" srcId="{573C398E-8C34-4EC0-9372-D0848A8414B6}" destId="{381739D8-DBB3-4ECD-87AD-91FE5A7DBB10}" srcOrd="5" destOrd="0" presId="urn:microsoft.com/office/officeart/2005/8/layout/hProcess9"/>
    <dgm:cxn modelId="{211FF08B-AB95-41E4-8DFB-6D921EC91C2A}" type="presParOf" srcId="{573C398E-8C34-4EC0-9372-D0848A8414B6}" destId="{F90AF645-6B63-422A-8A78-1CB2CF39347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713F9-007C-44C6-89FC-A0A5D09442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05BBA5-446C-4E36-A729-54E92E9E2C38}">
      <dgm:prSet phldrT="[Текст]"/>
      <dgm:spPr/>
      <dgm:t>
        <a:bodyPr/>
        <a:lstStyle/>
        <a:p>
          <a:r>
            <a:rPr lang="ru-RU" dirty="0" smtClean="0"/>
            <a:t>Планируемые количественные результаты выполнены.</a:t>
          </a:r>
        </a:p>
        <a:p>
          <a:r>
            <a:rPr lang="ru-RU" dirty="0" smtClean="0"/>
            <a:t>Итого: наставников - </a:t>
          </a:r>
          <a:r>
            <a:rPr lang="ru-RU" b="1" dirty="0" smtClean="0"/>
            <a:t>15</a:t>
          </a:r>
          <a:r>
            <a:rPr lang="ru-RU" dirty="0" smtClean="0"/>
            <a:t> чел., наставляемых-57 чел.</a:t>
          </a:r>
          <a:endParaRPr lang="ru-RU" dirty="0"/>
        </a:p>
      </dgm:t>
    </dgm:pt>
    <dgm:pt modelId="{D1BC0505-4D77-44D5-91BB-0CE8DFE7BC32}" type="parTrans" cxnId="{D0C1CF72-6872-4B4D-B938-ABBE6C7B85CA}">
      <dgm:prSet/>
      <dgm:spPr/>
      <dgm:t>
        <a:bodyPr/>
        <a:lstStyle/>
        <a:p>
          <a:endParaRPr lang="ru-RU"/>
        </a:p>
      </dgm:t>
    </dgm:pt>
    <dgm:pt modelId="{56C0DB86-5A39-4CBB-A59E-63FC1F77A413}" type="sibTrans" cxnId="{D0C1CF72-6872-4B4D-B938-ABBE6C7B85CA}">
      <dgm:prSet/>
      <dgm:spPr/>
      <dgm:t>
        <a:bodyPr/>
        <a:lstStyle/>
        <a:p>
          <a:endParaRPr lang="ru-RU"/>
        </a:p>
      </dgm:t>
    </dgm:pt>
    <dgm:pt modelId="{B4BE0251-5B22-42D4-BDA0-90CDDD616D4F}">
      <dgm:prSet/>
      <dgm:spPr/>
      <dgm:t>
        <a:bodyPr/>
        <a:lstStyle/>
        <a:p>
          <a:r>
            <a:rPr lang="ru-RU" dirty="0" smtClean="0"/>
            <a:t>Сформированы группы наставник-наставляемый по 4 направлениям:-мебельное,-дизайнерское,- сварочное, -строительное. </a:t>
          </a:r>
          <a:endParaRPr lang="ru-RU" dirty="0"/>
        </a:p>
      </dgm:t>
    </dgm:pt>
    <dgm:pt modelId="{87192628-C47A-4F69-BEC6-107C9D5733DE}" type="parTrans" cxnId="{13809A98-D887-42BD-8E8C-30DC0BFE7A4F}">
      <dgm:prSet/>
      <dgm:spPr/>
      <dgm:t>
        <a:bodyPr/>
        <a:lstStyle/>
        <a:p>
          <a:endParaRPr lang="ru-RU"/>
        </a:p>
      </dgm:t>
    </dgm:pt>
    <dgm:pt modelId="{33353889-4716-44A0-9078-CD332FFE6F28}" type="sibTrans" cxnId="{13809A98-D887-42BD-8E8C-30DC0BFE7A4F}">
      <dgm:prSet/>
      <dgm:spPr/>
      <dgm:t>
        <a:bodyPr/>
        <a:lstStyle/>
        <a:p>
          <a:endParaRPr lang="ru-RU"/>
        </a:p>
      </dgm:t>
    </dgm:pt>
    <dgm:pt modelId="{87D5A78C-5553-4D36-AFF6-07BF3C113F82}" type="pres">
      <dgm:prSet presAssocID="{533713F9-007C-44C6-89FC-A0A5D094420A}" presName="CompostProcess" presStyleCnt="0">
        <dgm:presLayoutVars>
          <dgm:dir/>
          <dgm:resizeHandles val="exact"/>
        </dgm:presLayoutVars>
      </dgm:prSet>
      <dgm:spPr/>
    </dgm:pt>
    <dgm:pt modelId="{7B3ED0C6-6D6F-4CA0-931E-80A11C9F4709}" type="pres">
      <dgm:prSet presAssocID="{533713F9-007C-44C6-89FC-A0A5D094420A}" presName="arrow" presStyleLbl="bgShp" presStyleIdx="0" presStyleCnt="1"/>
      <dgm:spPr/>
    </dgm:pt>
    <dgm:pt modelId="{CA4E04E4-36F4-4AF8-B463-C20258572513}" type="pres">
      <dgm:prSet presAssocID="{533713F9-007C-44C6-89FC-A0A5D094420A}" presName="linearProcess" presStyleCnt="0"/>
      <dgm:spPr/>
    </dgm:pt>
    <dgm:pt modelId="{5C9AC6CC-AC51-4E57-9778-1EDCD140403A}" type="pres">
      <dgm:prSet presAssocID="{B4BE0251-5B22-42D4-BDA0-90CDDD616D4F}" presName="textNode" presStyleLbl="node1" presStyleIdx="0" presStyleCnt="2" custLinFactNeighborX="64561" custLinFactNeighborY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CDDBB-DAE2-4B35-A2C1-5DCC432B8416}" type="pres">
      <dgm:prSet presAssocID="{33353889-4716-44A0-9078-CD332FFE6F28}" presName="sibTrans" presStyleCnt="0"/>
      <dgm:spPr/>
    </dgm:pt>
    <dgm:pt modelId="{A7003DF5-6CE9-4C07-AB9D-04E1F9BA7D71}" type="pres">
      <dgm:prSet presAssocID="{9B05BBA5-446C-4E36-A729-54E92E9E2C3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1CF72-6872-4B4D-B938-ABBE6C7B85CA}" srcId="{533713F9-007C-44C6-89FC-A0A5D094420A}" destId="{9B05BBA5-446C-4E36-A729-54E92E9E2C38}" srcOrd="1" destOrd="0" parTransId="{D1BC0505-4D77-44D5-91BB-0CE8DFE7BC32}" sibTransId="{56C0DB86-5A39-4CBB-A59E-63FC1F77A413}"/>
    <dgm:cxn modelId="{74DEB8BB-C6C5-4446-9841-BE4C0F0881BA}" type="presOf" srcId="{533713F9-007C-44C6-89FC-A0A5D094420A}" destId="{87D5A78C-5553-4D36-AFF6-07BF3C113F82}" srcOrd="0" destOrd="0" presId="urn:microsoft.com/office/officeart/2005/8/layout/hProcess9"/>
    <dgm:cxn modelId="{13809A98-D887-42BD-8E8C-30DC0BFE7A4F}" srcId="{533713F9-007C-44C6-89FC-A0A5D094420A}" destId="{B4BE0251-5B22-42D4-BDA0-90CDDD616D4F}" srcOrd="0" destOrd="0" parTransId="{87192628-C47A-4F69-BEC6-107C9D5733DE}" sibTransId="{33353889-4716-44A0-9078-CD332FFE6F28}"/>
    <dgm:cxn modelId="{D180449F-CAC8-4392-8F5E-856E6F45C638}" type="presOf" srcId="{B4BE0251-5B22-42D4-BDA0-90CDDD616D4F}" destId="{5C9AC6CC-AC51-4E57-9778-1EDCD140403A}" srcOrd="0" destOrd="0" presId="urn:microsoft.com/office/officeart/2005/8/layout/hProcess9"/>
    <dgm:cxn modelId="{5C27D8C7-1B1B-4179-B300-7DA729581EAF}" type="presOf" srcId="{9B05BBA5-446C-4E36-A729-54E92E9E2C38}" destId="{A7003DF5-6CE9-4C07-AB9D-04E1F9BA7D71}" srcOrd="0" destOrd="0" presId="urn:microsoft.com/office/officeart/2005/8/layout/hProcess9"/>
    <dgm:cxn modelId="{80830437-83F5-4AE0-92B3-E75F421A3496}" type="presParOf" srcId="{87D5A78C-5553-4D36-AFF6-07BF3C113F82}" destId="{7B3ED0C6-6D6F-4CA0-931E-80A11C9F4709}" srcOrd="0" destOrd="0" presId="urn:microsoft.com/office/officeart/2005/8/layout/hProcess9"/>
    <dgm:cxn modelId="{7DCDE1A9-8821-4AD1-99D4-43C97A108BE0}" type="presParOf" srcId="{87D5A78C-5553-4D36-AFF6-07BF3C113F82}" destId="{CA4E04E4-36F4-4AF8-B463-C20258572513}" srcOrd="1" destOrd="0" presId="urn:microsoft.com/office/officeart/2005/8/layout/hProcess9"/>
    <dgm:cxn modelId="{80B50786-E78A-4E28-BFCB-CA89B81E9A7F}" type="presParOf" srcId="{CA4E04E4-36F4-4AF8-B463-C20258572513}" destId="{5C9AC6CC-AC51-4E57-9778-1EDCD140403A}" srcOrd="0" destOrd="0" presId="urn:microsoft.com/office/officeart/2005/8/layout/hProcess9"/>
    <dgm:cxn modelId="{4EB26285-E97F-4B54-80DD-831FFE8E1500}" type="presParOf" srcId="{CA4E04E4-36F4-4AF8-B463-C20258572513}" destId="{3E6CDDBB-DAE2-4B35-A2C1-5DCC432B8416}" srcOrd="1" destOrd="0" presId="urn:microsoft.com/office/officeart/2005/8/layout/hProcess9"/>
    <dgm:cxn modelId="{AB91C6EF-A91B-4134-B0AF-860DA2FA65FB}" type="presParOf" srcId="{CA4E04E4-36F4-4AF8-B463-C20258572513}" destId="{A7003DF5-6CE9-4C07-AB9D-04E1F9BA7D7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58621-0105-4705-AA06-422A99C40EA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62B568-0B6F-4B17-86F9-BA3B64F3823E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Стажировка мастеров-наставников и педагогов, работающих с наставляемыми -100%</a:t>
          </a:r>
        </a:p>
      </dgm:t>
    </dgm:pt>
    <dgm:pt modelId="{20371DBF-E0FB-42F0-A47F-B55FC3F2B9A9}" type="parTrans" cxnId="{AB0C9C38-DD41-468E-BCBC-2982CECD184E}">
      <dgm:prSet/>
      <dgm:spPr/>
      <dgm:t>
        <a:bodyPr/>
        <a:lstStyle/>
        <a:p>
          <a:endParaRPr lang="ru-RU"/>
        </a:p>
      </dgm:t>
    </dgm:pt>
    <dgm:pt modelId="{A6EC3A50-9EE8-4E51-BFE1-C1869A4AD05C}" type="sibTrans" cxnId="{AB0C9C38-DD41-468E-BCBC-2982CECD184E}">
      <dgm:prSet/>
      <dgm:spPr/>
      <dgm:t>
        <a:bodyPr/>
        <a:lstStyle/>
        <a:p>
          <a:endParaRPr lang="ru-RU"/>
        </a:p>
      </dgm:t>
    </dgm:pt>
    <dgm:pt modelId="{17084600-4D00-4BA7-8223-C86DC205DD85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Участие в конкурсах профмастерства, тренингах, круглых столах  (15 наставников принимали участие в 32 мероприятиях )</a:t>
          </a:r>
          <a:endParaRPr lang="ru-RU" dirty="0"/>
        </a:p>
      </dgm:t>
    </dgm:pt>
    <dgm:pt modelId="{57121F66-B90D-41C2-A121-893E7E9EFD89}" type="parTrans" cxnId="{DAF662EF-CF73-4744-8E60-998637FD0A87}">
      <dgm:prSet/>
      <dgm:spPr/>
      <dgm:t>
        <a:bodyPr/>
        <a:lstStyle/>
        <a:p>
          <a:endParaRPr lang="ru-RU"/>
        </a:p>
      </dgm:t>
    </dgm:pt>
    <dgm:pt modelId="{ED4F5D94-D605-4A6B-A419-BE3528221FC9}" type="sibTrans" cxnId="{DAF662EF-CF73-4744-8E60-998637FD0A87}">
      <dgm:prSet/>
      <dgm:spPr/>
      <dgm:t>
        <a:bodyPr/>
        <a:lstStyle/>
        <a:p>
          <a:endParaRPr lang="ru-RU"/>
        </a:p>
      </dgm:t>
    </dgm:pt>
    <dgm:pt modelId="{286889AA-609B-46DF-A7D8-224F694F68FC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Участие в краевом конкурсе «мастер года» наставника </a:t>
          </a:r>
          <a:r>
            <a:rPr lang="ru-RU" dirty="0" err="1" smtClean="0"/>
            <a:t>Червяковской</a:t>
          </a:r>
          <a:r>
            <a:rPr lang="ru-RU" dirty="0" smtClean="0"/>
            <a:t> Е.Б. – 2 место.</a:t>
          </a:r>
          <a:endParaRPr lang="ru-RU" dirty="0"/>
        </a:p>
      </dgm:t>
    </dgm:pt>
    <dgm:pt modelId="{6049CC4C-61A2-47F6-94E6-CDF4CCB796E0}" type="parTrans" cxnId="{6765CD67-8352-420E-9160-CA4A792809C1}">
      <dgm:prSet/>
      <dgm:spPr/>
      <dgm:t>
        <a:bodyPr/>
        <a:lstStyle/>
        <a:p>
          <a:endParaRPr lang="ru-RU"/>
        </a:p>
      </dgm:t>
    </dgm:pt>
    <dgm:pt modelId="{9094A5CC-BB15-47CA-9F30-111D93DC7EEB}" type="sibTrans" cxnId="{6765CD67-8352-420E-9160-CA4A792809C1}">
      <dgm:prSet/>
      <dgm:spPr/>
      <dgm:t>
        <a:bodyPr/>
        <a:lstStyle/>
        <a:p>
          <a:endParaRPr lang="ru-RU"/>
        </a:p>
      </dgm:t>
    </dgm:pt>
    <dgm:pt modelId="{4A0A2736-29D0-4F7D-B736-1502235DD29E}" type="pres">
      <dgm:prSet presAssocID="{66058621-0105-4705-AA06-422A99C40E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84188-FE68-4468-BDBF-4132EF5626CC}" type="pres">
      <dgm:prSet presAssocID="{3062B568-0B6F-4B17-86F9-BA3B64F3823E}" presName="composite" presStyleCnt="0"/>
      <dgm:spPr/>
    </dgm:pt>
    <dgm:pt modelId="{9E01ECED-2997-40E8-883A-904992AAAE71}" type="pres">
      <dgm:prSet presAssocID="{3062B568-0B6F-4B17-86F9-BA3B64F3823E}" presName="rect1" presStyleLbl="trAlignAcc1" presStyleIdx="0" presStyleCnt="3" custLinFactNeighborX="-1705" custLinFactNeighborY="-4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37CEF-206C-411D-ABFE-965A89001E4F}" type="pres">
      <dgm:prSet presAssocID="{3062B568-0B6F-4B17-86F9-BA3B64F3823E}" presName="rect2" presStyleLbl="fgImgPlace1" presStyleIdx="0" presStyleCnt="3" custScaleX="8501" custScaleY="10840" custLinFactNeighborX="8876" custLinFactNeighborY="-8876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6D6011C-FB36-441A-8DB6-D2A5C59D8DAA}" type="pres">
      <dgm:prSet presAssocID="{A6EC3A50-9EE8-4E51-BFE1-C1869A4AD05C}" presName="sibTrans" presStyleCnt="0"/>
      <dgm:spPr/>
    </dgm:pt>
    <dgm:pt modelId="{465581C0-BE93-4C65-AC3E-95AEC5DC691D}" type="pres">
      <dgm:prSet presAssocID="{17084600-4D00-4BA7-8223-C86DC205DD85}" presName="composite" presStyleCnt="0"/>
      <dgm:spPr/>
    </dgm:pt>
    <dgm:pt modelId="{0277C519-035C-4E2E-9681-1540D7E92E82}" type="pres">
      <dgm:prSet presAssocID="{17084600-4D00-4BA7-8223-C86DC205DD85}" presName="rect1" presStyleLbl="trAlignAcc1" presStyleIdx="1" presStyleCnt="3" custLinFactNeighborX="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D6121-1E7D-4348-81B5-102E1E767948}" type="pres">
      <dgm:prSet presAssocID="{17084600-4D00-4BA7-8223-C86DC205DD85}" presName="rect2" presStyleLbl="fgImgPlace1" presStyleIdx="1" presStyleCnt="3" custScaleX="9639" custScaleY="10709"/>
      <dgm:spPr>
        <a:solidFill>
          <a:schemeClr val="accent5">
            <a:lumMod val="20000"/>
            <a:lumOff val="80000"/>
          </a:schemeClr>
        </a:solidFill>
      </dgm:spPr>
    </dgm:pt>
    <dgm:pt modelId="{F21C1FB3-0054-4584-8920-EDECAA90FADF}" type="pres">
      <dgm:prSet presAssocID="{ED4F5D94-D605-4A6B-A419-BE3528221FC9}" presName="sibTrans" presStyleCnt="0"/>
      <dgm:spPr/>
    </dgm:pt>
    <dgm:pt modelId="{044FCBFD-A27F-4268-BD60-2F49F1E50D50}" type="pres">
      <dgm:prSet presAssocID="{286889AA-609B-46DF-A7D8-224F694F68FC}" presName="composite" presStyleCnt="0"/>
      <dgm:spPr/>
    </dgm:pt>
    <dgm:pt modelId="{8AF2033F-6A28-469C-B223-FD5A7C9FF299}" type="pres">
      <dgm:prSet presAssocID="{286889AA-609B-46DF-A7D8-224F694F68FC}" presName="rect1" presStyleLbl="trAlignAcc1" presStyleIdx="2" presStyleCnt="3" custLinFactNeighborX="0" custLinFactNeighborY="-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34272-1B1E-4C69-BF66-4C8749283555}" type="pres">
      <dgm:prSet presAssocID="{286889AA-609B-46DF-A7D8-224F694F68FC}" presName="rect2" presStyleLbl="fgImgPlace1" presStyleIdx="2" presStyleCnt="3" custScaleX="13918" custScaleY="11685"/>
      <dgm:spPr>
        <a:solidFill>
          <a:schemeClr val="accent5">
            <a:lumMod val="20000"/>
            <a:lumOff val="80000"/>
          </a:schemeClr>
        </a:solidFill>
      </dgm:spPr>
    </dgm:pt>
  </dgm:ptLst>
  <dgm:cxnLst>
    <dgm:cxn modelId="{89B47738-84C3-4582-B905-AFD131A24B6E}" type="presOf" srcId="{66058621-0105-4705-AA06-422A99C40EA8}" destId="{4A0A2736-29D0-4F7D-B736-1502235DD29E}" srcOrd="0" destOrd="0" presId="urn:microsoft.com/office/officeart/2008/layout/PictureStrips"/>
    <dgm:cxn modelId="{EF52708F-0527-4CC8-9B16-8D72C14B95CE}" type="presOf" srcId="{17084600-4D00-4BA7-8223-C86DC205DD85}" destId="{0277C519-035C-4E2E-9681-1540D7E92E82}" srcOrd="0" destOrd="0" presId="urn:microsoft.com/office/officeart/2008/layout/PictureStrips"/>
    <dgm:cxn modelId="{AB0C9C38-DD41-468E-BCBC-2982CECD184E}" srcId="{66058621-0105-4705-AA06-422A99C40EA8}" destId="{3062B568-0B6F-4B17-86F9-BA3B64F3823E}" srcOrd="0" destOrd="0" parTransId="{20371DBF-E0FB-42F0-A47F-B55FC3F2B9A9}" sibTransId="{A6EC3A50-9EE8-4E51-BFE1-C1869A4AD05C}"/>
    <dgm:cxn modelId="{6765CD67-8352-420E-9160-CA4A792809C1}" srcId="{66058621-0105-4705-AA06-422A99C40EA8}" destId="{286889AA-609B-46DF-A7D8-224F694F68FC}" srcOrd="2" destOrd="0" parTransId="{6049CC4C-61A2-47F6-94E6-CDF4CCB796E0}" sibTransId="{9094A5CC-BB15-47CA-9F30-111D93DC7EEB}"/>
    <dgm:cxn modelId="{9EEA60D0-DB2C-4601-93AD-098AEA0954DE}" type="presOf" srcId="{286889AA-609B-46DF-A7D8-224F694F68FC}" destId="{8AF2033F-6A28-469C-B223-FD5A7C9FF299}" srcOrd="0" destOrd="0" presId="urn:microsoft.com/office/officeart/2008/layout/PictureStrips"/>
    <dgm:cxn modelId="{9CE66AC4-9A47-42C5-A5B0-91316702B8C6}" type="presOf" srcId="{3062B568-0B6F-4B17-86F9-BA3B64F3823E}" destId="{9E01ECED-2997-40E8-883A-904992AAAE71}" srcOrd="0" destOrd="0" presId="urn:microsoft.com/office/officeart/2008/layout/PictureStrips"/>
    <dgm:cxn modelId="{DAF662EF-CF73-4744-8E60-998637FD0A87}" srcId="{66058621-0105-4705-AA06-422A99C40EA8}" destId="{17084600-4D00-4BA7-8223-C86DC205DD85}" srcOrd="1" destOrd="0" parTransId="{57121F66-B90D-41C2-A121-893E7E9EFD89}" sibTransId="{ED4F5D94-D605-4A6B-A419-BE3528221FC9}"/>
    <dgm:cxn modelId="{F132B371-F431-440A-A7EC-6DCF1D190985}" type="presParOf" srcId="{4A0A2736-29D0-4F7D-B736-1502235DD29E}" destId="{00884188-FE68-4468-BDBF-4132EF5626CC}" srcOrd="0" destOrd="0" presId="urn:microsoft.com/office/officeart/2008/layout/PictureStrips"/>
    <dgm:cxn modelId="{FE92B6F9-7B45-4784-BC58-D1B28B0173FF}" type="presParOf" srcId="{00884188-FE68-4468-BDBF-4132EF5626CC}" destId="{9E01ECED-2997-40E8-883A-904992AAAE71}" srcOrd="0" destOrd="0" presId="urn:microsoft.com/office/officeart/2008/layout/PictureStrips"/>
    <dgm:cxn modelId="{318026A9-09A8-4963-AC81-9617E872E5CA}" type="presParOf" srcId="{00884188-FE68-4468-BDBF-4132EF5626CC}" destId="{3B437CEF-206C-411D-ABFE-965A89001E4F}" srcOrd="1" destOrd="0" presId="urn:microsoft.com/office/officeart/2008/layout/PictureStrips"/>
    <dgm:cxn modelId="{D3C8F4D6-AE25-4BE2-86DF-939BE50938A4}" type="presParOf" srcId="{4A0A2736-29D0-4F7D-B736-1502235DD29E}" destId="{36D6011C-FB36-441A-8DB6-D2A5C59D8DAA}" srcOrd="1" destOrd="0" presId="urn:microsoft.com/office/officeart/2008/layout/PictureStrips"/>
    <dgm:cxn modelId="{65D4D8F0-EC95-409D-9884-1D46B2A5B0F1}" type="presParOf" srcId="{4A0A2736-29D0-4F7D-B736-1502235DD29E}" destId="{465581C0-BE93-4C65-AC3E-95AEC5DC691D}" srcOrd="2" destOrd="0" presId="urn:microsoft.com/office/officeart/2008/layout/PictureStrips"/>
    <dgm:cxn modelId="{1D2EF660-0778-4D77-97AF-72117FDB0B59}" type="presParOf" srcId="{465581C0-BE93-4C65-AC3E-95AEC5DC691D}" destId="{0277C519-035C-4E2E-9681-1540D7E92E82}" srcOrd="0" destOrd="0" presId="urn:microsoft.com/office/officeart/2008/layout/PictureStrips"/>
    <dgm:cxn modelId="{D7B906CE-AA66-4A0E-9BE4-CA447744B255}" type="presParOf" srcId="{465581C0-BE93-4C65-AC3E-95AEC5DC691D}" destId="{070D6121-1E7D-4348-81B5-102E1E767948}" srcOrd="1" destOrd="0" presId="urn:microsoft.com/office/officeart/2008/layout/PictureStrips"/>
    <dgm:cxn modelId="{87738529-B455-4B49-B078-07F797352AC4}" type="presParOf" srcId="{4A0A2736-29D0-4F7D-B736-1502235DD29E}" destId="{F21C1FB3-0054-4584-8920-EDECAA90FADF}" srcOrd="3" destOrd="0" presId="urn:microsoft.com/office/officeart/2008/layout/PictureStrips"/>
    <dgm:cxn modelId="{A5FE0508-AB37-44A3-A30F-57D0DFBE570C}" type="presParOf" srcId="{4A0A2736-29D0-4F7D-B736-1502235DD29E}" destId="{044FCBFD-A27F-4268-BD60-2F49F1E50D50}" srcOrd="4" destOrd="0" presId="urn:microsoft.com/office/officeart/2008/layout/PictureStrips"/>
    <dgm:cxn modelId="{CD47CF32-0D24-49FD-B537-AAC451C740AA}" type="presParOf" srcId="{044FCBFD-A27F-4268-BD60-2F49F1E50D50}" destId="{8AF2033F-6A28-469C-B223-FD5A7C9FF299}" srcOrd="0" destOrd="0" presId="urn:microsoft.com/office/officeart/2008/layout/PictureStrips"/>
    <dgm:cxn modelId="{61D83EE3-85DF-4F80-A045-46B2FC6D2E9E}" type="presParOf" srcId="{044FCBFD-A27F-4268-BD60-2F49F1E50D50}" destId="{31934272-1B1E-4C69-BF66-4C874928355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9B54C-29F3-43E9-B689-123DD64A30CF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00C58F-EFB2-49CA-9BD9-6D22F35D8FC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Охвачено 19 предприятий,  13 школ г. Армавира и прилегающих территорий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1E187-90D6-4631-B55D-96EC7CF03249}" type="parTrans" cxnId="{21625AD1-8BE7-4D27-B413-BAFC77D1981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99ABD-F6B1-4859-B50E-2C9A8CD45E73}" type="sibTrans" cxnId="{21625AD1-8BE7-4D27-B413-BAFC77D19813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318DB-AF8A-4C0D-9764-9A1FDF7E2025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открытых дверей, Ярмарки профессий, выездные выступления агитационной бригады, волонтеров, проведение Досуговых площадок, «погружения» в профессии, мастер-классы. (Дистанционный формат)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C099B-B772-4DB2-BDD3-EB9CC0C9AB42}" type="parTrans" cxnId="{B3BBA5EF-A05F-435B-AC42-BB3507E4408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0F245-AE4A-4DAC-88B9-5EBFDDD1C476}" type="sibTrans" cxnId="{B3BBA5EF-A05F-435B-AC42-BB3507E4408D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8A96E-879D-44C3-9710-295E40BE2570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социальных партнеров к процедурам  внешней оценки качества образования </a:t>
          </a:r>
          <a:endParaRPr lang="ru-RU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479D9-24DF-4644-B913-21B43C3BF98A}" type="parTrans" cxnId="{F0E4AC93-C633-4846-8F1A-559F937AC35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108EF-5687-4063-A3BC-E7B884AE388C}" type="sibTrans" cxnId="{F0E4AC93-C633-4846-8F1A-559F937AC35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10E1D-E77E-4551-83A7-166C4A7A2886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потенциальных работодателей с целью определения  удовлетворенности подготовкой выпускников техникума </a:t>
          </a:r>
          <a:endParaRPr lang="ru-RU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FF7CE-85FF-415D-A411-C901552071A1}" type="parTrans" cxnId="{E852C10C-D35F-48B7-99BE-8C93D03CED8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D81CF-AF0C-496E-8FCC-C3440B310198}" type="sibTrans" cxnId="{E852C10C-D35F-48B7-99BE-8C93D03CED8C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BD533-175E-4491-A1E2-26ECB9A3CB6A}">
      <dgm:prSet/>
      <dgm:spPr/>
      <dgm:t>
        <a:bodyPr/>
        <a:lstStyle/>
        <a:p>
          <a:r>
            <a:rPr lang="ru-RU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Положительная динамика в показателях трудоустройства выпускников техникума</a:t>
          </a:r>
          <a:endParaRPr lang="ru-RU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A2D15-D546-4DB4-81A3-28B12DFBD4C4}" type="parTrans" cxnId="{9192CB92-2DA2-40F8-A961-ABD3C0395AF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727B5-4B7A-4449-8C22-C7EE88B39A38}" type="sibTrans" cxnId="{9192CB92-2DA2-40F8-A961-ABD3C0395AF4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993A3-72D8-489A-B0E2-974C6B98F741}" type="pres">
      <dgm:prSet presAssocID="{2CC9B54C-29F3-43E9-B689-123DD64A30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D606F-25CB-439B-BF74-B6B8463674AC}" type="pres">
      <dgm:prSet presAssocID="{D800C58F-EFB2-49CA-9BD9-6D22F35D8FC8}" presName="comp" presStyleCnt="0"/>
      <dgm:spPr/>
    </dgm:pt>
    <dgm:pt modelId="{5A2764A2-8D91-4969-BE55-B43D1379C7EA}" type="pres">
      <dgm:prSet presAssocID="{D800C58F-EFB2-49CA-9BD9-6D22F35D8FC8}" presName="box" presStyleLbl="node1" presStyleIdx="0" presStyleCnt="5"/>
      <dgm:spPr/>
      <dgm:t>
        <a:bodyPr/>
        <a:lstStyle/>
        <a:p>
          <a:endParaRPr lang="ru-RU"/>
        </a:p>
      </dgm:t>
    </dgm:pt>
    <dgm:pt modelId="{82A49905-477B-4FE2-AC5D-C3B36AD43DB4}" type="pres">
      <dgm:prSet presAssocID="{D800C58F-EFB2-49CA-9BD9-6D22F35D8FC8}" presName="img" presStyleLbl="fgImgPlace1" presStyleIdx="0" presStyleCnt="5" custScaleX="67160" custScaleY="81255"/>
      <dgm:spPr/>
      <dgm:t>
        <a:bodyPr/>
        <a:lstStyle/>
        <a:p>
          <a:endParaRPr lang="ru-RU"/>
        </a:p>
      </dgm:t>
    </dgm:pt>
    <dgm:pt modelId="{74C5B7C6-2942-4A44-BC77-178BA794C4D7}" type="pres">
      <dgm:prSet presAssocID="{D800C58F-EFB2-49CA-9BD9-6D22F35D8FC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AA9AA-9D54-4575-87BD-04D630668FFE}" type="pres">
      <dgm:prSet presAssocID="{15999ABD-F6B1-4859-B50E-2C9A8CD45E73}" presName="spacer" presStyleCnt="0"/>
      <dgm:spPr/>
    </dgm:pt>
    <dgm:pt modelId="{86494E75-2D42-49EA-B531-CD17E75F646C}" type="pres">
      <dgm:prSet presAssocID="{EBB318DB-AF8A-4C0D-9764-9A1FDF7E2025}" presName="comp" presStyleCnt="0"/>
      <dgm:spPr/>
    </dgm:pt>
    <dgm:pt modelId="{45104F7D-87FF-4AD3-B817-C79E924240A2}" type="pres">
      <dgm:prSet presAssocID="{EBB318DB-AF8A-4C0D-9764-9A1FDF7E2025}" presName="box" presStyleLbl="node1" presStyleIdx="1" presStyleCnt="5"/>
      <dgm:spPr/>
      <dgm:t>
        <a:bodyPr/>
        <a:lstStyle/>
        <a:p>
          <a:endParaRPr lang="ru-RU"/>
        </a:p>
      </dgm:t>
    </dgm:pt>
    <dgm:pt modelId="{844ABAB7-3B8F-4601-BC92-AE42A51DC1E2}" type="pres">
      <dgm:prSet presAssocID="{EBB318DB-AF8A-4C0D-9764-9A1FDF7E2025}" presName="img" presStyleLbl="fgImgPlace1" presStyleIdx="1" presStyleCnt="5" custScaleX="67160" custScaleY="87063"/>
      <dgm:spPr/>
    </dgm:pt>
    <dgm:pt modelId="{22D83404-88D3-4302-B061-477780207FD5}" type="pres">
      <dgm:prSet presAssocID="{EBB318DB-AF8A-4C0D-9764-9A1FDF7E202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ACDE2-001B-4F49-9B9E-9C80AFFB5805}" type="pres">
      <dgm:prSet presAssocID="{00D0F245-AE4A-4DAC-88B9-5EBFDDD1C476}" presName="spacer" presStyleCnt="0"/>
      <dgm:spPr/>
    </dgm:pt>
    <dgm:pt modelId="{2359606B-1910-4444-B3F1-CDCD38A17034}" type="pres">
      <dgm:prSet presAssocID="{9FBBD533-175E-4491-A1E2-26ECB9A3CB6A}" presName="comp" presStyleCnt="0"/>
      <dgm:spPr/>
    </dgm:pt>
    <dgm:pt modelId="{84B59827-2893-41BE-A383-DE8BB162436F}" type="pres">
      <dgm:prSet presAssocID="{9FBBD533-175E-4491-A1E2-26ECB9A3CB6A}" presName="box" presStyleLbl="node1" presStyleIdx="2" presStyleCnt="5"/>
      <dgm:spPr/>
      <dgm:t>
        <a:bodyPr/>
        <a:lstStyle/>
        <a:p>
          <a:endParaRPr lang="ru-RU"/>
        </a:p>
      </dgm:t>
    </dgm:pt>
    <dgm:pt modelId="{8F029012-206C-47D0-9ABC-EEF4201F2FAB}" type="pres">
      <dgm:prSet presAssocID="{9FBBD533-175E-4491-A1E2-26ECB9A3CB6A}" presName="img" presStyleLbl="fgImgPlace1" presStyleIdx="2" presStyleCnt="5" custScaleX="73220" custScaleY="84297"/>
      <dgm:spPr/>
    </dgm:pt>
    <dgm:pt modelId="{AC706BF7-9EED-4EEA-9672-D9A4BEDA08E7}" type="pres">
      <dgm:prSet presAssocID="{9FBBD533-175E-4491-A1E2-26ECB9A3CB6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6B420-EF6D-41DB-91E2-35CBCADAAC70}" type="pres">
      <dgm:prSet presAssocID="{CFA727B5-4B7A-4449-8C22-C7EE88B39A38}" presName="spacer" presStyleCnt="0"/>
      <dgm:spPr/>
    </dgm:pt>
    <dgm:pt modelId="{AF35D4A9-2DB9-4B35-B611-1C2648FF6389}" type="pres">
      <dgm:prSet presAssocID="{9AD10E1D-E77E-4551-83A7-166C4A7A2886}" presName="comp" presStyleCnt="0"/>
      <dgm:spPr/>
    </dgm:pt>
    <dgm:pt modelId="{DC687BDA-93EA-49C7-AEDF-D491B60BFC72}" type="pres">
      <dgm:prSet presAssocID="{9AD10E1D-E77E-4551-83A7-166C4A7A2886}" presName="box" presStyleLbl="node1" presStyleIdx="3" presStyleCnt="5"/>
      <dgm:spPr/>
      <dgm:t>
        <a:bodyPr/>
        <a:lstStyle/>
        <a:p>
          <a:endParaRPr lang="ru-RU"/>
        </a:p>
      </dgm:t>
    </dgm:pt>
    <dgm:pt modelId="{83834F1F-DE01-4998-B280-1CC23135F3EA}" type="pres">
      <dgm:prSet presAssocID="{9AD10E1D-E77E-4551-83A7-166C4A7A2886}" presName="img" presStyleLbl="fgImgPlace1" presStyleIdx="3" presStyleCnt="5" custScaleX="70190" custScaleY="92249"/>
      <dgm:spPr/>
    </dgm:pt>
    <dgm:pt modelId="{5EB21958-B722-4B46-B0C6-D3E87400217F}" type="pres">
      <dgm:prSet presAssocID="{9AD10E1D-E77E-4551-83A7-166C4A7A288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53AA7-D50E-49AD-BFEF-0AF197675963}" type="pres">
      <dgm:prSet presAssocID="{B89D81CF-AF0C-496E-8FCC-C3440B310198}" presName="spacer" presStyleCnt="0"/>
      <dgm:spPr/>
    </dgm:pt>
    <dgm:pt modelId="{5D6DC2AD-B0C3-431E-9D91-BAD02625FF28}" type="pres">
      <dgm:prSet presAssocID="{E3E8A96E-879D-44C3-9710-295E40BE2570}" presName="comp" presStyleCnt="0"/>
      <dgm:spPr/>
    </dgm:pt>
    <dgm:pt modelId="{3122B4F7-C0A5-4A83-A348-06EF931AAE57}" type="pres">
      <dgm:prSet presAssocID="{E3E8A96E-879D-44C3-9710-295E40BE2570}" presName="box" presStyleLbl="node1" presStyleIdx="4" presStyleCnt="5"/>
      <dgm:spPr/>
      <dgm:t>
        <a:bodyPr/>
        <a:lstStyle/>
        <a:p>
          <a:endParaRPr lang="ru-RU"/>
        </a:p>
      </dgm:t>
    </dgm:pt>
    <dgm:pt modelId="{E0A9A04C-2B01-419E-AA72-094D2F8C896B}" type="pres">
      <dgm:prSet presAssocID="{E3E8A96E-879D-44C3-9710-295E40BE2570}" presName="img" presStyleLbl="fgImgPlace1" presStyleIdx="4" presStyleCnt="5" custScaleX="70190" custScaleY="80909"/>
      <dgm:spPr/>
    </dgm:pt>
    <dgm:pt modelId="{1BCB4F65-5A35-4B07-9334-9847290D27F8}" type="pres">
      <dgm:prSet presAssocID="{E3E8A96E-879D-44C3-9710-295E40BE257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C579B-D903-4DA0-9C1A-DC26FEA10885}" type="presOf" srcId="{EBB318DB-AF8A-4C0D-9764-9A1FDF7E2025}" destId="{45104F7D-87FF-4AD3-B817-C79E924240A2}" srcOrd="0" destOrd="0" presId="urn:microsoft.com/office/officeart/2005/8/layout/vList4#1"/>
    <dgm:cxn modelId="{B3BBA5EF-A05F-435B-AC42-BB3507E4408D}" srcId="{2CC9B54C-29F3-43E9-B689-123DD64A30CF}" destId="{EBB318DB-AF8A-4C0D-9764-9A1FDF7E2025}" srcOrd="1" destOrd="0" parTransId="{60CC099B-B772-4DB2-BDD3-EB9CC0C9AB42}" sibTransId="{00D0F245-AE4A-4DAC-88B9-5EBFDDD1C476}"/>
    <dgm:cxn modelId="{38B6F7AC-F17E-42DB-B02F-75F90AC5BA0D}" type="presOf" srcId="{2CC9B54C-29F3-43E9-B689-123DD64A30CF}" destId="{F3C993A3-72D8-489A-B0E2-974C6B98F741}" srcOrd="0" destOrd="0" presId="urn:microsoft.com/office/officeart/2005/8/layout/vList4#1"/>
    <dgm:cxn modelId="{203EBBEB-ACCA-46C0-A581-9BB228409C9F}" type="presOf" srcId="{9FBBD533-175E-4491-A1E2-26ECB9A3CB6A}" destId="{AC706BF7-9EED-4EEA-9672-D9A4BEDA08E7}" srcOrd="1" destOrd="0" presId="urn:microsoft.com/office/officeart/2005/8/layout/vList4#1"/>
    <dgm:cxn modelId="{0321FC32-B121-47F3-8F45-DFBBF79B15A0}" type="presOf" srcId="{E3E8A96E-879D-44C3-9710-295E40BE2570}" destId="{3122B4F7-C0A5-4A83-A348-06EF931AAE57}" srcOrd="0" destOrd="0" presId="urn:microsoft.com/office/officeart/2005/8/layout/vList4#1"/>
    <dgm:cxn modelId="{529BEB0F-BF9A-44E4-8443-17453C1D5F22}" type="presOf" srcId="{EBB318DB-AF8A-4C0D-9764-9A1FDF7E2025}" destId="{22D83404-88D3-4302-B061-477780207FD5}" srcOrd="1" destOrd="0" presId="urn:microsoft.com/office/officeart/2005/8/layout/vList4#1"/>
    <dgm:cxn modelId="{EF432274-4370-4FB7-9452-DC1F701A8006}" type="presOf" srcId="{9FBBD533-175E-4491-A1E2-26ECB9A3CB6A}" destId="{84B59827-2893-41BE-A383-DE8BB162436F}" srcOrd="0" destOrd="0" presId="urn:microsoft.com/office/officeart/2005/8/layout/vList4#1"/>
    <dgm:cxn modelId="{21625AD1-8BE7-4D27-B413-BAFC77D19813}" srcId="{2CC9B54C-29F3-43E9-B689-123DD64A30CF}" destId="{D800C58F-EFB2-49CA-9BD9-6D22F35D8FC8}" srcOrd="0" destOrd="0" parTransId="{ABA1E187-90D6-4631-B55D-96EC7CF03249}" sibTransId="{15999ABD-F6B1-4859-B50E-2C9A8CD45E73}"/>
    <dgm:cxn modelId="{4ABC2C23-DEBA-4FD6-A491-CBB85CA65295}" type="presOf" srcId="{E3E8A96E-879D-44C3-9710-295E40BE2570}" destId="{1BCB4F65-5A35-4B07-9334-9847290D27F8}" srcOrd="1" destOrd="0" presId="urn:microsoft.com/office/officeart/2005/8/layout/vList4#1"/>
    <dgm:cxn modelId="{E852C10C-D35F-48B7-99BE-8C93D03CED8C}" srcId="{2CC9B54C-29F3-43E9-B689-123DD64A30CF}" destId="{9AD10E1D-E77E-4551-83A7-166C4A7A2886}" srcOrd="3" destOrd="0" parTransId="{1A6FF7CE-85FF-415D-A411-C901552071A1}" sibTransId="{B89D81CF-AF0C-496E-8FCC-C3440B310198}"/>
    <dgm:cxn modelId="{3D8D339C-B2D3-4DC4-85A9-311DDC11EE5E}" type="presOf" srcId="{9AD10E1D-E77E-4551-83A7-166C4A7A2886}" destId="{DC687BDA-93EA-49C7-AEDF-D491B60BFC72}" srcOrd="0" destOrd="0" presId="urn:microsoft.com/office/officeart/2005/8/layout/vList4#1"/>
    <dgm:cxn modelId="{36960A01-1FC5-4A08-A322-07076AE10AEB}" type="presOf" srcId="{D800C58F-EFB2-49CA-9BD9-6D22F35D8FC8}" destId="{74C5B7C6-2942-4A44-BC77-178BA794C4D7}" srcOrd="1" destOrd="0" presId="urn:microsoft.com/office/officeart/2005/8/layout/vList4#1"/>
    <dgm:cxn modelId="{50C6111A-C209-4520-B6B1-BF18ACB86AC0}" type="presOf" srcId="{9AD10E1D-E77E-4551-83A7-166C4A7A2886}" destId="{5EB21958-B722-4B46-B0C6-D3E87400217F}" srcOrd="1" destOrd="0" presId="urn:microsoft.com/office/officeart/2005/8/layout/vList4#1"/>
    <dgm:cxn modelId="{416E9BDA-4B71-4CA7-9A9D-6F311D3FD685}" type="presOf" srcId="{D800C58F-EFB2-49CA-9BD9-6D22F35D8FC8}" destId="{5A2764A2-8D91-4969-BE55-B43D1379C7EA}" srcOrd="0" destOrd="0" presId="urn:microsoft.com/office/officeart/2005/8/layout/vList4#1"/>
    <dgm:cxn modelId="{F0E4AC93-C633-4846-8F1A-559F937AC35C}" srcId="{2CC9B54C-29F3-43E9-B689-123DD64A30CF}" destId="{E3E8A96E-879D-44C3-9710-295E40BE2570}" srcOrd="4" destOrd="0" parTransId="{465479D9-24DF-4644-B913-21B43C3BF98A}" sibTransId="{AC6108EF-5687-4063-A3BC-E7B884AE388C}"/>
    <dgm:cxn modelId="{9192CB92-2DA2-40F8-A961-ABD3C0395AF4}" srcId="{2CC9B54C-29F3-43E9-B689-123DD64A30CF}" destId="{9FBBD533-175E-4491-A1E2-26ECB9A3CB6A}" srcOrd="2" destOrd="0" parTransId="{1E6A2D15-D546-4DB4-81A3-28B12DFBD4C4}" sibTransId="{CFA727B5-4B7A-4449-8C22-C7EE88B39A38}"/>
    <dgm:cxn modelId="{248EAAFF-9888-421E-8CD5-22E7B3B6C802}" type="presParOf" srcId="{F3C993A3-72D8-489A-B0E2-974C6B98F741}" destId="{FDFD606F-25CB-439B-BF74-B6B8463674AC}" srcOrd="0" destOrd="0" presId="urn:microsoft.com/office/officeart/2005/8/layout/vList4#1"/>
    <dgm:cxn modelId="{F1CEAD91-63B1-428D-8309-1F66DE1B9C7A}" type="presParOf" srcId="{FDFD606F-25CB-439B-BF74-B6B8463674AC}" destId="{5A2764A2-8D91-4969-BE55-B43D1379C7EA}" srcOrd="0" destOrd="0" presId="urn:microsoft.com/office/officeart/2005/8/layout/vList4#1"/>
    <dgm:cxn modelId="{B16B1ACC-38D7-440E-84B0-6A46D3D16A2C}" type="presParOf" srcId="{FDFD606F-25CB-439B-BF74-B6B8463674AC}" destId="{82A49905-477B-4FE2-AC5D-C3B36AD43DB4}" srcOrd="1" destOrd="0" presId="urn:microsoft.com/office/officeart/2005/8/layout/vList4#1"/>
    <dgm:cxn modelId="{94D65C13-D139-433B-B8F4-C7F9E011EBD9}" type="presParOf" srcId="{FDFD606F-25CB-439B-BF74-B6B8463674AC}" destId="{74C5B7C6-2942-4A44-BC77-178BA794C4D7}" srcOrd="2" destOrd="0" presId="urn:microsoft.com/office/officeart/2005/8/layout/vList4#1"/>
    <dgm:cxn modelId="{A4340C5F-2B95-4DA8-967D-C0FB088A4DD7}" type="presParOf" srcId="{F3C993A3-72D8-489A-B0E2-974C6B98F741}" destId="{BCBAA9AA-9D54-4575-87BD-04D630668FFE}" srcOrd="1" destOrd="0" presId="urn:microsoft.com/office/officeart/2005/8/layout/vList4#1"/>
    <dgm:cxn modelId="{16093322-CA71-4F5B-B210-1E8DEB525B99}" type="presParOf" srcId="{F3C993A3-72D8-489A-B0E2-974C6B98F741}" destId="{86494E75-2D42-49EA-B531-CD17E75F646C}" srcOrd="2" destOrd="0" presId="urn:microsoft.com/office/officeart/2005/8/layout/vList4#1"/>
    <dgm:cxn modelId="{35117A10-08A6-4026-A642-4152221E093B}" type="presParOf" srcId="{86494E75-2D42-49EA-B531-CD17E75F646C}" destId="{45104F7D-87FF-4AD3-B817-C79E924240A2}" srcOrd="0" destOrd="0" presId="urn:microsoft.com/office/officeart/2005/8/layout/vList4#1"/>
    <dgm:cxn modelId="{C3AD7028-75F4-4356-A3F0-09413785589A}" type="presParOf" srcId="{86494E75-2D42-49EA-B531-CD17E75F646C}" destId="{844ABAB7-3B8F-4601-BC92-AE42A51DC1E2}" srcOrd="1" destOrd="0" presId="urn:microsoft.com/office/officeart/2005/8/layout/vList4#1"/>
    <dgm:cxn modelId="{79CCADA2-909F-463C-92B0-28B8E6BE14E7}" type="presParOf" srcId="{86494E75-2D42-49EA-B531-CD17E75F646C}" destId="{22D83404-88D3-4302-B061-477780207FD5}" srcOrd="2" destOrd="0" presId="urn:microsoft.com/office/officeart/2005/8/layout/vList4#1"/>
    <dgm:cxn modelId="{6A7F130B-44AA-4B20-A20E-2E103188E4BD}" type="presParOf" srcId="{F3C993A3-72D8-489A-B0E2-974C6B98F741}" destId="{9FFACDE2-001B-4F49-9B9E-9C80AFFB5805}" srcOrd="3" destOrd="0" presId="urn:microsoft.com/office/officeart/2005/8/layout/vList4#1"/>
    <dgm:cxn modelId="{67CAD9DB-D8B0-4656-8577-CD1B8E443C9E}" type="presParOf" srcId="{F3C993A3-72D8-489A-B0E2-974C6B98F741}" destId="{2359606B-1910-4444-B3F1-CDCD38A17034}" srcOrd="4" destOrd="0" presId="urn:microsoft.com/office/officeart/2005/8/layout/vList4#1"/>
    <dgm:cxn modelId="{B40531A6-B1A0-4880-A19A-0CDF01F27A30}" type="presParOf" srcId="{2359606B-1910-4444-B3F1-CDCD38A17034}" destId="{84B59827-2893-41BE-A383-DE8BB162436F}" srcOrd="0" destOrd="0" presId="urn:microsoft.com/office/officeart/2005/8/layout/vList4#1"/>
    <dgm:cxn modelId="{6B0137A5-2500-4BB3-B472-17F7980A20CA}" type="presParOf" srcId="{2359606B-1910-4444-B3F1-CDCD38A17034}" destId="{8F029012-206C-47D0-9ABC-EEF4201F2FAB}" srcOrd="1" destOrd="0" presId="urn:microsoft.com/office/officeart/2005/8/layout/vList4#1"/>
    <dgm:cxn modelId="{EC96D2CA-7BC2-4D60-BBF0-8642D5E7BAC1}" type="presParOf" srcId="{2359606B-1910-4444-B3F1-CDCD38A17034}" destId="{AC706BF7-9EED-4EEA-9672-D9A4BEDA08E7}" srcOrd="2" destOrd="0" presId="urn:microsoft.com/office/officeart/2005/8/layout/vList4#1"/>
    <dgm:cxn modelId="{060B6285-D169-4121-9221-41CDB646C9F1}" type="presParOf" srcId="{F3C993A3-72D8-489A-B0E2-974C6B98F741}" destId="{A386B420-EF6D-41DB-91E2-35CBCADAAC70}" srcOrd="5" destOrd="0" presId="urn:microsoft.com/office/officeart/2005/8/layout/vList4#1"/>
    <dgm:cxn modelId="{F820BFC5-BBA8-4822-B4F0-50511A52232C}" type="presParOf" srcId="{F3C993A3-72D8-489A-B0E2-974C6B98F741}" destId="{AF35D4A9-2DB9-4B35-B611-1C2648FF6389}" srcOrd="6" destOrd="0" presId="urn:microsoft.com/office/officeart/2005/8/layout/vList4#1"/>
    <dgm:cxn modelId="{729F5AC0-D546-412B-BFFC-E254F7D21AF6}" type="presParOf" srcId="{AF35D4A9-2DB9-4B35-B611-1C2648FF6389}" destId="{DC687BDA-93EA-49C7-AEDF-D491B60BFC72}" srcOrd="0" destOrd="0" presId="urn:microsoft.com/office/officeart/2005/8/layout/vList4#1"/>
    <dgm:cxn modelId="{8666B9F4-0714-44E8-B886-5AF11ABA0724}" type="presParOf" srcId="{AF35D4A9-2DB9-4B35-B611-1C2648FF6389}" destId="{83834F1F-DE01-4998-B280-1CC23135F3EA}" srcOrd="1" destOrd="0" presId="urn:microsoft.com/office/officeart/2005/8/layout/vList4#1"/>
    <dgm:cxn modelId="{C81C7906-B1A6-4061-9DD8-D9F3C73E38D0}" type="presParOf" srcId="{AF35D4A9-2DB9-4B35-B611-1C2648FF6389}" destId="{5EB21958-B722-4B46-B0C6-D3E87400217F}" srcOrd="2" destOrd="0" presId="urn:microsoft.com/office/officeart/2005/8/layout/vList4#1"/>
    <dgm:cxn modelId="{B64C5DE9-D292-4DE2-A873-3DED5741FFFD}" type="presParOf" srcId="{F3C993A3-72D8-489A-B0E2-974C6B98F741}" destId="{D8653AA7-D50E-49AD-BFEF-0AF197675963}" srcOrd="7" destOrd="0" presId="urn:microsoft.com/office/officeart/2005/8/layout/vList4#1"/>
    <dgm:cxn modelId="{757AE1BE-FCAD-430A-9810-E7AEACF9C564}" type="presParOf" srcId="{F3C993A3-72D8-489A-B0E2-974C6B98F741}" destId="{5D6DC2AD-B0C3-431E-9D91-BAD02625FF28}" srcOrd="8" destOrd="0" presId="urn:microsoft.com/office/officeart/2005/8/layout/vList4#1"/>
    <dgm:cxn modelId="{8327EF7C-B4D4-4DBD-B504-2B41C57EBA47}" type="presParOf" srcId="{5D6DC2AD-B0C3-431E-9D91-BAD02625FF28}" destId="{3122B4F7-C0A5-4A83-A348-06EF931AAE57}" srcOrd="0" destOrd="0" presId="urn:microsoft.com/office/officeart/2005/8/layout/vList4#1"/>
    <dgm:cxn modelId="{8FDF02B8-0D32-44D6-BB5E-1E202087CFB1}" type="presParOf" srcId="{5D6DC2AD-B0C3-431E-9D91-BAD02625FF28}" destId="{E0A9A04C-2B01-419E-AA72-094D2F8C896B}" srcOrd="1" destOrd="0" presId="urn:microsoft.com/office/officeart/2005/8/layout/vList4#1"/>
    <dgm:cxn modelId="{434ACC89-E6BD-4122-95FE-785B23909BA2}" type="presParOf" srcId="{5D6DC2AD-B0C3-431E-9D91-BAD02625FF28}" destId="{1BCB4F65-5A35-4B07-9334-9847290D27F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45D01-A259-4F2C-B202-E3A5655987C0}">
      <dsp:nvSpPr>
        <dsp:cNvPr id="0" name=""/>
        <dsp:cNvSpPr/>
      </dsp:nvSpPr>
      <dsp:spPr>
        <a:xfrm>
          <a:off x="368808" y="0"/>
          <a:ext cx="5443240" cy="24125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B3233-618C-469F-B408-0F366F563C8F}">
      <dsp:nvSpPr>
        <dsp:cNvPr id="0" name=""/>
        <dsp:cNvSpPr/>
      </dsp:nvSpPr>
      <dsp:spPr>
        <a:xfrm>
          <a:off x="0" y="733431"/>
          <a:ext cx="1490256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u="sng" kern="1200" dirty="0" smtClean="0"/>
            <a:t>Дизайнерское: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  <a:endParaRPr lang="ru-RU" sz="700" i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Гостева</a:t>
          </a:r>
          <a:r>
            <a:rPr lang="ru-RU" sz="700" i="1" kern="1200" dirty="0" smtClean="0"/>
            <a:t> Л.В.</a:t>
          </a:r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Трусов А.В. </a:t>
          </a:r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Теняева</a:t>
          </a:r>
          <a:r>
            <a:rPr lang="ru-RU" sz="700" i="1" kern="1200" dirty="0" smtClean="0"/>
            <a:t> Э.Б.  </a:t>
          </a:r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Верховодова</a:t>
          </a:r>
          <a:r>
            <a:rPr lang="ru-RU" sz="700" i="1" kern="1200" dirty="0" smtClean="0"/>
            <a:t> Р.А.</a:t>
          </a:r>
          <a:r>
            <a:rPr lang="ru-RU" sz="700" kern="1200" dirty="0" smtClean="0"/>
            <a:t> </a:t>
          </a:r>
        </a:p>
        <a:p>
          <a:pPr marL="0" marR="0" lvl="0" indent="0" algn="ctr" defTabSz="2222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Червяковская Е.Б.</a:t>
          </a:r>
        </a:p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7108" y="780539"/>
        <a:ext cx="1396040" cy="870799"/>
      </dsp:txXfrm>
    </dsp:sp>
    <dsp:sp modelId="{A99995E5-97BF-44C2-B5D2-2541E6577391}">
      <dsp:nvSpPr>
        <dsp:cNvPr id="0" name=""/>
        <dsp:cNvSpPr/>
      </dsp:nvSpPr>
      <dsp:spPr>
        <a:xfrm>
          <a:off x="1500830" y="738265"/>
          <a:ext cx="1448034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kern="1200" dirty="0" smtClean="0"/>
            <a:t>Мебельное</a:t>
          </a:r>
          <a:r>
            <a:rPr lang="ru-RU" sz="700" b="1" i="1" kern="1200" dirty="0" smtClean="0"/>
            <a:t>:</a:t>
          </a: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Макаров Г.А.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Лесничий А.Н</a:t>
          </a:r>
          <a:r>
            <a:rPr lang="ru-RU" sz="700" kern="1200" dirty="0" smtClean="0"/>
            <a:t>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Пашков Н.В.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547938" y="785373"/>
        <a:ext cx="1353818" cy="870799"/>
      </dsp:txXfrm>
    </dsp:sp>
    <dsp:sp modelId="{6E6D739A-1C31-46C3-A703-B3C7FC5FEC75}">
      <dsp:nvSpPr>
        <dsp:cNvPr id="0" name=""/>
        <dsp:cNvSpPr/>
      </dsp:nvSpPr>
      <dsp:spPr>
        <a:xfrm>
          <a:off x="3029449" y="740958"/>
          <a:ext cx="1358010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kern="1200" dirty="0" smtClean="0"/>
            <a:t> Строительное</a:t>
          </a:r>
          <a:r>
            <a:rPr lang="ru-RU" sz="700" kern="1200" dirty="0" smtClean="0"/>
            <a:t>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Дрепина</a:t>
          </a:r>
          <a:r>
            <a:rPr lang="ru-RU" sz="700" i="1" kern="1200" dirty="0" smtClean="0"/>
            <a:t> Ю.И.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Стаценко Е.А.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Митьковец</a:t>
          </a:r>
          <a:r>
            <a:rPr lang="ru-RU" sz="700" i="1" kern="1200" dirty="0" smtClean="0"/>
            <a:t> С.Г.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Козупица</a:t>
          </a:r>
          <a:r>
            <a:rPr lang="ru-RU" sz="700" i="1" kern="1200" dirty="0" smtClean="0"/>
            <a:t> Е.И.</a:t>
          </a:r>
          <a:endParaRPr lang="ru-RU" sz="700" kern="1200" dirty="0"/>
        </a:p>
      </dsp:txBody>
      <dsp:txXfrm>
        <a:off x="3076557" y="788066"/>
        <a:ext cx="1263794" cy="870799"/>
      </dsp:txXfrm>
    </dsp:sp>
    <dsp:sp modelId="{F90AF645-6B63-422A-8A78-1CB2CF39347D}">
      <dsp:nvSpPr>
        <dsp:cNvPr id="0" name=""/>
        <dsp:cNvSpPr/>
      </dsp:nvSpPr>
      <dsp:spPr>
        <a:xfrm>
          <a:off x="4491269" y="723761"/>
          <a:ext cx="1595309" cy="965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b="1" i="1" u="sng" kern="1200" dirty="0" smtClean="0"/>
            <a:t>Сварочное:</a:t>
          </a: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kern="1200" dirty="0" smtClean="0"/>
            <a:t>Наставники: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Подфигурная</a:t>
          </a:r>
          <a:r>
            <a:rPr lang="ru-RU" sz="700" i="1" kern="1200" dirty="0" smtClean="0"/>
            <a:t> И.Ф</a:t>
          </a:r>
          <a:r>
            <a:rPr lang="ru-RU" sz="700" kern="1200" dirty="0" smtClean="0"/>
            <a:t>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smtClean="0"/>
            <a:t> Хоменко С.Н.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700" i="1" kern="1200" dirty="0" err="1" smtClean="0"/>
            <a:t>Сигарев</a:t>
          </a:r>
          <a:r>
            <a:rPr lang="ru-RU" sz="700" i="1" kern="1200" dirty="0" smtClean="0"/>
            <a:t> Д.А.</a:t>
          </a:r>
          <a:r>
            <a:rPr lang="ru-RU" sz="700" kern="1200" dirty="0" smtClean="0"/>
            <a:t>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538377" y="770869"/>
        <a:ext cx="1501093" cy="870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ED0C6-6D6F-4CA0-931E-80A11C9F4709}">
      <dsp:nvSpPr>
        <dsp:cNvPr id="0" name=""/>
        <dsp:cNvSpPr/>
      </dsp:nvSpPr>
      <dsp:spPr>
        <a:xfrm>
          <a:off x="502919" y="0"/>
          <a:ext cx="5699757" cy="142265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AC6CC-AC51-4E57-9778-1EDCD140403A}">
      <dsp:nvSpPr>
        <dsp:cNvPr id="0" name=""/>
        <dsp:cNvSpPr/>
      </dsp:nvSpPr>
      <dsp:spPr>
        <a:xfrm>
          <a:off x="136447" y="425424"/>
          <a:ext cx="3240165" cy="56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Сформированы группы наставник-наставляемый по 4 направлениям:-мебельное,-дизайнерское,- сварочное, -строительное. </a:t>
          </a:r>
          <a:endParaRPr lang="ru-RU" sz="1000" kern="1200" dirty="0"/>
        </a:p>
      </dsp:txBody>
      <dsp:txXfrm>
        <a:off x="164226" y="453203"/>
        <a:ext cx="3184607" cy="513503"/>
      </dsp:txXfrm>
    </dsp:sp>
    <dsp:sp modelId="{A7003DF5-6CE9-4C07-AB9D-04E1F9BA7D71}">
      <dsp:nvSpPr>
        <dsp:cNvPr id="0" name=""/>
        <dsp:cNvSpPr/>
      </dsp:nvSpPr>
      <dsp:spPr>
        <a:xfrm>
          <a:off x="3434572" y="426796"/>
          <a:ext cx="3240165" cy="569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Планируемые количественные результаты выполнены.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Итого: наставников - </a:t>
          </a:r>
          <a:r>
            <a:rPr lang="ru-RU" sz="1000" b="1" kern="1200" dirty="0" smtClean="0"/>
            <a:t>15</a:t>
          </a:r>
          <a:r>
            <a:rPr lang="ru-RU" sz="1000" kern="1200" dirty="0" smtClean="0"/>
            <a:t> чел., наставляемых-57 чел.</a:t>
          </a:r>
          <a:endParaRPr lang="ru-RU" sz="1000" kern="1200" dirty="0"/>
        </a:p>
      </dsp:txBody>
      <dsp:txXfrm>
        <a:off x="3462351" y="454575"/>
        <a:ext cx="3184607" cy="513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ECED-2997-40E8-883A-904992AAAE71}">
      <dsp:nvSpPr>
        <dsp:cNvPr id="0" name=""/>
        <dsp:cNvSpPr/>
      </dsp:nvSpPr>
      <dsp:spPr>
        <a:xfrm>
          <a:off x="0" y="0"/>
          <a:ext cx="3118324" cy="97447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4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Стажировка мастеров-наставников и педагогов, работающих с наставляемыми -100%</a:t>
          </a:r>
        </a:p>
      </dsp:txBody>
      <dsp:txXfrm>
        <a:off x="0" y="0"/>
        <a:ext cx="3118324" cy="974476"/>
      </dsp:txXfrm>
    </dsp:sp>
    <dsp:sp modelId="{3B437CEF-206C-411D-ABFE-965A89001E4F}">
      <dsp:nvSpPr>
        <dsp:cNvPr id="0" name=""/>
        <dsp:cNvSpPr/>
      </dsp:nvSpPr>
      <dsp:spPr>
        <a:xfrm>
          <a:off x="246042" y="231944"/>
          <a:ext cx="57988" cy="11091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7C519-035C-4E2E-9681-1540D7E92E82}">
      <dsp:nvSpPr>
        <dsp:cNvPr id="0" name=""/>
        <dsp:cNvSpPr/>
      </dsp:nvSpPr>
      <dsp:spPr>
        <a:xfrm>
          <a:off x="3236555" y="21570"/>
          <a:ext cx="3027499" cy="946093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82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конкурсах профмастерства, тренингах, круглых столах  (15 наставников принимали участие в 32 мероприятиях )</a:t>
          </a:r>
          <a:endParaRPr lang="ru-RU" sz="1200" kern="1200" dirty="0"/>
        </a:p>
      </dsp:txBody>
      <dsp:txXfrm>
        <a:off x="3236555" y="21570"/>
        <a:ext cx="3027499" cy="946093"/>
      </dsp:txXfrm>
    </dsp:sp>
    <dsp:sp modelId="{070D6121-1E7D-4348-81B5-102E1E767948}">
      <dsp:nvSpPr>
        <dsp:cNvPr id="0" name=""/>
        <dsp:cNvSpPr/>
      </dsp:nvSpPr>
      <dsp:spPr>
        <a:xfrm>
          <a:off x="3406270" y="328419"/>
          <a:ext cx="63835" cy="10638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2033F-6A28-469C-B223-FD5A7C9FF299}">
      <dsp:nvSpPr>
        <dsp:cNvPr id="0" name=""/>
        <dsp:cNvSpPr/>
      </dsp:nvSpPr>
      <dsp:spPr>
        <a:xfrm>
          <a:off x="1572865" y="1086498"/>
          <a:ext cx="3118324" cy="97447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45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краевом конкурсе «мастер года» наставника </a:t>
          </a:r>
          <a:r>
            <a:rPr lang="ru-RU" sz="1200" kern="1200" dirty="0" err="1" smtClean="0"/>
            <a:t>Червяковской</a:t>
          </a:r>
          <a:r>
            <a:rPr lang="ru-RU" sz="1200" kern="1200" dirty="0" smtClean="0"/>
            <a:t> Е.Б. – 2 место.</a:t>
          </a:r>
          <a:endParaRPr lang="ru-RU" sz="1200" kern="1200" dirty="0"/>
        </a:p>
      </dsp:txBody>
      <dsp:txXfrm>
        <a:off x="1572865" y="1086498"/>
        <a:ext cx="3118324" cy="974476"/>
      </dsp:txXfrm>
    </dsp:sp>
    <dsp:sp modelId="{31934272-1B1E-4C69-BF66-4C8749283555}">
      <dsp:nvSpPr>
        <dsp:cNvPr id="0" name=""/>
        <dsp:cNvSpPr/>
      </dsp:nvSpPr>
      <dsp:spPr>
        <a:xfrm>
          <a:off x="1736531" y="1404440"/>
          <a:ext cx="94939" cy="11956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64A2-8D91-4969-BE55-B43D1379C7EA}">
      <dsp:nvSpPr>
        <dsp:cNvPr id="0" name=""/>
        <dsp:cNvSpPr/>
      </dsp:nvSpPr>
      <dsp:spPr>
        <a:xfrm>
          <a:off x="0" y="0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Охвачено 19 предприятий,  13 школ г. Армавира и прилегающих территорий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0"/>
        <a:ext cx="5061510" cy="756342"/>
      </dsp:txXfrm>
    </dsp:sp>
    <dsp:sp modelId="{82A49905-477B-4FE2-AC5D-C3B36AD43DB4}">
      <dsp:nvSpPr>
        <dsp:cNvPr id="0" name=""/>
        <dsp:cNvSpPr/>
      </dsp:nvSpPr>
      <dsp:spPr>
        <a:xfrm>
          <a:off x="286514" y="132344"/>
          <a:ext cx="862526" cy="4916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04F7D-87FF-4AD3-B817-C79E924240A2}">
      <dsp:nvSpPr>
        <dsp:cNvPr id="0" name=""/>
        <dsp:cNvSpPr/>
      </dsp:nvSpPr>
      <dsp:spPr>
        <a:xfrm>
          <a:off x="0" y="831976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открытых дверей, Ярмарки профессий, выездные выступления агитационной бригады, волонтеров, проведение Досуговых площадок, «погружения» в профессии, мастер-классы. (Дистанционный формат)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831976"/>
        <a:ext cx="5061510" cy="756342"/>
      </dsp:txXfrm>
    </dsp:sp>
    <dsp:sp modelId="{844ABAB7-3B8F-4601-BC92-AE42A51DC1E2}">
      <dsp:nvSpPr>
        <dsp:cNvPr id="0" name=""/>
        <dsp:cNvSpPr/>
      </dsp:nvSpPr>
      <dsp:spPr>
        <a:xfrm>
          <a:off x="286514" y="946749"/>
          <a:ext cx="862526" cy="5267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59827-2893-41BE-A383-DE8BB162436F}">
      <dsp:nvSpPr>
        <dsp:cNvPr id="0" name=""/>
        <dsp:cNvSpPr/>
      </dsp:nvSpPr>
      <dsp:spPr>
        <a:xfrm>
          <a:off x="0" y="1663952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Положительная динамика в показателях трудоустройства выпускников техникума</a:t>
          </a:r>
          <a:endParaRPr lang="ru-RU" sz="1200" kern="12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1663952"/>
        <a:ext cx="5061510" cy="756342"/>
      </dsp:txXfrm>
    </dsp:sp>
    <dsp:sp modelId="{8F029012-206C-47D0-9ABC-EEF4201F2FAB}">
      <dsp:nvSpPr>
        <dsp:cNvPr id="0" name=""/>
        <dsp:cNvSpPr/>
      </dsp:nvSpPr>
      <dsp:spPr>
        <a:xfrm>
          <a:off x="247600" y="1787094"/>
          <a:ext cx="940354" cy="5100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87BDA-93EA-49C7-AEDF-D491B60BFC72}">
      <dsp:nvSpPr>
        <dsp:cNvPr id="0" name=""/>
        <dsp:cNvSpPr/>
      </dsp:nvSpPr>
      <dsp:spPr>
        <a:xfrm>
          <a:off x="0" y="2495929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 потенциальных работодателей с целью определения  удовлетворенности подготовкой выпускников техникума </a:t>
          </a:r>
          <a:endParaRPr lang="ru-RU" sz="12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2495929"/>
        <a:ext cx="5061510" cy="756342"/>
      </dsp:txXfrm>
    </dsp:sp>
    <dsp:sp modelId="{83834F1F-DE01-4998-B280-1CC23135F3EA}">
      <dsp:nvSpPr>
        <dsp:cNvPr id="0" name=""/>
        <dsp:cNvSpPr/>
      </dsp:nvSpPr>
      <dsp:spPr>
        <a:xfrm>
          <a:off x="267057" y="2595013"/>
          <a:ext cx="901440" cy="558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2B4F7-C0A5-4A83-A348-06EF931AAE57}">
      <dsp:nvSpPr>
        <dsp:cNvPr id="0" name=""/>
        <dsp:cNvSpPr/>
      </dsp:nvSpPr>
      <dsp:spPr>
        <a:xfrm>
          <a:off x="0" y="3327905"/>
          <a:ext cx="6421431" cy="75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социальных партнеров к процедурам  внешней оценки качества образования </a:t>
          </a:r>
          <a:endParaRPr lang="ru-RU" sz="1200" kern="120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920" y="3327905"/>
        <a:ext cx="5061510" cy="756342"/>
      </dsp:txXfrm>
    </dsp:sp>
    <dsp:sp modelId="{E0A9A04C-2B01-419E-AA72-094D2F8C896B}">
      <dsp:nvSpPr>
        <dsp:cNvPr id="0" name=""/>
        <dsp:cNvSpPr/>
      </dsp:nvSpPr>
      <dsp:spPr>
        <a:xfrm>
          <a:off x="267057" y="3461297"/>
          <a:ext cx="901440" cy="4895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51AB069-EB33-4CCE-83D6-9FBA6297D64E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fld id="{7723AF76-9B06-420D-9ABC-C9B7F11ED1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748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3AF76-9B06-420D-9ABC-C9B7F11ED18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87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更多模板下载地址：</a:t>
            </a:r>
            <a:r>
              <a:rPr lang="en-US" altLang="zh-CN" dirty="0" smtClean="0"/>
              <a:t>http://WWW.HOMEPPT.COM</a:t>
            </a:r>
            <a:r>
              <a:rPr lang="zh-CN" altLang="en-US" dirty="0" smtClean="0"/>
              <a:t>（复制链接到浏览器打开）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1DF28-2736-4E95-B6DD-307C1F617E49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82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52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098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/>
          <p:cNvSpPr txBox="1">
            <a:spLocks noChangeArrowheads="1"/>
          </p:cNvSpPr>
          <p:nvPr userDrawn="1"/>
        </p:nvSpPr>
        <p:spPr bwMode="auto">
          <a:xfrm>
            <a:off x="429816" y="319089"/>
            <a:ext cx="25788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500" dirty="0"/>
              <a:t>ADD YOUR TITLE HERE</a:t>
            </a:r>
            <a:endParaRPr lang="id-ID" altLang="zh-CN" sz="1500" dirty="0"/>
          </a:p>
        </p:txBody>
      </p:sp>
      <p:sp>
        <p:nvSpPr>
          <p:cNvPr id="3" name="文本框 49"/>
          <p:cNvSpPr txBox="1">
            <a:spLocks noChangeArrowheads="1"/>
          </p:cNvSpPr>
          <p:nvPr userDrawn="1"/>
        </p:nvSpPr>
        <p:spPr bwMode="auto">
          <a:xfrm>
            <a:off x="445294" y="679451"/>
            <a:ext cx="389691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id-ID" altLang="zh-CN" sz="750"/>
              <a:t>Biscuit oat cake carrot cake muffin jelly beans chocolate chocolate sugar plum</a:t>
            </a:r>
            <a:endParaRPr lang="zh-CN" altLang="en-US" sz="750"/>
          </a:p>
        </p:txBody>
      </p:sp>
      <p:sp>
        <p:nvSpPr>
          <p:cNvPr id="4" name="矩形 3"/>
          <p:cNvSpPr/>
          <p:nvPr userDrawn="1"/>
        </p:nvSpPr>
        <p:spPr>
          <a:xfrm>
            <a:off x="0" y="414339"/>
            <a:ext cx="315516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5" name="矩形 4"/>
          <p:cNvSpPr/>
          <p:nvPr userDrawn="1"/>
        </p:nvSpPr>
        <p:spPr>
          <a:xfrm>
            <a:off x="340519" y="414339"/>
            <a:ext cx="64294" cy="42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val="289160636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8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6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7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0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1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4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F8041C-F13A-4239-BF91-CB6BAF0ABAFA}" type="datetimeFigureOut">
              <a:rPr lang="zh-CN" altLang="en-US" smtClean="0"/>
              <a:pPr>
                <a:defRPr/>
              </a:pPr>
              <a:t>2022/1/18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7F0C-EB34-41CB-8EF6-06CBDD03DB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jpe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.jpeg"/><Relationship Id="rId5" Type="http://schemas.openxmlformats.org/officeDocument/2006/relationships/diagramData" Target="../diagrams/data2.xml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image" Target="../media/image15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278" y="82986"/>
            <a:ext cx="5751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Государственное бюджетное профессиональное образовательное учреждение Краснодарского края «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рмавирский индустриально-строительный техникум»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24775"/>
            <a:ext cx="6858000" cy="215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endParaRPr lang="ru-RU" sz="1400" dirty="0"/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ОТЧЕТ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 РЕАЛИЗАЦИИ ИННОВАЦИОННОГО ПРОЕКТА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(КИП-2018)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 2021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год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НАСТАВНИЧЕСТВО КАК ФОРМА ПОВЫШЕНИЯ ПРОФЕССИОНАЛИЗМА ОБУЧАЮЩИХСЯ И РАЗВИТИЯ УЧЕБНО-ПРОИЗВОДСТВЕННОГО ПРЕДПРИЯТИЯ «АИСТ-МЕБЕЛЬ» в ГБПОУ КК  «АРМАВИРСКИЙ ИНДУСТРИАЛЬНО-СТРОИТЕЛЬНЫЙ ТЕХНИКУМ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89" y="4162744"/>
            <a:ext cx="6255167" cy="83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 проекта: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ГБПОУ КК АИСТ,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Федоренко И.Г.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Зав.отделением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СПО,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к.пс.н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Фастовцева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90395" algn="just">
              <a:lnSpc>
                <a:spcPct val="107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Казанцева Х.В.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5"/>
          <p:cNvSpPr>
            <a:spLocks noChangeArrowheads="1"/>
          </p:cNvSpPr>
          <p:nvPr/>
        </p:nvSpPr>
        <p:spPr bwMode="auto">
          <a:xfrm>
            <a:off x="1161946" y="143321"/>
            <a:ext cx="4469105" cy="28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  <a:buSzPts val="1400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1100" strike="noStrike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184" name="原创设计师QQ598969553      _6"/>
          <p:cNvSpPr txBox="1">
            <a:spLocks noChangeArrowheads="1"/>
          </p:cNvSpPr>
          <p:nvPr/>
        </p:nvSpPr>
        <p:spPr bwMode="auto">
          <a:xfrm>
            <a:off x="285940" y="881761"/>
            <a:ext cx="1536970" cy="71558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эффективности системы</a:t>
            </a:r>
            <a:endParaRPr lang="zh-CN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2249001" y="552704"/>
            <a:ext cx="4488014" cy="39128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1" indent="0"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Достижение целей системы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наставничества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2264348" y="1016389"/>
            <a:ext cx="4492047" cy="39666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Достижение всеми участниками системы требуемой результативности</a:t>
            </a:r>
          </a:p>
        </p:txBody>
      </p:sp>
      <p:sp>
        <p:nvSpPr>
          <p:cNvPr id="187" name="Скругленный прямоугольник 186"/>
          <p:cNvSpPr/>
          <p:nvPr/>
        </p:nvSpPr>
        <p:spPr>
          <a:xfrm>
            <a:off x="2264348" y="1512825"/>
            <a:ext cx="4492047" cy="31522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1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Экономическая эффективность</a:t>
            </a:r>
          </a:p>
        </p:txBody>
      </p:sp>
      <p:cxnSp>
        <p:nvCxnSpPr>
          <p:cNvPr id="195" name="Соединительная линия уступом 194"/>
          <p:cNvCxnSpPr/>
          <p:nvPr/>
        </p:nvCxnSpPr>
        <p:spPr>
          <a:xfrm flipV="1">
            <a:off x="1838257" y="881761"/>
            <a:ext cx="410744" cy="193215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1" name="Соединительная линия уступом 210"/>
          <p:cNvCxnSpPr/>
          <p:nvPr/>
        </p:nvCxnSpPr>
        <p:spPr>
          <a:xfrm>
            <a:off x="1838259" y="1337520"/>
            <a:ext cx="410743" cy="36463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原创设计师QQ598969553      _50"/>
          <p:cNvGrpSpPr>
            <a:grpSpLocks noChangeAspect="1"/>
          </p:cNvGrpSpPr>
          <p:nvPr/>
        </p:nvGrpSpPr>
        <p:grpSpPr>
          <a:xfrm>
            <a:off x="6345713" y="4710582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240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1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242" name="原创设计师QQ598969553      _52"/>
          <p:cNvSpPr>
            <a:spLocks noChangeAspect="1" noEditPoints="1"/>
          </p:cNvSpPr>
          <p:nvPr/>
        </p:nvSpPr>
        <p:spPr bwMode="auto">
          <a:xfrm>
            <a:off x="5586917" y="4710732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243" name="原创设计师QQ598969553      _10"/>
          <p:cNvGrpSpPr/>
          <p:nvPr/>
        </p:nvGrpSpPr>
        <p:grpSpPr>
          <a:xfrm>
            <a:off x="5978817" y="4710582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244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5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6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7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248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cxnSp>
        <p:nvCxnSpPr>
          <p:cNvPr id="41" name="Соединительная линия уступом 40"/>
          <p:cNvCxnSpPr/>
          <p:nvPr/>
        </p:nvCxnSpPr>
        <p:spPr>
          <a:xfrm>
            <a:off x="1838257" y="1121198"/>
            <a:ext cx="426091" cy="111513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652"/>
              </p:ext>
            </p:extLst>
          </p:nvPr>
        </p:nvGraphicFramePr>
        <p:xfrm>
          <a:off x="246435" y="2259263"/>
          <a:ext cx="6423278" cy="258121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42211">
                  <a:extLst>
                    <a:ext uri="{9D8B030D-6E8A-4147-A177-3AD203B41FA5}">
                      <a16:colId xmlns:a16="http://schemas.microsoft.com/office/drawing/2014/main" val="1805590249"/>
                    </a:ext>
                  </a:extLst>
                </a:gridCol>
                <a:gridCol w="2140198">
                  <a:extLst>
                    <a:ext uri="{9D8B030D-6E8A-4147-A177-3AD203B41FA5}">
                      <a16:colId xmlns:a16="http://schemas.microsoft.com/office/drawing/2014/main" val="2092263491"/>
                    </a:ext>
                  </a:extLst>
                </a:gridCol>
                <a:gridCol w="2140869">
                  <a:extLst>
                    <a:ext uri="{9D8B030D-6E8A-4147-A177-3AD203B41FA5}">
                      <a16:colId xmlns:a16="http://schemas.microsoft.com/office/drawing/2014/main" val="2687438436"/>
                    </a:ext>
                  </a:extLst>
                </a:gridCol>
              </a:tblGrid>
              <a:tr h="357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Критерий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indent="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Диагностические методики</a:t>
                      </a:r>
                      <a:endParaRPr lang="ru-RU" sz="1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extLst>
                  <a:ext uri="{0D108BD9-81ED-4DB2-BD59-A6C34878D82A}">
                    <a16:rowId xmlns:a16="http://schemas.microsoft.com/office/drawing/2014/main" val="639208150"/>
                  </a:ext>
                </a:extLst>
              </a:tr>
              <a:tr h="208614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arenR"/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Достижение целей системы наставничества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45964"/>
                  </a:ext>
                </a:extLst>
              </a:tr>
              <a:tr h="27210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Количественные критерии и показатели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41479"/>
                  </a:ext>
                </a:extLst>
              </a:tr>
              <a:tr h="1595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Проведение запланированных мероприятий (дорожная карта по реализации проекта наставничества)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Охват участников проекта наставничества  (участие в олимпиадах, конкурсах, организация сетевого взаимодействия (профориентация) 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6746" marR="667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деятельности по направлениям проекта, метод самооценки, метод экспертной оценки, анкетирование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46" marR="66746" marT="0" marB="0"/>
                </a:tc>
                <a:extLst>
                  <a:ext uri="{0D108BD9-81ED-4DB2-BD59-A6C34878D82A}">
                    <a16:rowId xmlns:a16="http://schemas.microsoft.com/office/drawing/2014/main" val="253472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56263"/>
              </p:ext>
            </p:extLst>
          </p:nvPr>
        </p:nvGraphicFramePr>
        <p:xfrm>
          <a:off x="317770" y="382621"/>
          <a:ext cx="6316494" cy="452328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06598">
                  <a:extLst>
                    <a:ext uri="{9D8B030D-6E8A-4147-A177-3AD203B41FA5}">
                      <a16:colId xmlns:a16="http://schemas.microsoft.com/office/drawing/2014/main" val="2102764274"/>
                    </a:ext>
                  </a:extLst>
                </a:gridCol>
                <a:gridCol w="2104618">
                  <a:extLst>
                    <a:ext uri="{9D8B030D-6E8A-4147-A177-3AD203B41FA5}">
                      <a16:colId xmlns:a16="http://schemas.microsoft.com/office/drawing/2014/main" val="2278955270"/>
                    </a:ext>
                  </a:extLst>
                </a:gridCol>
                <a:gridCol w="2105278">
                  <a:extLst>
                    <a:ext uri="{9D8B030D-6E8A-4147-A177-3AD203B41FA5}">
                      <a16:colId xmlns:a16="http://schemas.microsoft.com/office/drawing/2014/main" val="4234845878"/>
                    </a:ext>
                  </a:extLst>
                </a:gridCol>
              </a:tblGrid>
              <a:tr h="2723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2)Достижение всеми участниками системы требуемой результативности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107767"/>
                  </a:ext>
                </a:extLst>
              </a:tr>
              <a:tr h="115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Профессиональное развитие наставляемых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Участие в олимпиадах, конкурсах профмастерства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 –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55 </a:t>
                      </a: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призовых места.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по результатам работы эксперных конкурсных комиссий, наблюдение, метод экспертной оценки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val="4224480168"/>
                  </a:ext>
                </a:extLst>
              </a:tr>
              <a:tr h="115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Стажировка преподавателей </a:t>
                      </a:r>
                      <a:r>
                        <a:rPr lang="ru-RU" sz="11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спец.дисциплин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мастеров-наставников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 –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документов.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val="2955567276"/>
                  </a:ext>
                </a:extLst>
              </a:tr>
              <a:tr h="164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Организация сетевого взаимодействия </a:t>
                      </a:r>
                      <a:r>
                        <a:rPr lang="ru-RU" sz="105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ШКОЛА-ТЕХНИКУМ-ПРЕДПРИЯТИЕ</a:t>
                      </a:r>
                      <a:r>
                        <a:rPr lang="ru-RU" sz="1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, заключение договоров с предприятиями партнерами</a:t>
                      </a:r>
                      <a:endParaRPr lang="ru-RU" sz="105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Результат: более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1340</a:t>
                      </a:r>
                      <a:r>
                        <a:rPr lang="ru-RU" sz="11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школьников </a:t>
                      </a: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были участниками мастер-классов,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 </a:t>
                      </a: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заключенных договоров с </a:t>
                      </a: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предприятиями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дистанционном формате)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анализа количества заключенных договоров, количества школьников, прошедших мастер-классы по направлениям наставничества</a:t>
                      </a:r>
                      <a:endParaRPr lang="ru-RU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1" marR="51611" marT="0" marB="0"/>
                </a:tc>
                <a:extLst>
                  <a:ext uri="{0D108BD9-81ED-4DB2-BD59-A6C34878D82A}">
                    <a16:rowId xmlns:a16="http://schemas.microsoft.com/office/drawing/2014/main" val="3788524128"/>
                  </a:ext>
                </a:extLst>
              </a:tr>
            </a:tbl>
          </a:graphicData>
        </a:graphic>
      </p:graphicFrame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</p:spTree>
    <p:extLst>
      <p:ext uri="{BB962C8B-B14F-4D97-AF65-F5344CB8AC3E}">
        <p14:creationId xmlns:p14="http://schemas.microsoft.com/office/powerpoint/2010/main" val="3887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94337"/>
              </p:ext>
            </p:extLst>
          </p:nvPr>
        </p:nvGraphicFramePr>
        <p:xfrm>
          <a:off x="335526" y="305217"/>
          <a:ext cx="6253342" cy="43381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82923">
                  <a:extLst>
                    <a:ext uri="{9D8B030D-6E8A-4147-A177-3AD203B41FA5}">
                      <a16:colId xmlns:a16="http://schemas.microsoft.com/office/drawing/2014/main" val="2382809615"/>
                    </a:ext>
                  </a:extLst>
                </a:gridCol>
                <a:gridCol w="2083577">
                  <a:extLst>
                    <a:ext uri="{9D8B030D-6E8A-4147-A177-3AD203B41FA5}">
                      <a16:colId xmlns:a16="http://schemas.microsoft.com/office/drawing/2014/main" val="284168974"/>
                    </a:ext>
                  </a:extLst>
                </a:gridCol>
                <a:gridCol w="2086842">
                  <a:extLst>
                    <a:ext uri="{9D8B030D-6E8A-4147-A177-3AD203B41FA5}">
                      <a16:colId xmlns:a16="http://schemas.microsoft.com/office/drawing/2014/main" val="1541403438"/>
                    </a:ext>
                  </a:extLst>
                </a:gridCol>
              </a:tblGrid>
              <a:tr h="49528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3.Экономическая эффективность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325025"/>
                  </a:ext>
                </a:extLst>
              </a:tr>
              <a:tr h="97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Производство мебели на базе предприятия «АИСТ_МЕБЕЛЬ» 560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т.руб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бухг.документов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466399"/>
                  </a:ext>
                </a:extLst>
              </a:tr>
              <a:tr h="1128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Дополнительное образование 950 </a:t>
                      </a:r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т.руб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Мониторинг результативности на основе подтверждающих бухг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. документов 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внебюджет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0599185"/>
                  </a:ext>
                </a:extLst>
              </a:tr>
              <a:tr h="52663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78215"/>
                  </a:ext>
                </a:extLst>
              </a:tr>
              <a:tr h="1211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32" marR="42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685166"/>
                  </a:ext>
                </a:extLst>
              </a:tr>
            </a:tbl>
          </a:graphicData>
        </a:graphic>
      </p:graphicFrame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42" y="2771031"/>
            <a:ext cx="3078802" cy="2047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573" y="2771031"/>
            <a:ext cx="3102127" cy="2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36" y="108500"/>
            <a:ext cx="615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(определённая устойчивость положительных результатов).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88141170"/>
              </p:ext>
            </p:extLst>
          </p:nvPr>
        </p:nvGraphicFramePr>
        <p:xfrm>
          <a:off x="290653" y="724907"/>
          <a:ext cx="6421431" cy="408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36" y="108500"/>
            <a:ext cx="6154365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</a:p>
          <a:p>
            <a:pPr algn="ct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пециальность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52.02.01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 (по отраслям)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214" y="2223418"/>
            <a:ext cx="2560563" cy="1238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428" y="3513763"/>
            <a:ext cx="2771838" cy="145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575" y="3610471"/>
            <a:ext cx="2650653" cy="13333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52" y="768049"/>
            <a:ext cx="2698514" cy="2613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575" y="822882"/>
            <a:ext cx="2613843" cy="125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6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136" y="108500"/>
            <a:ext cx="6154365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</a:p>
          <a:p>
            <a:pPr algn="ct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направлениям деятельности наставничества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5" y="827499"/>
            <a:ext cx="5125351" cy="38440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6" t="20924" r="6656" b="18637"/>
          <a:stretch/>
        </p:blipFill>
        <p:spPr>
          <a:xfrm>
            <a:off x="1375037" y="827499"/>
            <a:ext cx="1271910" cy="14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原创设计师QQ598969553      _5"/>
          <p:cNvSpPr>
            <a:spLocks noChangeArrowheads="1"/>
          </p:cNvSpPr>
          <p:nvPr/>
        </p:nvSpPr>
        <p:spPr bwMode="auto">
          <a:xfrm>
            <a:off x="639457" y="162781"/>
            <a:ext cx="52165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Цель проекта и задачи отчетного периода.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4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" name="原创设计师QQ598969553      _3"/>
          <p:cNvSpPr>
            <a:spLocks noChangeArrowheads="1"/>
          </p:cNvSpPr>
          <p:nvPr/>
        </p:nvSpPr>
        <p:spPr bwMode="auto">
          <a:xfrm>
            <a:off x="142595" y="852546"/>
            <a:ext cx="676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charset="-122"/>
              </a:rPr>
              <a:t>2021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charset="-122"/>
            </a:endParaRPr>
          </a:p>
        </p:txBody>
      </p:sp>
      <p:sp>
        <p:nvSpPr>
          <p:cNvPr id="8" name="原创设计师QQ598969553      _8"/>
          <p:cNvSpPr>
            <a:spLocks/>
          </p:cNvSpPr>
          <p:nvPr/>
        </p:nvSpPr>
        <p:spPr bwMode="auto">
          <a:xfrm>
            <a:off x="80344" y="1765389"/>
            <a:ext cx="344341" cy="513469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cxnSp>
        <p:nvCxnSpPr>
          <p:cNvPr id="9" name="原创设计师QQ598969553      _9"/>
          <p:cNvCxnSpPr/>
          <p:nvPr/>
        </p:nvCxnSpPr>
        <p:spPr>
          <a:xfrm>
            <a:off x="1798393" y="846103"/>
            <a:ext cx="1594588" cy="1616686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原创设计师QQ598969553      _10"/>
          <p:cNvSpPr/>
          <p:nvPr/>
        </p:nvSpPr>
        <p:spPr>
          <a:xfrm>
            <a:off x="2964711" y="1917480"/>
            <a:ext cx="53578" cy="547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1" name="原创设计师QQ598969553      _13"/>
          <p:cNvSpPr/>
          <p:nvPr/>
        </p:nvSpPr>
        <p:spPr>
          <a:xfrm>
            <a:off x="3320953" y="2267979"/>
            <a:ext cx="54769" cy="5357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3" name="原创设计师QQ598969553      _19"/>
          <p:cNvSpPr/>
          <p:nvPr/>
        </p:nvSpPr>
        <p:spPr>
          <a:xfrm>
            <a:off x="2173286" y="1100928"/>
            <a:ext cx="54769" cy="5357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975"/>
          </a:p>
        </p:txBody>
      </p:sp>
      <p:sp>
        <p:nvSpPr>
          <p:cNvPr id="14" name="原创设计师QQ598969553      _22"/>
          <p:cNvSpPr/>
          <p:nvPr/>
        </p:nvSpPr>
        <p:spPr bwMode="auto">
          <a:xfrm>
            <a:off x="172620" y="2009592"/>
            <a:ext cx="398805" cy="593301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15" name="TextBox 14"/>
          <p:cNvSpPr txBox="1"/>
          <p:nvPr/>
        </p:nvSpPr>
        <p:spPr>
          <a:xfrm>
            <a:off x="463474" y="425850"/>
            <a:ext cx="623286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проекта: обучающиеся, заинтересованные в получении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умений и профессиональных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1530" y="950491"/>
            <a:ext cx="3626510" cy="70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Сопровождение профессионального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развития обучающихся, совершенствование профессиональных знаний, умений, навыков, компетенций, успешная реализация в профессиональной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деятельности.</a:t>
            </a:r>
            <a:endParaRPr lang="ru-RU" sz="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3285" y="1784322"/>
            <a:ext cx="3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Трудоустройство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8338" y="2132764"/>
            <a:ext cx="227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собственного бизнеса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原创设计师QQ598969553      _1"/>
          <p:cNvCxnSpPr/>
          <p:nvPr>
            <p:custDataLst>
              <p:tags r:id="rId1"/>
            </p:custDataLst>
          </p:nvPr>
        </p:nvCxnSpPr>
        <p:spPr>
          <a:xfrm>
            <a:off x="-36019" y="4172957"/>
            <a:ext cx="685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_2"/>
          <p:cNvSpPr/>
          <p:nvPr>
            <p:custDataLst>
              <p:tags r:id="rId2"/>
            </p:custDataLst>
          </p:nvPr>
        </p:nvSpPr>
        <p:spPr>
          <a:xfrm>
            <a:off x="680791" y="4231320"/>
            <a:ext cx="12263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原创设计师QQ598969553      _3"/>
          <p:cNvCxnSpPr>
            <a:stCxn id="25" idx="0"/>
          </p:cNvCxnSpPr>
          <p:nvPr>
            <p:custDataLst>
              <p:tags r:id="rId3"/>
            </p:custDataLst>
          </p:nvPr>
        </p:nvCxnSpPr>
        <p:spPr>
          <a:xfrm flipV="1">
            <a:off x="742109" y="3733752"/>
            <a:ext cx="9395" cy="49756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原创设计师QQ598969553      _4"/>
          <p:cNvSpPr/>
          <p:nvPr>
            <p:custDataLst>
              <p:tags r:id="rId4"/>
            </p:custDataLst>
          </p:nvPr>
        </p:nvSpPr>
        <p:spPr>
          <a:xfrm>
            <a:off x="2552033" y="4247755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" name="原创设计师QQ598969553      _5"/>
          <p:cNvCxnSpPr>
            <a:stCxn id="27" idx="0"/>
          </p:cNvCxnSpPr>
          <p:nvPr>
            <p:custDataLst>
              <p:tags r:id="rId5"/>
            </p:custDataLst>
          </p:nvPr>
        </p:nvCxnSpPr>
        <p:spPr>
          <a:xfrm flipV="1">
            <a:off x="2613946" y="4060845"/>
            <a:ext cx="10737" cy="18691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原创设计师QQ598969553      _6"/>
          <p:cNvSpPr/>
          <p:nvPr>
            <p:custDataLst>
              <p:tags r:id="rId6"/>
            </p:custDataLst>
          </p:nvPr>
        </p:nvSpPr>
        <p:spPr>
          <a:xfrm>
            <a:off x="4512884" y="4223356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原创设计师QQ598969553      _7"/>
          <p:cNvCxnSpPr>
            <a:stCxn id="29" idx="0"/>
          </p:cNvCxnSpPr>
          <p:nvPr>
            <p:custDataLst>
              <p:tags r:id="rId7"/>
            </p:custDataLst>
          </p:nvPr>
        </p:nvCxnSpPr>
        <p:spPr>
          <a:xfrm flipV="1">
            <a:off x="4574797" y="3816631"/>
            <a:ext cx="3688" cy="4067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原创设计师QQ598969553      _8"/>
          <p:cNvSpPr/>
          <p:nvPr>
            <p:custDataLst>
              <p:tags r:id="rId8"/>
            </p:custDataLst>
          </p:nvPr>
        </p:nvSpPr>
        <p:spPr>
          <a:xfrm flipV="1">
            <a:off x="1213773" y="3987140"/>
            <a:ext cx="123825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原创设计师QQ598969553      _9"/>
          <p:cNvCxnSpPr>
            <a:stCxn id="31" idx="0"/>
          </p:cNvCxnSpPr>
          <p:nvPr>
            <p:custDataLst>
              <p:tags r:id="rId9"/>
            </p:custDataLst>
          </p:nvPr>
        </p:nvCxnSpPr>
        <p:spPr>
          <a:xfrm flipH="1">
            <a:off x="1275685" y="4112157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原创设计师QQ598969553      _10"/>
          <p:cNvSpPr/>
          <p:nvPr>
            <p:custDataLst>
              <p:tags r:id="rId10"/>
            </p:custDataLst>
          </p:nvPr>
        </p:nvSpPr>
        <p:spPr>
          <a:xfrm flipV="1">
            <a:off x="3446567" y="4003635"/>
            <a:ext cx="122634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4" name="原创设计师QQ598969553      _11"/>
          <p:cNvCxnSpPr>
            <a:stCxn id="33" idx="0"/>
          </p:cNvCxnSpPr>
          <p:nvPr>
            <p:custDataLst>
              <p:tags r:id="rId11"/>
            </p:custDataLst>
          </p:nvPr>
        </p:nvCxnSpPr>
        <p:spPr>
          <a:xfrm>
            <a:off x="3507884" y="4128651"/>
            <a:ext cx="7044" cy="3776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原创设计师QQ598969553      _17"/>
          <p:cNvSpPr/>
          <p:nvPr>
            <p:custDataLst>
              <p:tags r:id="rId12"/>
            </p:custDataLst>
          </p:nvPr>
        </p:nvSpPr>
        <p:spPr>
          <a:xfrm flipV="1">
            <a:off x="5506935" y="3995845"/>
            <a:ext cx="122634" cy="125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6" name="原创设计师QQ598969553      _18"/>
          <p:cNvCxnSpPr>
            <a:stCxn id="35" idx="0"/>
          </p:cNvCxnSpPr>
          <p:nvPr>
            <p:custDataLst>
              <p:tags r:id="rId13"/>
            </p:custDataLst>
          </p:nvPr>
        </p:nvCxnSpPr>
        <p:spPr>
          <a:xfrm flipH="1">
            <a:off x="5567657" y="4120862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原创设计师QQ598969553      _6"/>
          <p:cNvSpPr/>
          <p:nvPr>
            <p:custDataLst>
              <p:tags r:id="rId14"/>
            </p:custDataLst>
          </p:nvPr>
        </p:nvSpPr>
        <p:spPr>
          <a:xfrm>
            <a:off x="6005375" y="4215737"/>
            <a:ext cx="123825" cy="12382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原创设计师QQ598969553      _7"/>
          <p:cNvCxnSpPr/>
          <p:nvPr>
            <p:custDataLst>
              <p:tags r:id="rId15"/>
            </p:custDataLst>
          </p:nvPr>
        </p:nvCxnSpPr>
        <p:spPr>
          <a:xfrm flipV="1">
            <a:off x="6067288" y="3936706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5"/>
          <p:cNvSpPr>
            <a:spLocks noChangeArrowheads="1"/>
          </p:cNvSpPr>
          <p:nvPr/>
        </p:nvSpPr>
        <p:spPr bwMode="auto">
          <a:xfrm>
            <a:off x="1872962" y="2542947"/>
            <a:ext cx="54036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Задачи проекта (за отчетный период)</a:t>
            </a:r>
            <a:endParaRPr lang="en-US" altLang="zh-CN" sz="1100" b="1" dirty="0">
              <a:solidFill>
                <a:schemeClr val="accent2">
                  <a:lumMod val="75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7753" y="2851108"/>
            <a:ext cx="3429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системы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дуального обучения через развитие профессиональных знаний, практических умений и навыков, формирование профессиональных компетенций наставляемых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6788" y="4520316"/>
            <a:ext cx="3099964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конкурсах, олимпиадах профессионального мастерства городского, регионального и всероссийского уровня (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  <a:endParaRPr lang="ru-RU" sz="7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53285" y="3321805"/>
            <a:ext cx="17538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социального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заказа по производству мебели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0445" y="3321999"/>
            <a:ext cx="140824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сотрудничества с другими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 края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33973" y="4506320"/>
            <a:ext cx="136701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Профориентационная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работа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56307" y="3807219"/>
            <a:ext cx="1520184" cy="230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Повышение квалификации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75178" y="3797010"/>
            <a:ext cx="1066318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9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96861" y="3573675"/>
            <a:ext cx="1483098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соцпартнерства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00211" y="4513629"/>
            <a:ext cx="1896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 работа с наставляемыми</a:t>
            </a:r>
            <a:endParaRPr lang="ru-RU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62943" y="4228775"/>
            <a:ext cx="1680268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9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Трянсляционная</a:t>
            </a:r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деятельность</a:t>
            </a:r>
            <a:endParaRPr lang="ru-RU" sz="9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481746" y="3482294"/>
            <a:ext cx="1594745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деятельность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9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3" y="1273973"/>
            <a:ext cx="2535637" cy="18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8"/>
          <p:cNvSpPr>
            <a:spLocks/>
          </p:cNvSpPr>
          <p:nvPr/>
        </p:nvSpPr>
        <p:spPr bwMode="auto">
          <a:xfrm rot="10800000">
            <a:off x="6456411" y="4560772"/>
            <a:ext cx="344341" cy="513469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Участие в конкурсах, олимпиадах профессионального мастерства городского, регионального и всероссийского уровня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WSR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и др.)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226855" y="1295966"/>
            <a:ext cx="1328454" cy="41984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97441" y="1442982"/>
            <a:ext cx="871972" cy="8692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2021г.</a:t>
            </a:r>
            <a:endParaRPr lang="ru-RU" sz="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2"/>
            <a:endCxn id="25" idx="3"/>
          </p:cNvCxnSpPr>
          <p:nvPr/>
        </p:nvCxnSpPr>
        <p:spPr>
          <a:xfrm flipH="1" flipV="1">
            <a:off x="4889288" y="1078831"/>
            <a:ext cx="808153" cy="798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2"/>
          </p:cNvCxnSpPr>
          <p:nvPr/>
        </p:nvCxnSpPr>
        <p:spPr>
          <a:xfrm flipH="1">
            <a:off x="4889289" y="1877607"/>
            <a:ext cx="808152" cy="11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 flipH="1" flipV="1">
            <a:off x="4889289" y="1543587"/>
            <a:ext cx="808152" cy="33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原创设计师QQ598969553      _6"/>
          <p:cNvSpPr txBox="1">
            <a:spLocks noChangeArrowheads="1"/>
          </p:cNvSpPr>
          <p:nvPr/>
        </p:nvSpPr>
        <p:spPr bwMode="auto">
          <a:xfrm>
            <a:off x="3163446" y="863387"/>
            <a:ext cx="1725842" cy="43088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Муниципальный уровень</a:t>
            </a:r>
            <a:endParaRPr lang="zh-CN" altLang="en-US" sz="1100" dirty="0"/>
          </a:p>
        </p:txBody>
      </p:sp>
      <p:sp>
        <p:nvSpPr>
          <p:cNvPr id="26" name="原创设计师QQ598969553      _6"/>
          <p:cNvSpPr txBox="1">
            <a:spLocks noChangeArrowheads="1"/>
          </p:cNvSpPr>
          <p:nvPr/>
        </p:nvSpPr>
        <p:spPr bwMode="auto">
          <a:xfrm>
            <a:off x="3163446" y="1397939"/>
            <a:ext cx="1725842" cy="2616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Краевой уровень</a:t>
            </a:r>
            <a:endParaRPr lang="zh-CN" altLang="en-US" sz="1100" dirty="0"/>
          </a:p>
        </p:txBody>
      </p:sp>
      <p:sp>
        <p:nvSpPr>
          <p:cNvPr id="27" name="原创设计师QQ598969553      _6"/>
          <p:cNvSpPr txBox="1">
            <a:spLocks noChangeArrowheads="1"/>
          </p:cNvSpPr>
          <p:nvPr/>
        </p:nvSpPr>
        <p:spPr bwMode="auto">
          <a:xfrm>
            <a:off x="3163446" y="1792944"/>
            <a:ext cx="1725842" cy="26161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Всероссийский уровень</a:t>
            </a:r>
            <a:endParaRPr lang="zh-CN" altLang="en-US" sz="1100" dirty="0"/>
          </a:p>
        </p:txBody>
      </p:sp>
      <p:sp>
        <p:nvSpPr>
          <p:cNvPr id="33" name="原创设计师QQ598969553      _6"/>
          <p:cNvSpPr txBox="1">
            <a:spLocks noChangeArrowheads="1"/>
          </p:cNvSpPr>
          <p:nvPr/>
        </p:nvSpPr>
        <p:spPr bwMode="auto">
          <a:xfrm>
            <a:off x="2673430" y="2195223"/>
            <a:ext cx="2215858" cy="26161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15 наставников</a:t>
            </a:r>
            <a:endParaRPr lang="zh-CN" altLang="en-US" sz="1100" dirty="0"/>
          </a:p>
        </p:txBody>
      </p:sp>
      <p:sp>
        <p:nvSpPr>
          <p:cNvPr id="34" name="原创设计师QQ598969553      _6"/>
          <p:cNvSpPr txBox="1">
            <a:spLocks noChangeArrowheads="1"/>
          </p:cNvSpPr>
          <p:nvPr/>
        </p:nvSpPr>
        <p:spPr bwMode="auto">
          <a:xfrm>
            <a:off x="2681162" y="2498970"/>
            <a:ext cx="2208126" cy="261610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ru-RU" altLang="zh-CN" sz="1100" dirty="0" smtClean="0"/>
              <a:t>57 призовых места</a:t>
            </a:r>
            <a:endParaRPr lang="zh-CN" alt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3206" y="2861244"/>
            <a:ext cx="31995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14872" y="3718033"/>
            <a:ext cx="165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i="1" u="sng" dirty="0" smtClean="0">
                <a:solidFill>
                  <a:schemeClr val="bg1"/>
                </a:solidFill>
              </a:rPr>
              <a:t>Мебельное</a:t>
            </a:r>
            <a:r>
              <a:rPr lang="ru-RU" sz="800" b="1" i="1" dirty="0" smtClean="0">
                <a:solidFill>
                  <a:schemeClr val="bg1"/>
                </a:solidFill>
              </a:rPr>
              <a:t>: </a:t>
            </a:r>
            <a:r>
              <a:rPr lang="ru-RU" sz="800" dirty="0" smtClean="0">
                <a:solidFill>
                  <a:schemeClr val="bg1"/>
                </a:solidFill>
              </a:rPr>
              <a:t>Наставники</a:t>
            </a:r>
            <a:r>
              <a:rPr lang="ru-RU" sz="800" dirty="0">
                <a:solidFill>
                  <a:schemeClr val="bg1"/>
                </a:solidFill>
              </a:rPr>
              <a:t>: </a:t>
            </a:r>
          </a:p>
          <a:p>
            <a:r>
              <a:rPr lang="ru-RU" sz="800" i="1" dirty="0">
                <a:solidFill>
                  <a:schemeClr val="bg1"/>
                </a:solidFill>
              </a:rPr>
              <a:t>Макаров Г.А. </a:t>
            </a:r>
            <a:r>
              <a:rPr lang="ru-RU" sz="800" dirty="0">
                <a:solidFill>
                  <a:schemeClr val="bg1"/>
                </a:solidFill>
              </a:rPr>
              <a:t>(11 призовых мест), </a:t>
            </a:r>
            <a:r>
              <a:rPr lang="ru-RU" sz="800" i="1" dirty="0">
                <a:solidFill>
                  <a:schemeClr val="bg1"/>
                </a:solidFill>
              </a:rPr>
              <a:t>Лесничий А.Н</a:t>
            </a:r>
            <a:r>
              <a:rPr lang="ru-RU" sz="800" dirty="0">
                <a:solidFill>
                  <a:schemeClr val="bg1"/>
                </a:solidFill>
              </a:rPr>
              <a:t>. (9 призовых мест)</a:t>
            </a:r>
          </a:p>
        </p:txBody>
      </p:sp>
      <p:graphicFrame>
        <p:nvGraphicFramePr>
          <p:cNvPr id="46" name="Схема 45"/>
          <p:cNvGraphicFramePr/>
          <p:nvPr>
            <p:extLst>
              <p:ext uri="{D42A27DB-BD31-4B8C-83A1-F6EECF244321}">
                <p14:modId xmlns:p14="http://schemas.microsoft.com/office/powerpoint/2010/main" val="2875382484"/>
              </p:ext>
            </p:extLst>
          </p:nvPr>
        </p:nvGraphicFramePr>
        <p:xfrm>
          <a:off x="396940" y="3096304"/>
          <a:ext cx="6403812" cy="241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4" y="526597"/>
            <a:ext cx="2233654" cy="29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2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原创设计师QQ598969553      _50"/>
          <p:cNvGrpSpPr>
            <a:grpSpLocks noChangeAspect="1"/>
          </p:cNvGrpSpPr>
          <p:nvPr/>
        </p:nvGrpSpPr>
        <p:grpSpPr>
          <a:xfrm>
            <a:off x="2732793" y="1790072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149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50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pic>
        <p:nvPicPr>
          <p:cNvPr id="39995" name="Picture 64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241" y="14564916"/>
            <a:ext cx="1483519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8" name="Прямоугольник 39967"/>
          <p:cNvSpPr/>
          <p:nvPr/>
        </p:nvSpPr>
        <p:spPr>
          <a:xfrm>
            <a:off x="346251" y="102518"/>
            <a:ext cx="4208287" cy="75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原创设计师QQ598969553      _7"/>
          <p:cNvSpPr>
            <a:spLocks/>
          </p:cNvSpPr>
          <p:nvPr/>
        </p:nvSpPr>
        <p:spPr bwMode="auto">
          <a:xfrm rot="5400000">
            <a:off x="152686" y="-150453"/>
            <a:ext cx="334946" cy="6403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975"/>
          </a:p>
        </p:txBody>
      </p:sp>
      <p:grpSp>
        <p:nvGrpSpPr>
          <p:cNvPr id="165" name="原创设计师QQ598969553      _10"/>
          <p:cNvGrpSpPr/>
          <p:nvPr/>
        </p:nvGrpSpPr>
        <p:grpSpPr>
          <a:xfrm>
            <a:off x="2737437" y="1401136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166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7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8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69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170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172" name="原创设计师QQ598969553      _6"/>
          <p:cNvSpPr>
            <a:spLocks noEditPoints="1"/>
          </p:cNvSpPr>
          <p:nvPr/>
        </p:nvSpPr>
        <p:spPr bwMode="auto">
          <a:xfrm>
            <a:off x="2724022" y="1028152"/>
            <a:ext cx="305903" cy="29022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73" name="原创设计师QQ598969553      _54"/>
          <p:cNvSpPr txBox="1">
            <a:spLocks noChangeArrowheads="1"/>
          </p:cNvSpPr>
          <p:nvPr/>
        </p:nvSpPr>
        <p:spPr bwMode="auto">
          <a:xfrm>
            <a:off x="3076492" y="2376821"/>
            <a:ext cx="3635897" cy="45012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/>
            <a:r>
              <a:rPr lang="ru-RU" sz="900" dirty="0" smtClean="0"/>
              <a:t>Аналитика результативности системы наставничества «ГБПОУ КК АИСТ» на Краевом образовательном конкурсе </a:t>
            </a:r>
            <a:r>
              <a:rPr lang="ru-RU" sz="900" dirty="0"/>
              <a:t>«Инновационный поиск» в 2021 </a:t>
            </a:r>
            <a:r>
              <a:rPr lang="ru-RU" sz="900" dirty="0" smtClean="0"/>
              <a:t>году.</a:t>
            </a:r>
            <a:endParaRPr lang="en-US" altLang="zh-CN" sz="900" dirty="0">
              <a:solidFill>
                <a:schemeClr val="accent1"/>
              </a:solidFill>
            </a:endParaRPr>
          </a:p>
        </p:txBody>
      </p:sp>
      <p:cxnSp>
        <p:nvCxnSpPr>
          <p:cNvPr id="174" name="原创设计师QQ598969553      _1"/>
          <p:cNvCxnSpPr/>
          <p:nvPr>
            <p:custDataLst>
              <p:tags r:id="rId1"/>
            </p:custDataLst>
          </p:nvPr>
        </p:nvCxnSpPr>
        <p:spPr>
          <a:xfrm flipH="1" flipV="1">
            <a:off x="2615386" y="566145"/>
            <a:ext cx="13193" cy="31480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76" name="Схема 39975"/>
          <p:cNvGraphicFramePr/>
          <p:nvPr>
            <p:extLst>
              <p:ext uri="{D42A27DB-BD31-4B8C-83A1-F6EECF244321}">
                <p14:modId xmlns:p14="http://schemas.microsoft.com/office/powerpoint/2010/main" val="3422637593"/>
              </p:ext>
            </p:extLst>
          </p:nvPr>
        </p:nvGraphicFramePr>
        <p:xfrm>
          <a:off x="0" y="3857308"/>
          <a:ext cx="6705597" cy="142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921793" y="3943300"/>
            <a:ext cx="319953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原创设计师QQ598969553      _5"/>
          <p:cNvSpPr>
            <a:spLocks noChangeArrowheads="1"/>
          </p:cNvSpPr>
          <p:nvPr/>
        </p:nvSpPr>
        <p:spPr bwMode="auto">
          <a:xfrm>
            <a:off x="92542" y="92786"/>
            <a:ext cx="6672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Реализация системы дуального обучения через развитие профессиональных знаний, практических умений и навыков, формирование профессиональных компетенций наставляемых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+mj-lt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6492" y="1045656"/>
            <a:ext cx="36354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Круглый стол в рамках краевой олимпиады профессионального мастерства обучающихся по специальности «Дизайн (по отраслям)» как актуальная форма реализации практики наставничества специалистов среднего звена.</a:t>
            </a:r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6492" y="1746264"/>
            <a:ext cx="363546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семинар-практикум "Современные технологии эффективной практики наставничества: опыт , перспективы.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Трансляция опыта работы наставниками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, проектирование модели взаимодействия"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0134" y="2862927"/>
            <a:ext cx="3635463" cy="2308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/>
              <a:t>Мониторинг результативности предприятия АИСТ «</a:t>
            </a:r>
            <a:r>
              <a:rPr lang="ru-RU" sz="900" dirty="0" smtClean="0"/>
              <a:t>Мебель» за 2021г.</a:t>
            </a:r>
            <a:endParaRPr lang="ru-RU" sz="900" dirty="0"/>
          </a:p>
        </p:txBody>
      </p:sp>
      <p:sp>
        <p:nvSpPr>
          <p:cNvPr id="29" name="原创设计师QQ598969553      _6"/>
          <p:cNvSpPr>
            <a:spLocks noEditPoints="1"/>
          </p:cNvSpPr>
          <p:nvPr/>
        </p:nvSpPr>
        <p:spPr bwMode="auto">
          <a:xfrm>
            <a:off x="2730380" y="2626418"/>
            <a:ext cx="305903" cy="290227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317" y="3152597"/>
            <a:ext cx="365728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групп наставляемых обучающихся-наставников на </a:t>
            </a:r>
            <a:r>
              <a:rPr lang="ru-RU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2021-2022 учебный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год.</a:t>
            </a:r>
            <a:endParaRPr lang="ru-RU" sz="900" dirty="0"/>
          </a:p>
        </p:txBody>
      </p:sp>
      <p:grpSp>
        <p:nvGrpSpPr>
          <p:cNvPr id="31" name="原创设计师QQ598969553      _10"/>
          <p:cNvGrpSpPr/>
          <p:nvPr/>
        </p:nvGrpSpPr>
        <p:grpSpPr>
          <a:xfrm>
            <a:off x="2737437" y="3004822"/>
            <a:ext cx="298846" cy="306179"/>
            <a:chOff x="3500438" y="4467225"/>
            <a:chExt cx="1014413" cy="1012825"/>
          </a:xfrm>
          <a:solidFill>
            <a:schemeClr val="accent2"/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48317" y="3571504"/>
            <a:ext cx="36572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</a:rPr>
              <a:t>Мониторинг результативности практики наставничества в ГБПОУ КК АИСТ за </a:t>
            </a:r>
            <a:r>
              <a:rPr lang="ru-RU" sz="9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 </a:t>
            </a:r>
            <a:endParaRPr lang="ru-RU" sz="900" dirty="0"/>
          </a:p>
        </p:txBody>
      </p:sp>
      <p:sp>
        <p:nvSpPr>
          <p:cNvPr id="157" name="原创设计师QQ598969553      _52"/>
          <p:cNvSpPr>
            <a:spLocks noChangeAspect="1" noEditPoints="1"/>
          </p:cNvSpPr>
          <p:nvPr/>
        </p:nvSpPr>
        <p:spPr bwMode="auto">
          <a:xfrm>
            <a:off x="2715049" y="612238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sp>
        <p:nvSpPr>
          <p:cNvPr id="161" name="原创设计师QQ598969553      _56"/>
          <p:cNvSpPr txBox="1">
            <a:spLocks noChangeArrowheads="1"/>
          </p:cNvSpPr>
          <p:nvPr/>
        </p:nvSpPr>
        <p:spPr bwMode="auto">
          <a:xfrm>
            <a:off x="3062283" y="558984"/>
            <a:ext cx="3635897" cy="45012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4290" tIns="17145" rIns="34290" bIns="17145">
            <a:spAutoFit/>
          </a:bodyPr>
          <a:lstStyle>
            <a:lvl1pPr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«Реализация системы НАСТАВНИЧЕСТВА в ГБПОУ КК АИСТ» (отбор обучающихся и закрепление пар наставник – наставляемый)</a:t>
            </a:r>
            <a:endParaRPr lang="ru-RU" altLang="zh-CN" sz="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原创设计师QQ598969553      _52"/>
          <p:cNvSpPr>
            <a:spLocks noChangeAspect="1" noEditPoints="1"/>
          </p:cNvSpPr>
          <p:nvPr/>
        </p:nvSpPr>
        <p:spPr bwMode="auto">
          <a:xfrm>
            <a:off x="2718298" y="2209129"/>
            <a:ext cx="323850" cy="323850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760">
              <a:latin typeface="+mn-lt"/>
              <a:ea typeface="+mn-ea"/>
            </a:endParaRPr>
          </a:p>
        </p:txBody>
      </p:sp>
      <p:grpSp>
        <p:nvGrpSpPr>
          <p:cNvPr id="40" name="原创设计师QQ598969553      _50"/>
          <p:cNvGrpSpPr>
            <a:grpSpLocks noChangeAspect="1"/>
          </p:cNvGrpSpPr>
          <p:nvPr/>
        </p:nvGrpSpPr>
        <p:grpSpPr>
          <a:xfrm>
            <a:off x="2712283" y="3421645"/>
            <a:ext cx="324000" cy="324000"/>
            <a:chOff x="7275513" y="5302250"/>
            <a:chExt cx="1012825" cy="1012825"/>
          </a:xfrm>
          <a:solidFill>
            <a:schemeClr val="accent1"/>
          </a:solidFill>
        </p:grpSpPr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760">
                <a:latin typeface="+mn-lt"/>
                <a:ea typeface="+mn-ea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3" y="597595"/>
            <a:ext cx="2154026" cy="1615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14557" r="18067" b="-1546"/>
          <a:stretch/>
        </p:blipFill>
        <p:spPr>
          <a:xfrm>
            <a:off x="218133" y="2340831"/>
            <a:ext cx="2169386" cy="1735638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Выполнение социального заказа по производству мебели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651" y="357908"/>
            <a:ext cx="6273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 сварочной, мебельной, дизайнерской продукции и малых архитектурных форм как выполнение социальный заказа техникума,  учреждений города, региона 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9" y="742820"/>
            <a:ext cx="319953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Результат выполнения задачи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903" y="876836"/>
            <a:ext cx="1279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Учебные  шкафы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196" y="3097207"/>
            <a:ext cx="1720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Компьютерные столы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0441" y="3290278"/>
            <a:ext cx="198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Дизайнерские решения 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разработке и оформлении мастерской электромонтажников (</a:t>
            </a:r>
            <a:r>
              <a:rPr lang="ru-RU" sz="9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брендирование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http://megos.ua/image/cache/catalog/mb/image/data/1/vovakompanit-1336-800x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47" y="3335591"/>
            <a:ext cx="1724274" cy="15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b2bomts.ru/upload/iblock/daa/daac3cdbb0f614cdb88fd9b819a7b3d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0352" y="1106647"/>
            <a:ext cx="3334529" cy="200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blob:https://web.whatsapp.com/69656c37-d368-4b1f-98e6-f59a760bec8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71727" y="2982687"/>
            <a:ext cx="1660342" cy="2213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6" y="1106646"/>
            <a:ext cx="2822522" cy="20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原创设计师QQ598969553      _8"/>
          <p:cNvSpPr>
            <a:spLocks/>
          </p:cNvSpPr>
          <p:nvPr/>
        </p:nvSpPr>
        <p:spPr bwMode="auto">
          <a:xfrm rot="5400000">
            <a:off x="688130" y="-109537"/>
            <a:ext cx="225561" cy="434502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endParaRPr lang="zh-CN" altLang="en-US" sz="975"/>
          </a:p>
        </p:txBody>
      </p:sp>
      <p:sp>
        <p:nvSpPr>
          <p:cNvPr id="2" name="Прямоугольник 1"/>
          <p:cNvSpPr/>
          <p:nvPr/>
        </p:nvSpPr>
        <p:spPr>
          <a:xfrm>
            <a:off x="514584" y="317042"/>
            <a:ext cx="4254230" cy="570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原创设计师QQ598969553      _7"/>
          <p:cNvSpPr>
            <a:spLocks/>
          </p:cNvSpPr>
          <p:nvPr/>
        </p:nvSpPr>
        <p:spPr bwMode="auto">
          <a:xfrm rot="5400000">
            <a:off x="313278" y="-150597"/>
            <a:ext cx="334946" cy="640318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1"/>
          <p:cNvSpPr/>
          <p:nvPr/>
        </p:nvSpPr>
        <p:spPr>
          <a:xfrm>
            <a:off x="68797" y="1170326"/>
            <a:ext cx="3680221" cy="329594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29" name="原创设计师QQ598969553      _3"/>
          <p:cNvSpPr/>
          <p:nvPr/>
        </p:nvSpPr>
        <p:spPr>
          <a:xfrm>
            <a:off x="76339" y="1170326"/>
            <a:ext cx="3672679" cy="329594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30" name="原创设计师QQ598969553      _4"/>
          <p:cNvSpPr txBox="1">
            <a:spLocks/>
          </p:cNvSpPr>
          <p:nvPr/>
        </p:nvSpPr>
        <p:spPr bwMode="auto">
          <a:xfrm>
            <a:off x="129846" y="1266725"/>
            <a:ext cx="3430550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ru-RU" sz="1050" dirty="0" smtClean="0">
                <a:solidFill>
                  <a:schemeClr val="bg1"/>
                </a:solidFill>
              </a:rPr>
              <a:t>-Круглый </a:t>
            </a:r>
            <a:r>
              <a:rPr lang="ru-RU" sz="1050" dirty="0">
                <a:solidFill>
                  <a:schemeClr val="bg1"/>
                </a:solidFill>
              </a:rPr>
              <a:t>стол в рамках краевой олимпиады профессионального мастерства обучающихся по специальности «Дизайн (по отраслям)» как актуальная форма реализации практики наставничества специалистов </a:t>
            </a:r>
            <a:r>
              <a:rPr lang="ru-RU" sz="1050" dirty="0" smtClean="0">
                <a:solidFill>
                  <a:schemeClr val="bg1"/>
                </a:solidFill>
              </a:rPr>
              <a:t>сред</a:t>
            </a:r>
            <a:r>
              <a:rPr lang="ru-RU" sz="1050" dirty="0">
                <a:solidFill>
                  <a:schemeClr val="bg1"/>
                </a:solidFill>
              </a:rPr>
              <a:t> </a:t>
            </a:r>
            <a:endParaRPr lang="ru-RU" sz="105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</a:pPr>
            <a:endParaRPr lang="ru-RU" sz="105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sz="1050" dirty="0" smtClean="0">
                <a:solidFill>
                  <a:schemeClr val="bg1"/>
                </a:solidFill>
              </a:rPr>
              <a:t>-</a:t>
            </a:r>
            <a:r>
              <a:rPr lang="ru-RU" sz="1050" dirty="0">
                <a:solidFill>
                  <a:schemeClr val="bg1"/>
                </a:solidFill>
              </a:rPr>
              <a:t>Региональный семинар-практикум "Современные технологии эффективной практики наставничества: опыт , перспективы. Трансляция опыта работы, проектирование модели взаимодействия"</a:t>
            </a:r>
            <a:endParaRPr lang="ru-RU" altLang="zh-CN" sz="105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120000"/>
              </a:lnSpc>
              <a:buFont typeface="Arial" charset="0"/>
              <a:buNone/>
            </a:pPr>
            <a:r>
              <a:rPr lang="ru-RU" sz="1050" dirty="0" smtClean="0">
                <a:solidFill>
                  <a:schemeClr val="bg1"/>
                </a:solidFill>
              </a:rPr>
              <a:t>него </a:t>
            </a:r>
            <a:r>
              <a:rPr lang="ru-RU" sz="1050" dirty="0">
                <a:solidFill>
                  <a:schemeClr val="bg1"/>
                </a:solidFill>
              </a:rPr>
              <a:t>звена</a:t>
            </a:r>
            <a:r>
              <a:rPr lang="ru-RU" sz="105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原创设计师QQ598969553      _6"/>
          <p:cNvSpPr txBox="1">
            <a:spLocks noChangeArrowheads="1"/>
          </p:cNvSpPr>
          <p:nvPr/>
        </p:nvSpPr>
        <p:spPr bwMode="auto">
          <a:xfrm>
            <a:off x="3417652" y="410899"/>
            <a:ext cx="3276214" cy="71558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/>
            <a:endParaRPr lang="ru-RU" altLang="zh-CN" sz="1350" dirty="0" smtClean="0"/>
          </a:p>
          <a:p>
            <a:pPr eaLnBrk="1" hangingPunct="1"/>
            <a:r>
              <a:rPr lang="ru-RU" altLang="zh-CN" sz="135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</a:p>
          <a:p>
            <a:pPr eaLnBrk="1" hangingPunct="1"/>
            <a:r>
              <a:rPr lang="ru-RU" altLang="zh-CN" sz="1350" dirty="0" smtClean="0"/>
              <a:t> </a:t>
            </a:r>
            <a:endParaRPr lang="zh-CN" altLang="en-US" sz="1350" dirty="0"/>
          </a:p>
        </p:txBody>
      </p:sp>
      <p:grpSp>
        <p:nvGrpSpPr>
          <p:cNvPr id="44" name="原创设计师QQ598969553      _10"/>
          <p:cNvGrpSpPr/>
          <p:nvPr/>
        </p:nvGrpSpPr>
        <p:grpSpPr>
          <a:xfrm>
            <a:off x="4906286" y="554044"/>
            <a:ext cx="1474788" cy="412188"/>
            <a:chOff x="928662" y="3910468"/>
            <a:chExt cx="2028878" cy="377842"/>
          </a:xfrm>
          <a:solidFill>
            <a:schemeClr val="accent2"/>
          </a:solidFill>
        </p:grpSpPr>
        <p:grpSp>
          <p:nvGrpSpPr>
            <p:cNvPr id="45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7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8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9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0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1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2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3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54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51430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4" name="原创设计师QQ598969553      _2"/>
          <p:cNvGrpSpPr>
            <a:grpSpLocks/>
          </p:cNvGrpSpPr>
          <p:nvPr/>
        </p:nvGrpSpPr>
        <p:grpSpPr bwMode="auto">
          <a:xfrm>
            <a:off x="3756560" y="3774553"/>
            <a:ext cx="3042047" cy="1212056"/>
            <a:chOff x="974314" y="1232293"/>
            <a:chExt cx="7188447" cy="2864939"/>
          </a:xfrm>
        </p:grpSpPr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2077199" y="2540933"/>
              <a:ext cx="624593" cy="153941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2701792" y="2540933"/>
              <a:ext cx="621780" cy="153941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>
              <a:off x="3014089" y="1778264"/>
              <a:ext cx="621779" cy="230208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3635868" y="1778264"/>
              <a:ext cx="624593" cy="230208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>
              <a:off x="1143123" y="3247319"/>
              <a:ext cx="621780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764903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>
              <a:off x="3948165" y="2833619"/>
              <a:ext cx="624593" cy="1246728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4572758" y="2833619"/>
              <a:ext cx="621779" cy="1246728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4885054" y="2217292"/>
              <a:ext cx="621780" cy="186305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5506834" y="2217292"/>
              <a:ext cx="624593" cy="186305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5819130" y="3438690"/>
              <a:ext cx="624593" cy="641656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637C90">
                <a:alpha val="9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6443723" y="3438690"/>
              <a:ext cx="621780" cy="641656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7C90">
                <a:alpha val="85000"/>
              </a:srgb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6753206" y="3247319"/>
              <a:ext cx="624593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7377799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lIns="51435" tIns="25718" rIns="51435" bIns="25718"/>
            <a:lstStyle/>
            <a:p>
              <a:pPr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latin typeface="+mn-lt"/>
                <a:ea typeface="+mn-ea"/>
              </a:endParaRPr>
            </a:p>
          </p:txBody>
        </p:sp>
        <p:sp>
          <p:nvSpPr>
            <p:cNvPr id="109" name="Oval 88"/>
            <p:cNvSpPr/>
            <p:nvPr/>
          </p:nvSpPr>
          <p:spPr>
            <a:xfrm>
              <a:off x="1545452" y="2701348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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0" name="Oval 89"/>
            <p:cNvSpPr/>
            <p:nvPr/>
          </p:nvSpPr>
          <p:spPr>
            <a:xfrm>
              <a:off x="2482340" y="1992149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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1" name="Oval 90"/>
            <p:cNvSpPr/>
            <p:nvPr/>
          </p:nvSpPr>
          <p:spPr>
            <a:xfrm>
              <a:off x="3416416" y="1232293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</a:t>
              </a:r>
            </a:p>
          </p:txBody>
        </p:sp>
        <p:sp>
          <p:nvSpPr>
            <p:cNvPr id="112" name="Oval 91"/>
            <p:cNvSpPr/>
            <p:nvPr/>
          </p:nvSpPr>
          <p:spPr>
            <a:xfrm>
              <a:off x="4353307" y="2287648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</a:t>
              </a:r>
            </a:p>
          </p:txBody>
        </p:sp>
        <p:sp>
          <p:nvSpPr>
            <p:cNvPr id="113" name="Oval 92"/>
            <p:cNvSpPr/>
            <p:nvPr/>
          </p:nvSpPr>
          <p:spPr>
            <a:xfrm>
              <a:off x="5287383" y="1671321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</a:t>
              </a:r>
              <a:endParaRPr lang="en-US" sz="788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14" name="Oval 93"/>
            <p:cNvSpPr/>
            <p:nvPr/>
          </p:nvSpPr>
          <p:spPr>
            <a:xfrm>
              <a:off x="6229898" y="2892719"/>
              <a:ext cx="438903" cy="439028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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5" name="Oval 94"/>
            <p:cNvSpPr/>
            <p:nvPr/>
          </p:nvSpPr>
          <p:spPr>
            <a:xfrm>
              <a:off x="7158347" y="2701348"/>
              <a:ext cx="438903" cy="439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788" dirty="0">
                  <a:solidFill>
                    <a:schemeClr val="bg1"/>
                  </a:solidFill>
                  <a:latin typeface="FontAwesome" pitchFamily="2" charset="0"/>
                </a:rPr>
                <a:t></a:t>
              </a:r>
              <a:endParaRPr lang="en-US" sz="788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95"/>
            <p:cNvSpPr/>
            <p:nvPr/>
          </p:nvSpPr>
          <p:spPr>
            <a:xfrm>
              <a:off x="974314" y="4069089"/>
              <a:ext cx="7188447" cy="28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/>
            </a:p>
          </p:txBody>
        </p:sp>
      </p:grpSp>
      <p:sp>
        <p:nvSpPr>
          <p:cNvPr id="87" name="原创设计师QQ598969553      _5"/>
          <p:cNvSpPr>
            <a:spLocks noChangeArrowheads="1"/>
          </p:cNvSpPr>
          <p:nvPr/>
        </p:nvSpPr>
        <p:spPr bwMode="auto">
          <a:xfrm>
            <a:off x="286790" y="153478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Организация сетевого сотрудничества с другими СПО края по теме проекта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565" y="3508186"/>
            <a:ext cx="35955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-Краевая 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конференция «Наставничество как фактор успешности в конкурсах, чемпионатах «Молодые профессионалы» 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WorldSkills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«</a:t>
            </a:r>
            <a:r>
              <a:rPr lang="ru-RU" sz="105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Абилимпикс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26" name="Соединительная линия уступом 25"/>
          <p:cNvCxnSpPr>
            <a:endCxn id="29" idx="0"/>
          </p:cNvCxnSpPr>
          <p:nvPr/>
        </p:nvCxnSpPr>
        <p:spPr>
          <a:xfrm rot="10800000" flipV="1">
            <a:off x="1912680" y="554044"/>
            <a:ext cx="1504973" cy="6162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043140" y="1574508"/>
            <a:ext cx="246888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выполнена.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результате проведенных мероприятий происходит обмен опытом наставников-наставляемых по реализации наставничества, формах эффективной работы с наставляемыми обучающимися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23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27837" y="79989"/>
            <a:ext cx="66729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Профориентационная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работа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техникума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377" y="463072"/>
            <a:ext cx="6132474" cy="15942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выполнена.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проведенных мероприятий школьники 7-9 классов проявляют повышенный интерес к специальностям, посетив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мастер-классы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мебельному производству;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-дизайну одежды, интерьера;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сварочному производству,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использованию современных отделочных материалов  в строительстве.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4076" y="6009860"/>
            <a:ext cx="3543220" cy="2347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7" y="2352994"/>
            <a:ext cx="3249378" cy="2271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56" y="2240383"/>
            <a:ext cx="2200511" cy="1650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748" y="3488985"/>
            <a:ext cx="2072504" cy="14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1"/>
          <p:cNvSpPr/>
          <p:nvPr/>
        </p:nvSpPr>
        <p:spPr bwMode="auto">
          <a:xfrm>
            <a:off x="61499" y="137664"/>
            <a:ext cx="241697" cy="482204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3" name="原创设计师QQ598969553      _7"/>
          <p:cNvSpPr>
            <a:spLocks/>
          </p:cNvSpPr>
          <p:nvPr/>
        </p:nvSpPr>
        <p:spPr bwMode="auto">
          <a:xfrm>
            <a:off x="61499" y="280044"/>
            <a:ext cx="350877" cy="60260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4" name="原创设计师QQ598969553      _5"/>
          <p:cNvSpPr>
            <a:spLocks noChangeArrowheads="1"/>
          </p:cNvSpPr>
          <p:nvPr/>
        </p:nvSpPr>
        <p:spPr bwMode="auto">
          <a:xfrm>
            <a:off x="185085" y="79989"/>
            <a:ext cx="6672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b="1">
                <a:solidFill>
                  <a:schemeClr val="accent2">
                    <a:lumMod val="75000"/>
                  </a:schemeClr>
                </a:solidFill>
              </a:rPr>
              <a:t>Повышение квалификации педагогов и мастеров-наставников, участие в конкурсах профмастерства, тренингах, круглых столах, обмен опытом.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9281063"/>
              </p:ext>
            </p:extLst>
          </p:nvPr>
        </p:nvGraphicFramePr>
        <p:xfrm>
          <a:off x="412375" y="2632954"/>
          <a:ext cx="6264055" cy="207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2376" y="748437"/>
            <a:ext cx="6264055" cy="13311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выполнена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повышения квалификации педагогов и мастеров-наставников, участия в конкурсах профмастерства, тренингах, круглых столах был произведен обмен опытом наставничества как на городском, так и на краевом уровне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_5"/>
          <p:cNvSpPr>
            <a:spLocks noChangeArrowheads="1"/>
          </p:cNvSpPr>
          <p:nvPr/>
        </p:nvSpPr>
        <p:spPr bwMode="auto">
          <a:xfrm>
            <a:off x="864295" y="75265"/>
            <a:ext cx="57128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Трудоустройство в процессе обучения 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原创设计师QQ598969553      _1"/>
          <p:cNvSpPr/>
          <p:nvPr/>
        </p:nvSpPr>
        <p:spPr bwMode="auto">
          <a:xfrm rot="5400000">
            <a:off x="411978" y="-76970"/>
            <a:ext cx="360033" cy="54460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/>
          <a:lstStyle/>
          <a:p>
            <a:pPr>
              <a:defRPr/>
            </a:pPr>
            <a:endParaRPr lang="zh-CN" altLang="en-US" sz="975"/>
          </a:p>
        </p:txBody>
      </p:sp>
      <p:sp>
        <p:nvSpPr>
          <p:cNvPr id="4" name="原创设计师QQ598969553      _2"/>
          <p:cNvSpPr>
            <a:spLocks/>
          </p:cNvSpPr>
          <p:nvPr/>
        </p:nvSpPr>
        <p:spPr bwMode="auto">
          <a:xfrm rot="5400000">
            <a:off x="424466" y="304646"/>
            <a:ext cx="161925" cy="325041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5" name="原创设计师QQ598969553      _7"/>
          <p:cNvSpPr>
            <a:spLocks/>
          </p:cNvSpPr>
          <p:nvPr/>
        </p:nvSpPr>
        <p:spPr bwMode="auto">
          <a:xfrm rot="5400000">
            <a:off x="120318" y="137250"/>
            <a:ext cx="340673" cy="576194"/>
          </a:xfrm>
          <a:custGeom>
            <a:avLst/>
            <a:gdLst>
              <a:gd name="T0" fmla="*/ 0 w 278"/>
              <a:gd name="T1" fmla="*/ 0 h 557"/>
              <a:gd name="T2" fmla="*/ 2147483646 w 278"/>
              <a:gd name="T3" fmla="*/ 2147483646 h 557"/>
              <a:gd name="T4" fmla="*/ 0 w 278"/>
              <a:gd name="T5" fmla="*/ 2147483646 h 557"/>
              <a:gd name="T6" fmla="*/ 0 w 278"/>
              <a:gd name="T7" fmla="*/ 0 h 5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975"/>
          </a:p>
        </p:txBody>
      </p:sp>
      <p:sp>
        <p:nvSpPr>
          <p:cNvPr id="6" name="Прямоугольник 5"/>
          <p:cNvSpPr/>
          <p:nvPr/>
        </p:nvSpPr>
        <p:spPr>
          <a:xfrm>
            <a:off x="667950" y="418616"/>
            <a:ext cx="60571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выполнена.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результате трудоустроено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чел., получают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повышенную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стипендию за особые результаты в обучении и практических достижениях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чел. (из наставляемых)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810" y="966149"/>
            <a:ext cx="5927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базовыми предприятиями города, края, развитие социального партнерства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465" y="1707022"/>
            <a:ext cx="2177771" cy="206006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85762" y="3173947"/>
            <a:ext cx="1341746" cy="292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«КЛААС» 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原创设计师QQ598969553      _1"/>
          <p:cNvCxnSpPr/>
          <p:nvPr>
            <p:custDataLst>
              <p:tags r:id="rId1"/>
            </p:custDataLst>
          </p:nvPr>
        </p:nvCxnSpPr>
        <p:spPr>
          <a:xfrm>
            <a:off x="2209064" y="2758593"/>
            <a:ext cx="4576022" cy="99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原创设计师QQ598969553      _2"/>
          <p:cNvSpPr/>
          <p:nvPr>
            <p:custDataLst>
              <p:tags r:id="rId2"/>
            </p:custDataLst>
          </p:nvPr>
        </p:nvSpPr>
        <p:spPr>
          <a:xfrm>
            <a:off x="2411300" y="2604648"/>
            <a:ext cx="12263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" name="原创设计师QQ598969553      _3"/>
          <p:cNvCxnSpPr>
            <a:stCxn id="11" idx="0"/>
          </p:cNvCxnSpPr>
          <p:nvPr>
            <p:custDataLst>
              <p:tags r:id="rId3"/>
            </p:custDataLst>
          </p:nvPr>
        </p:nvCxnSpPr>
        <p:spPr>
          <a:xfrm flipH="1" flipV="1">
            <a:off x="2472021" y="2331994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原创设计师QQ598969553      _5"/>
          <p:cNvCxnSpPr>
            <a:endCxn id="31" idx="2"/>
          </p:cNvCxnSpPr>
          <p:nvPr>
            <p:custDataLst>
              <p:tags r:id="rId4"/>
            </p:custDataLst>
          </p:nvPr>
        </p:nvCxnSpPr>
        <p:spPr>
          <a:xfrm flipH="1" flipV="1">
            <a:off x="3314785" y="2250700"/>
            <a:ext cx="4362" cy="3953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原创设计师QQ598969553      _6"/>
          <p:cNvSpPr/>
          <p:nvPr>
            <p:custDataLst>
              <p:tags r:id="rId5"/>
            </p:custDataLst>
          </p:nvPr>
        </p:nvSpPr>
        <p:spPr>
          <a:xfrm>
            <a:off x="4620732" y="2604648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6" name="原创设计师QQ598969553      _7"/>
          <p:cNvCxnSpPr>
            <a:stCxn id="15" idx="0"/>
          </p:cNvCxnSpPr>
          <p:nvPr>
            <p:custDataLst>
              <p:tags r:id="rId6"/>
            </p:custDataLst>
          </p:nvPr>
        </p:nvCxnSpPr>
        <p:spPr>
          <a:xfrm flipV="1">
            <a:off x="4682644" y="2331994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原创设计师QQ598969553      _8"/>
          <p:cNvSpPr/>
          <p:nvPr>
            <p:custDataLst>
              <p:tags r:id="rId7"/>
            </p:custDataLst>
          </p:nvPr>
        </p:nvSpPr>
        <p:spPr>
          <a:xfrm flipV="1">
            <a:off x="2941362" y="2766266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8" name="原创设计师QQ598969553      _9"/>
          <p:cNvCxnSpPr>
            <a:stCxn id="17" idx="0"/>
          </p:cNvCxnSpPr>
          <p:nvPr>
            <p:custDataLst>
              <p:tags r:id="rId8"/>
            </p:custDataLst>
          </p:nvPr>
        </p:nvCxnSpPr>
        <p:spPr>
          <a:xfrm flipH="1">
            <a:off x="3003274" y="2891283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原创设计师QQ598969553      _10"/>
          <p:cNvSpPr/>
          <p:nvPr>
            <p:custDataLst>
              <p:tags r:id="rId9"/>
            </p:custDataLst>
          </p:nvPr>
        </p:nvSpPr>
        <p:spPr>
          <a:xfrm flipV="1">
            <a:off x="4195913" y="2769534"/>
            <a:ext cx="122634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0" name="原创设计师QQ598969553      _11"/>
          <p:cNvCxnSpPr>
            <a:stCxn id="19" idx="0"/>
          </p:cNvCxnSpPr>
          <p:nvPr>
            <p:custDataLst>
              <p:tags r:id="rId10"/>
            </p:custDataLst>
          </p:nvPr>
        </p:nvCxnSpPr>
        <p:spPr>
          <a:xfrm flipH="1">
            <a:off x="4256635" y="2894551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原创设计师QQ598969553      _17"/>
          <p:cNvSpPr/>
          <p:nvPr>
            <p:custDataLst>
              <p:tags r:id="rId11"/>
            </p:custDataLst>
          </p:nvPr>
        </p:nvSpPr>
        <p:spPr>
          <a:xfrm flipV="1">
            <a:off x="5642319" y="2798700"/>
            <a:ext cx="122634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原创设计师QQ598969553      _18"/>
          <p:cNvCxnSpPr>
            <a:stCxn id="21" idx="0"/>
          </p:cNvCxnSpPr>
          <p:nvPr>
            <p:custDataLst>
              <p:tags r:id="rId12"/>
            </p:custDataLst>
          </p:nvPr>
        </p:nvCxnSpPr>
        <p:spPr>
          <a:xfrm flipH="1">
            <a:off x="5703041" y="2923717"/>
            <a:ext cx="0" cy="2726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原创设计师QQ598969553      _6"/>
          <p:cNvSpPr/>
          <p:nvPr>
            <p:custDataLst>
              <p:tags r:id="rId13"/>
            </p:custDataLst>
          </p:nvPr>
        </p:nvSpPr>
        <p:spPr>
          <a:xfrm>
            <a:off x="5872072" y="2602024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4" name="原创设计师QQ598969553      _7"/>
          <p:cNvCxnSpPr/>
          <p:nvPr>
            <p:custDataLst>
              <p:tags r:id="rId14"/>
            </p:custDataLst>
          </p:nvPr>
        </p:nvCxnSpPr>
        <p:spPr>
          <a:xfrm flipV="1">
            <a:off x="5933985" y="2356451"/>
            <a:ext cx="0" cy="272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97525" y="1900079"/>
            <a:ext cx="134174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«Кубаньэнерго»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450" y="1938813"/>
            <a:ext cx="1341746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«Исполнитель»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729" y="1950113"/>
            <a:ext cx="1341746" cy="43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1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СтройСила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15153" y="3121941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«Карат»,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1739" y="3062315"/>
            <a:ext cx="1108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</a:t>
            </a:r>
            <a:r>
              <a:rPr lang="ru-RU" sz="1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Армез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55735" y="1789035"/>
            <a:ext cx="171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</a:t>
            </a:r>
            <a:endParaRPr lang="ru-RU" sz="12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Кубаньстройсервис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18547" y="3474109"/>
            <a:ext cx="1802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«ЮГТРАНСГАЗ»,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26198" y="1621432"/>
            <a:ext cx="1344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«ЭЛТЕЗА»,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35499" y="3338010"/>
            <a:ext cx="1372299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«Кубань-М»</a:t>
            </a:r>
            <a:endParaRPr lang="ru-RU" sz="11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原创设计师QQ598969553      _8"/>
          <p:cNvSpPr/>
          <p:nvPr>
            <p:custDataLst>
              <p:tags r:id="rId15"/>
            </p:custDataLst>
          </p:nvPr>
        </p:nvSpPr>
        <p:spPr>
          <a:xfrm flipV="1">
            <a:off x="2310432" y="2761557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7" name="原创设计师QQ598969553      _9"/>
          <p:cNvCxnSpPr>
            <a:stCxn id="36" idx="0"/>
          </p:cNvCxnSpPr>
          <p:nvPr>
            <p:custDataLst>
              <p:tags r:id="rId16"/>
            </p:custDataLst>
          </p:nvPr>
        </p:nvCxnSpPr>
        <p:spPr>
          <a:xfrm>
            <a:off x="2372345" y="2886573"/>
            <a:ext cx="0" cy="5246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原创设计师QQ598969553      _8"/>
          <p:cNvSpPr/>
          <p:nvPr>
            <p:custDataLst>
              <p:tags r:id="rId17"/>
            </p:custDataLst>
          </p:nvPr>
        </p:nvSpPr>
        <p:spPr>
          <a:xfrm flipV="1">
            <a:off x="4913039" y="2783739"/>
            <a:ext cx="123825" cy="125016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0" name="原创设计师QQ598969553      _9"/>
          <p:cNvCxnSpPr>
            <a:stCxn id="39" idx="0"/>
          </p:cNvCxnSpPr>
          <p:nvPr>
            <p:custDataLst>
              <p:tags r:id="rId18"/>
            </p:custDataLst>
          </p:nvPr>
        </p:nvCxnSpPr>
        <p:spPr>
          <a:xfrm>
            <a:off x="4974952" y="2908755"/>
            <a:ext cx="10963" cy="5816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39963" y="1505769"/>
            <a:ext cx="424214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Председатели ГЭК из числа работодателей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1660" y="4080020"/>
            <a:ext cx="687066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Прохождение производственной практики на базе предприятий -</a:t>
            </a:r>
            <a:r>
              <a:rPr lang="ru-RU" sz="1200" dirty="0" err="1">
                <a:solidFill>
                  <a:schemeClr val="accent2">
                    <a:lumMod val="50000"/>
                  </a:schemeClr>
                </a:solidFill>
              </a:rPr>
              <a:t>соц.партнеров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74" y="4531456"/>
            <a:ext cx="6858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Участие работодателей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заседании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ГЭК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при выпуске обучающихся</a:t>
            </a:r>
          </a:p>
        </p:txBody>
      </p:sp>
      <p:sp>
        <p:nvSpPr>
          <p:cNvPr id="67" name="原创设计师QQ598969553      _6"/>
          <p:cNvSpPr/>
          <p:nvPr>
            <p:custDataLst>
              <p:tags r:id="rId19"/>
            </p:custDataLst>
          </p:nvPr>
        </p:nvSpPr>
        <p:spPr>
          <a:xfrm>
            <a:off x="3262373" y="2568362"/>
            <a:ext cx="123825" cy="123825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5143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6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4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MH_CONTENTSID" val="423"/>
  <p:tag name="MH_SECTIONID" val="424,425,426,427,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733"/>
  <p:tag name="MH_LIBRARY" val="GRAPHIC"/>
  <p:tag name="MH_TYPE" val="Other"/>
  <p:tag name="MH_ORDER" val="9"/>
</p:tagLst>
</file>

<file path=ppt/theme/theme1.xml><?xml version="1.0" encoding="utf-8"?>
<a:theme xmlns:a="http://schemas.openxmlformats.org/drawingml/2006/main" name="www.homeppt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4221</TotalTime>
  <Words>1181</Words>
  <Application>Microsoft Office PowerPoint</Application>
  <PresentationFormat>Произвольный</PresentationFormat>
  <Paragraphs>180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华文细黑</vt:lpstr>
      <vt:lpstr>Calibri Light</vt:lpstr>
      <vt:lpstr>Calibri</vt:lpstr>
      <vt:lpstr>Arial</vt:lpstr>
      <vt:lpstr>等线</vt:lpstr>
      <vt:lpstr>Times New Roman</vt:lpstr>
      <vt:lpstr>FontAwesome</vt:lpstr>
      <vt:lpstr>宋体</vt:lpstr>
      <vt:lpstr>Impact</vt:lpstr>
      <vt:lpstr>微软雅黑</vt:lpstr>
      <vt:lpstr>www.homeppt.com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第一PPT模板网：www.1ppt.com</dc:creator>
  <cp:keywords>第一PPT www.1ppt.com</cp:keywords>
  <cp:lastModifiedBy>Student</cp:lastModifiedBy>
  <cp:revision>356</cp:revision>
  <cp:lastPrinted>2020-02-10T11:46:11Z</cp:lastPrinted>
  <dcterms:created xsi:type="dcterms:W3CDTF">2015-04-07T15:42:54Z</dcterms:created>
  <dcterms:modified xsi:type="dcterms:W3CDTF">2022-01-18T13:56:28Z</dcterms:modified>
</cp:coreProperties>
</file>