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642938" y="115888"/>
            <a:ext cx="7772400" cy="1728787"/>
          </a:xfrm>
        </p:spPr>
        <p:txBody>
          <a:bodyPr/>
          <a:lstStyle/>
          <a:p>
            <a:pPr algn="l"/>
            <a:endParaRPr lang="ru-RU" altLang="ru-RU" sz="200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effectLst/>
              </a:rPr>
              <a:t>Проект инновационной деятельности по теме: </a:t>
            </a:r>
          </a:p>
          <a:p>
            <a:pPr>
              <a:spcBef>
                <a:spcPts val="0"/>
              </a:spcBef>
              <a:defRPr/>
            </a:pPr>
            <a:endParaRPr lang="ru-RU" b="1" dirty="0" smtClean="0">
              <a:solidFill>
                <a:schemeClr val="tx1"/>
              </a:solidFill>
              <a:effectLst/>
            </a:endParaRPr>
          </a:p>
          <a:p>
            <a:pPr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effectLst/>
              </a:rPr>
              <a:t>«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Реализация </a:t>
            </a:r>
            <a:r>
              <a:rPr lang="ru-RU" b="1" dirty="0">
                <a:solidFill>
                  <a:schemeClr val="tx1"/>
                </a:solidFill>
                <a:effectLst/>
              </a:rPr>
              <a:t>педагогической модели </a:t>
            </a:r>
            <a:endParaRPr lang="ru-RU" b="1" dirty="0" smtClean="0">
              <a:solidFill>
                <a:schemeClr val="tx1"/>
              </a:solidFill>
              <a:effectLst/>
            </a:endParaRPr>
          </a:p>
          <a:p>
            <a:pPr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effectLst/>
              </a:rPr>
              <a:t>индивидуализации обучения в </a:t>
            </a:r>
            <a:r>
              <a:rPr lang="ru-RU" b="1" dirty="0">
                <a:solidFill>
                  <a:schemeClr val="tx1"/>
                </a:solidFill>
                <a:effectLst/>
              </a:rPr>
              <a:t>условиях введения ФГОС ОО </a:t>
            </a:r>
            <a:endParaRPr lang="ru-RU" b="1" dirty="0" smtClean="0">
              <a:solidFill>
                <a:schemeClr val="tx1"/>
              </a:solidFill>
              <a:effectLst/>
            </a:endParaRPr>
          </a:p>
          <a:p>
            <a:pPr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effectLst/>
              </a:rPr>
              <a:t>как </a:t>
            </a:r>
            <a:r>
              <a:rPr lang="ru-RU" b="1" dirty="0">
                <a:solidFill>
                  <a:schemeClr val="tx1"/>
                </a:solidFill>
                <a:effectLst/>
              </a:rPr>
              <a:t>средство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формирования </a:t>
            </a:r>
            <a:r>
              <a:rPr lang="ru-RU" b="1" dirty="0">
                <a:solidFill>
                  <a:schemeClr val="tx1"/>
                </a:solidFill>
                <a:effectLst/>
              </a:rPr>
              <a:t>у учащихся гимназии </a:t>
            </a:r>
            <a:endParaRPr lang="ru-RU" b="1" dirty="0" smtClean="0">
              <a:solidFill>
                <a:schemeClr val="tx1"/>
              </a:solidFill>
              <a:effectLst/>
            </a:endParaRPr>
          </a:p>
          <a:p>
            <a:pPr>
              <a:spcBef>
                <a:spcPts val="0"/>
              </a:spcBef>
              <a:defRPr/>
            </a:pPr>
            <a:r>
              <a:rPr lang="ru-RU" b="1" dirty="0" err="1" smtClean="0">
                <a:solidFill>
                  <a:schemeClr val="tx1"/>
                </a:solidFill>
                <a:effectLst/>
              </a:rPr>
              <a:t>метапредметных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b="1" dirty="0">
                <a:solidFill>
                  <a:schemeClr val="tx1"/>
                </a:solidFill>
                <a:effectLst/>
              </a:rPr>
              <a:t>результатов образования: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гностических</a:t>
            </a:r>
            <a:r>
              <a:rPr lang="ru-RU" b="1" dirty="0">
                <a:solidFill>
                  <a:schemeClr val="tx1"/>
                </a:solidFill>
                <a:effectLst/>
              </a:rPr>
              <a:t>, творческих, исследовательских, проектировочных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умений»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spcBef>
                <a:spcPts val="0"/>
              </a:spcBef>
            </a:pP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alt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г. </a:t>
            </a: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Краснодар</a:t>
            </a:r>
          </a:p>
          <a:p>
            <a:pPr>
              <a:spcBef>
                <a:spcPct val="0"/>
              </a:spcBef>
            </a:pP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гимназия № 36 </a:t>
            </a:r>
          </a:p>
          <a:p>
            <a:pPr>
              <a:defRPr/>
            </a:pPr>
            <a:r>
              <a:rPr lang="ru-RU" b="1" dirty="0">
                <a:effectLst/>
              </a:rPr>
              <a:t> </a:t>
            </a:r>
            <a:endParaRPr lang="ru-RU" dirty="0">
              <a:effectLst/>
            </a:endParaRPr>
          </a:p>
          <a:p>
            <a:pPr>
              <a:defRPr/>
            </a:pPr>
            <a:r>
              <a:rPr lang="ru-RU" dirty="0">
                <a:effectLst/>
              </a:rPr>
              <a:t>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62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62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2D9A69-4292-4430-9C6B-A805A7D27244}" type="slidenum">
              <a:rPr lang="ru-RU" altLang="ru-RU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 smtClean="0">
              <a:solidFill>
                <a:schemeClr val="tx1"/>
              </a:solidFill>
            </a:endParaRP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725" y="26988"/>
            <a:ext cx="9229725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0" name="Прямоугольник 6"/>
          <p:cNvSpPr>
            <a:spLocks noChangeArrowheads="1"/>
          </p:cNvSpPr>
          <p:nvPr/>
        </p:nvSpPr>
        <p:spPr bwMode="auto">
          <a:xfrm>
            <a:off x="0" y="-15875"/>
            <a:ext cx="8893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62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62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0969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Метапредметные</a:t>
            </a:r>
            <a:r>
              <a:rPr lang="ru-RU" dirty="0"/>
              <a:t> умения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364322"/>
              </p:ext>
            </p:extLst>
          </p:nvPr>
        </p:nvGraphicFramePr>
        <p:xfrm>
          <a:off x="539552" y="1485742"/>
          <a:ext cx="8064897" cy="4635444"/>
        </p:xfrm>
        <a:graphic>
          <a:graphicData uri="http://schemas.openxmlformats.org/drawingml/2006/table">
            <a:tbl>
              <a:tblPr firstRow="1" firstCol="1" bandRow="1"/>
              <a:tblGrid>
                <a:gridCol w="1296144"/>
                <a:gridCol w="2160240"/>
                <a:gridCol w="4608513"/>
              </a:tblGrid>
              <a:tr h="709955">
                <a:tc row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Проект-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Times New Roman"/>
                        </a:rPr>
                        <a:t>ировочные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умения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4.1.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Участие в проектировании 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4.1.1. Умение делать выбор и осмысливать последствия выбора, результаты собственной деятельности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4.1.2. Планирование этапов выполнения проекта (исследования)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4.1.3. Обсуждение возможных средств решения задач: подбор способов решения, проведения исследования, методов исследования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4.2.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Выполнение проекта 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4.2.1. Освоение способов реализации проекта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4.2.2. Обсуждение способов оформления конечных результатов (презентаций проектов и т.п.)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4.2.3. Сбор, систематизация и анализ полученных результатов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4.3. Проектирование собственной ИОП с помощью тьютора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4.3.1. Проектирование индивидуальной образовательной программы (ИОП)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4.3.2. Выбор индивидуального и профессионального маршрута для реализации ИОП</a:t>
                      </a:r>
                    </a:p>
                  </a:txBody>
                  <a:tcPr marL="33279" marR="33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83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5275" y="1557338"/>
          <a:ext cx="8308974" cy="45354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57287"/>
                <a:gridCol w="2921157"/>
                <a:gridCol w="2830530"/>
              </a:tblGrid>
              <a:tr h="52881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ценностно-целевой аспект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8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социализация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самоопределение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самореализация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</a:tr>
              <a:tr h="52881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возрастной аспект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8086">
                <a:tc>
                  <a:txBody>
                    <a:bodyPr/>
                    <a:lstStyle/>
                    <a:p>
                      <a:pPr algn="ctr"/>
                      <a:r>
                        <a:rPr lang="ru-RU" sz="2000" spc="-10">
                          <a:effectLst/>
                        </a:rPr>
                        <a:t>начальная школа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pc="-10" dirty="0">
                          <a:effectLst/>
                        </a:rPr>
                        <a:t>основная школа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pc="-10" dirty="0">
                          <a:effectLst/>
                        </a:rPr>
                        <a:t>старшая школа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</a:tr>
              <a:tr h="52881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технологический аспект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212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обнаружение интереса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оформление образовательных потребностей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развитие способностей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5509" y="548680"/>
            <a:ext cx="866455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dirty="0">
                <a:ln w="11430"/>
                <a:latin typeface="Trebuchet MS"/>
              </a:rPr>
              <a:t>Общая модель </a:t>
            </a:r>
            <a:r>
              <a:rPr lang="ru-RU" sz="3200" dirty="0" err="1">
                <a:ln w="11430"/>
                <a:latin typeface="Trebuchet MS"/>
              </a:rPr>
              <a:t>тьюторского</a:t>
            </a:r>
            <a:r>
              <a:rPr lang="ru-RU" sz="3200" dirty="0">
                <a:ln w="11430"/>
                <a:latin typeface="Trebuchet MS"/>
              </a:rPr>
              <a:t> сопровождения </a:t>
            </a:r>
          </a:p>
        </p:txBody>
      </p:sp>
    </p:spTree>
    <p:extLst>
      <p:ext uri="{BB962C8B-B14F-4D97-AF65-F5344CB8AC3E}">
        <p14:creationId xmlns:p14="http://schemas.microsoft.com/office/powerpoint/2010/main" val="17738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Общая модель </a:t>
            </a:r>
            <a:r>
              <a:rPr lang="ru-RU" dirty="0" err="1"/>
              <a:t>тьюторского</a:t>
            </a:r>
            <a:r>
              <a:rPr lang="ru-RU" dirty="0"/>
              <a:t> сопровождения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5500" dirty="0">
                <a:solidFill>
                  <a:srgbClr val="000000"/>
                </a:solidFill>
                <a:latin typeface="Times New Roman"/>
                <a:ea typeface="Times New Roman"/>
              </a:rPr>
              <a:t>- цели образования проектируются в контексте реализации принципов индивидуализации, вариативности, ориентации на деятельность;</a:t>
            </a:r>
            <a:endParaRPr lang="ru-RU" sz="55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5500" dirty="0">
                <a:solidFill>
                  <a:srgbClr val="000000"/>
                </a:solidFill>
                <a:latin typeface="Times New Roman"/>
                <a:ea typeface="Times New Roman"/>
              </a:rPr>
              <a:t>- содержание общего образования составляют не столько знания, сколько универсальные способы деятельности (познание, творчество, исследование и </a:t>
            </a:r>
            <a:r>
              <a:rPr lang="ru-RU" sz="5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проектирование);</a:t>
            </a:r>
            <a:endParaRPr lang="ru-RU" sz="55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5500" dirty="0">
                <a:solidFill>
                  <a:srgbClr val="000000"/>
                </a:solidFill>
                <a:latin typeface="Times New Roman"/>
                <a:ea typeface="Times New Roman"/>
              </a:rPr>
              <a:t>- технология организации образовательного процесса опирается на использование активных форм и методов развивающего образования;</a:t>
            </a:r>
            <a:endParaRPr lang="ru-RU" sz="55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5500" dirty="0">
                <a:solidFill>
                  <a:srgbClr val="000000"/>
                </a:solidFill>
                <a:latin typeface="Times New Roman"/>
                <a:ea typeface="Times New Roman"/>
              </a:rPr>
              <a:t>- базовой институциональной формой образования выступает индивидуальная образовательная программа, процесс реализации которой сопровождается педагогами-</a:t>
            </a:r>
            <a:r>
              <a:rPr lang="ru-RU" sz="5500" dirty="0" err="1">
                <a:solidFill>
                  <a:srgbClr val="000000"/>
                </a:solidFill>
                <a:latin typeface="Times New Roman"/>
                <a:ea typeface="Times New Roman"/>
              </a:rPr>
              <a:t>тьюторами</a:t>
            </a:r>
            <a:r>
              <a:rPr lang="ru-RU" sz="55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55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5500" dirty="0">
                <a:solidFill>
                  <a:srgbClr val="000000"/>
                </a:solidFill>
                <a:latin typeface="Times New Roman"/>
                <a:ea typeface="Times New Roman"/>
              </a:rPr>
              <a:t>- учитель уходит от профессиональной позиции предметника к позиции проектировщика, </a:t>
            </a:r>
            <a:r>
              <a:rPr lang="ru-RU" sz="5500" dirty="0" err="1">
                <a:solidFill>
                  <a:srgbClr val="000000"/>
                </a:solidFill>
                <a:latin typeface="Times New Roman"/>
                <a:ea typeface="Times New Roman"/>
              </a:rPr>
              <a:t>тьютора</a:t>
            </a:r>
            <a:r>
              <a:rPr lang="ru-RU" sz="5500" dirty="0">
                <a:solidFill>
                  <a:srgbClr val="000000"/>
                </a:solidFill>
                <a:latin typeface="Times New Roman"/>
                <a:ea typeface="Times New Roman"/>
              </a:rPr>
              <a:t> и консультанта учащихся, находящихся в открытом и вариативном пространстве индивидуального образования;</a:t>
            </a:r>
            <a:endParaRPr lang="ru-RU" sz="55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5500" dirty="0">
                <a:solidFill>
                  <a:srgbClr val="000000"/>
                </a:solidFill>
                <a:latin typeface="Times New Roman"/>
                <a:ea typeface="Times New Roman"/>
              </a:rPr>
              <a:t>- учащиеся осваивают </a:t>
            </a:r>
            <a:r>
              <a:rPr lang="ru-RU" sz="5500" dirty="0">
                <a:latin typeface="Times New Roman"/>
                <a:ea typeface="Times New Roman"/>
              </a:rPr>
              <a:t>самообразование как основной способ освоения содержания обучения, развивают навыки самостоятельной деятельности;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5500" dirty="0" smtClean="0">
                <a:latin typeface="Times New Roman"/>
                <a:ea typeface="Times New Roman"/>
              </a:rPr>
              <a:t>- </a:t>
            </a:r>
            <a:r>
              <a:rPr lang="ru-RU" sz="5500" dirty="0">
                <a:latin typeface="Times New Roman"/>
                <a:ea typeface="Times New Roman"/>
              </a:rPr>
              <a:t>существенно возрастает роль средств обучения, особое значение приобретают средства дистанционного обучения, информационные и телекоммуникационные технологии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2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«Требования к результатам освоения основной образовательной программы основного общего образования</a:t>
            </a:r>
            <a:r>
              <a:rPr lang="ru-RU" sz="2800" dirty="0" smtClean="0"/>
              <a:t>» (ФГОС ООО)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освоенные учащимися </a:t>
            </a:r>
            <a:r>
              <a:rPr lang="ru-RU" dirty="0" err="1"/>
              <a:t>межпредметные</a:t>
            </a:r>
            <a:r>
              <a:rPr lang="ru-RU" dirty="0"/>
              <a:t> понятия и универсальные учебные действия (</a:t>
            </a:r>
            <a:r>
              <a:rPr lang="ru-RU" dirty="0" smtClean="0"/>
              <a:t>регулятивные</a:t>
            </a:r>
            <a:r>
              <a:rPr lang="ru-RU" dirty="0"/>
              <a:t>, познавательные, коммуникативные), </a:t>
            </a:r>
            <a:endParaRPr lang="ru-RU" dirty="0" smtClean="0"/>
          </a:p>
          <a:p>
            <a:r>
              <a:rPr lang="ru-RU" dirty="0" smtClean="0"/>
              <a:t>способность </a:t>
            </a:r>
            <a:r>
              <a:rPr lang="ru-RU" dirty="0"/>
              <a:t>их использования в учебной, познавательной и социальной </a:t>
            </a:r>
            <a:r>
              <a:rPr lang="ru-RU" dirty="0" smtClean="0"/>
              <a:t>практике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самостоятельности </a:t>
            </a:r>
            <a:r>
              <a:rPr lang="ru-RU" dirty="0"/>
              <a:t>планирования и осуществления учебной деятельности и </a:t>
            </a:r>
            <a:endParaRPr lang="ru-RU" dirty="0" smtClean="0"/>
          </a:p>
          <a:p>
            <a:r>
              <a:rPr lang="ru-RU" dirty="0" smtClean="0"/>
              <a:t>организации </a:t>
            </a:r>
            <a:r>
              <a:rPr lang="ru-RU" dirty="0"/>
              <a:t>учебного сотрудничества с </a:t>
            </a:r>
            <a:r>
              <a:rPr lang="ru-RU" dirty="0" smtClean="0"/>
              <a:t>педагогами </a:t>
            </a:r>
            <a:r>
              <a:rPr lang="ru-RU" dirty="0"/>
              <a:t>и сверстниками, к построению индивидуальной </a:t>
            </a:r>
            <a:r>
              <a:rPr lang="ru-RU" dirty="0" smtClean="0"/>
              <a:t>образовательной </a:t>
            </a:r>
            <a:r>
              <a:rPr lang="ru-RU" dirty="0"/>
              <a:t>траектории</a:t>
            </a:r>
          </a:p>
        </p:txBody>
      </p:sp>
    </p:spTree>
    <p:extLst>
      <p:ext uri="{BB962C8B-B14F-4D97-AF65-F5344CB8AC3E}">
        <p14:creationId xmlns:p14="http://schemas.microsoft.com/office/powerpoint/2010/main" val="250788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- между требованиями времени и общества в осуществлении индивидуализации образования как средства достижения современных образовательных результатов и </a:t>
            </a:r>
            <a:r>
              <a:rPr lang="ru-RU" dirty="0" err="1"/>
              <a:t>неразработанностью</a:t>
            </a:r>
            <a:r>
              <a:rPr lang="ru-RU" dirty="0"/>
              <a:t> организационно-педагогических условий индивидуального образования в массовой школе;</a:t>
            </a:r>
          </a:p>
          <a:p>
            <a:r>
              <a:rPr lang="ru-RU" dirty="0"/>
              <a:t>- между выраженной потребностью в универсализации общего образования, обобщении способов учебно-познавательной и исследовательской деятельности и сохранением матрицы БУП, «отчужденного» учебного предмета в качестве единицы обучения;</a:t>
            </a:r>
          </a:p>
          <a:p>
            <a:r>
              <a:rPr lang="ru-RU" dirty="0"/>
              <a:t>- между стремлением современных учащихся к самоутверждению, самостоятельности, инициативности и препятствующему этому сохранением репродуктивных вербальных форм организации процесса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38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и гипотеза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Проблема </a:t>
            </a:r>
            <a:r>
              <a:rPr lang="ru-RU" b="1" dirty="0"/>
              <a:t>проектирования</a:t>
            </a:r>
            <a:r>
              <a:rPr lang="ru-RU" dirty="0"/>
              <a:t>: какая педагогическая модель будет эффективна для формирования у учащихся </a:t>
            </a:r>
            <a:r>
              <a:rPr lang="ru-RU" dirty="0" err="1"/>
              <a:t>метапредметных</a:t>
            </a:r>
            <a:r>
              <a:rPr lang="ru-RU" dirty="0"/>
              <a:t> результатов образования?</a:t>
            </a:r>
          </a:p>
          <a:p>
            <a:r>
              <a:rPr lang="ru-RU" dirty="0"/>
              <a:t>Анализ научной литературы, изучение собственного инновационного опыта и материалов других ОУ позволили выдвинуть </a:t>
            </a:r>
            <a:r>
              <a:rPr lang="ru-RU" b="1" dirty="0"/>
              <a:t>гипотезу </a:t>
            </a:r>
            <a:r>
              <a:rPr lang="ru-RU" dirty="0"/>
              <a:t>о том, что формирование у учащихся </a:t>
            </a:r>
            <a:r>
              <a:rPr lang="ru-RU" dirty="0" err="1"/>
              <a:t>метапредметных</a:t>
            </a:r>
            <a:r>
              <a:rPr lang="ru-RU" dirty="0"/>
              <a:t> результатов образования: гностических, творческих, исследовательских, проектировочных умений возможно при успешной реализации педагогической модели индивидуализации образования как комплекса организационно-педагогических условий.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58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2015 г.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878499"/>
              </p:ext>
            </p:extLst>
          </p:nvPr>
        </p:nvGraphicFramePr>
        <p:xfrm>
          <a:off x="971600" y="2132857"/>
          <a:ext cx="7200800" cy="3171105"/>
        </p:xfrm>
        <a:graphic>
          <a:graphicData uri="http://schemas.openxmlformats.org/drawingml/2006/table">
            <a:tbl>
              <a:tblPr firstRow="1" firstCol="1" bandRow="1"/>
              <a:tblGrid>
                <a:gridCol w="7200800"/>
              </a:tblGrid>
              <a:tr h="754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Разработать педагогическую модель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индивидуализации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общего образования и обосновать ее эффективность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Разработать инструментарий и провести стартовые измерения в рамках мониторинга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метапредметных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результатов по ступеням общего образования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9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Обучение учителей гимназии основам индивидуализации образования, ориентированной на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достижение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метапредметных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результатов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04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умения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гностические (обобщение, систематизация, определение понятий, классификация, доказательство и т.п.); </a:t>
            </a:r>
            <a:endParaRPr lang="ru-RU" dirty="0" smtClean="0"/>
          </a:p>
          <a:p>
            <a:r>
              <a:rPr lang="ru-RU" dirty="0" smtClean="0"/>
              <a:t>исследовательские </a:t>
            </a:r>
            <a:r>
              <a:rPr lang="ru-RU" dirty="0"/>
              <a:t>(</a:t>
            </a:r>
            <a:r>
              <a:rPr lang="ru-RU" dirty="0" err="1"/>
              <a:t>проблематизация</a:t>
            </a:r>
            <a:r>
              <a:rPr lang="ru-RU" dirty="0"/>
              <a:t>, анализ, синтез, интерпретация, выдвижение гипотез, экстраполяция, оценка, аргументация, умение сворачивать информацию); </a:t>
            </a:r>
            <a:endParaRPr lang="ru-RU" dirty="0" smtClean="0"/>
          </a:p>
          <a:p>
            <a:r>
              <a:rPr lang="ru-RU" dirty="0" smtClean="0"/>
              <a:t>творческие </a:t>
            </a:r>
            <a:r>
              <a:rPr lang="ru-RU" dirty="0"/>
              <a:t>(перенос, видение новой функции, видение проблемы в стандартной ситуации, видение структуры объекта, альтернативное решение, комбинирование известных способов деятельности с новыми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проектировочные (определение целей, планирование, выбор тактики, контроль, рефлексия, коррекция </a:t>
            </a:r>
            <a:r>
              <a:rPr lang="ru-RU" dirty="0" smtClean="0"/>
              <a:t>своей </a:t>
            </a:r>
            <a:r>
              <a:rPr lang="ru-RU" dirty="0"/>
              <a:t>деятельности).</a:t>
            </a:r>
          </a:p>
        </p:txBody>
      </p:sp>
    </p:spTree>
    <p:extLst>
      <p:ext uri="{BB962C8B-B14F-4D97-AF65-F5344CB8AC3E}">
        <p14:creationId xmlns:p14="http://schemas.microsoft.com/office/powerpoint/2010/main" val="188484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Метапредметные</a:t>
            </a:r>
            <a:r>
              <a:rPr lang="ru-RU" dirty="0"/>
              <a:t> умения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118849"/>
              </p:ext>
            </p:extLst>
          </p:nvPr>
        </p:nvGraphicFramePr>
        <p:xfrm>
          <a:off x="539552" y="1556792"/>
          <a:ext cx="8480425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Документ" r:id="rId4" imgW="8511521" imgH="4797490" progId="Word.Document.12">
                  <p:embed/>
                </p:oleObj>
              </mc:Choice>
              <mc:Fallback>
                <p:oleObj name="Документ" r:id="rId4" imgW="8511521" imgH="47974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556792"/>
                        <a:ext cx="8480425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7774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Метапредметные</a:t>
            </a:r>
            <a:r>
              <a:rPr lang="ru-RU" dirty="0"/>
              <a:t> умения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869204"/>
              </p:ext>
            </p:extLst>
          </p:nvPr>
        </p:nvGraphicFramePr>
        <p:xfrm>
          <a:off x="539552" y="1539082"/>
          <a:ext cx="8064896" cy="5040965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1728192"/>
                <a:gridCol w="5472608"/>
              </a:tblGrid>
              <a:tr h="816157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</a:rPr>
                        <a:t>Иссле-довате-льские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умения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2.1.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Работа с проблемой и выдвижением гипотез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2.1.1. Высказывание предположений о неизвестном, предложение способов проверки своих гипотез, инициирование поиска способов действий/средств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2.1.2. Переход от проблем к постановке задач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2.1.3. Конструирование разных путей при решении задач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2.2.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Позиционное видение изучаемых объектов, процессов и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явлений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2.2.1. Создание обобщений, установление аналогов, классификаций, выбор оснований и критериев для классификации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2.2.2. Установление причинно-следственных связей, построение логических рассуждений, формулирование выводов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2.3. Системность и обобщенность предметных знаний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2.3.1. Умение создавать, применять и преобразовывать знаки и символы, модели  и схемы для решения учебных и познавательных задач. Умение переносить общий способ решения на решение частных задач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2.3.2.Умение учащихся самостоятельно преобразовывать исходный способ действия, уже освоенного в обучении, применительно к новому типу задач.</a:t>
                      </a:r>
                    </a:p>
                  </a:txBody>
                  <a:tcPr marL="27824" marR="2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15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Метапредметные</a:t>
            </a:r>
            <a:r>
              <a:rPr lang="ru-RU" dirty="0"/>
              <a:t> умения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676621"/>
              </p:ext>
            </p:extLst>
          </p:nvPr>
        </p:nvGraphicFramePr>
        <p:xfrm>
          <a:off x="539553" y="1600201"/>
          <a:ext cx="8136903" cy="4620079"/>
        </p:xfrm>
        <a:graphic>
          <a:graphicData uri="http://schemas.openxmlformats.org/drawingml/2006/table">
            <a:tbl>
              <a:tblPr firstRow="1" firstCol="1" bandRow="1"/>
              <a:tblGrid>
                <a:gridCol w="1152127"/>
                <a:gridCol w="2304256"/>
                <a:gridCol w="4680520"/>
              </a:tblGrid>
              <a:tr h="787124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3. Творче-ские умения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3.1.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Творческие действия и операции</a:t>
                      </a: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3.1.1. Приобретение недостающих умений, знаний, способностей для ответа на вопрос самообучения: как научиться</a:t>
                      </a: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3.1.2. Учащийся не останавливается перед задачей, для решения которой у него нет готовых средств, не требует, чтобы его научили, не объявляет задачу неинтересной и не отказывается от нее. </a:t>
                      </a: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3.1.3. Изобретение недостающего способа действия, перевода задачи в творческую </a:t>
                      </a: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3.2.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Творческая поисковая активность (субъект учебной деятельности)</a:t>
                      </a: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3.2.1. Поиск недостающей информации в любом источнике - в учебнике, справочнике, книге, в сети Интернет, у учителя.</a:t>
                      </a: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3.2.2. Поиск таких задач, которые учащийся не может решить</a:t>
                      </a: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3.2.3. Активность в поиске новых способов действия, предложении своих гипотез, догадок.</a:t>
                      </a: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496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926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Документ</vt:lpstr>
      <vt:lpstr>Презентация PowerPoint</vt:lpstr>
      <vt:lpstr>«Требования к результатам освоения основной образовательной программы основного общего образования» (ФГОС ООО)</vt:lpstr>
      <vt:lpstr>противоречия</vt:lpstr>
      <vt:lpstr>Проблема и гипотеза</vt:lpstr>
      <vt:lpstr>Задачи на 2015 г.</vt:lpstr>
      <vt:lpstr>Метапредметные умения</vt:lpstr>
      <vt:lpstr>Метапредметные умения</vt:lpstr>
      <vt:lpstr>Метапредметные умения</vt:lpstr>
      <vt:lpstr>Метапредметные умения</vt:lpstr>
      <vt:lpstr>Метапредметные умения</vt:lpstr>
      <vt:lpstr>Презентация PowerPoint</vt:lpstr>
      <vt:lpstr>Общая модель тьюторского сопровождения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сони</dc:creator>
  <cp:lastModifiedBy>сони</cp:lastModifiedBy>
  <cp:revision>5</cp:revision>
  <dcterms:created xsi:type="dcterms:W3CDTF">2015-02-16T06:42:58Z</dcterms:created>
  <dcterms:modified xsi:type="dcterms:W3CDTF">2015-02-16T15:43:10Z</dcterms:modified>
</cp:coreProperties>
</file>