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3308-FF49-493C-AFE2-73FE906B8E66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5AF-0B55-43B8-8ADD-A43F96E798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3308-FF49-493C-AFE2-73FE906B8E66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5AF-0B55-43B8-8ADD-A43F96E798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3308-FF49-493C-AFE2-73FE906B8E66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5AF-0B55-43B8-8ADD-A43F96E798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3308-FF49-493C-AFE2-73FE906B8E66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5AF-0B55-43B8-8ADD-A43F96E798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3308-FF49-493C-AFE2-73FE906B8E66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5AF-0B55-43B8-8ADD-A43F96E798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3308-FF49-493C-AFE2-73FE906B8E66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5AF-0B55-43B8-8ADD-A43F96E798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3308-FF49-493C-AFE2-73FE906B8E66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5AF-0B55-43B8-8ADD-A43F96E798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3308-FF49-493C-AFE2-73FE906B8E66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5AF-0B55-43B8-8ADD-A43F96E798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3308-FF49-493C-AFE2-73FE906B8E66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5AF-0B55-43B8-8ADD-A43F96E798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3308-FF49-493C-AFE2-73FE906B8E66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5AF-0B55-43B8-8ADD-A43F96E798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3308-FF49-493C-AFE2-73FE906B8E66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5AF-0B55-43B8-8ADD-A43F96E798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63308-FF49-493C-AFE2-73FE906B8E66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D75AF-0B55-43B8-8ADD-A43F96E798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Методика решения задач на вычисление объема звукового файла.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653136"/>
            <a:ext cx="4464496" cy="1752600"/>
          </a:xfrm>
        </p:spPr>
        <p:txBody>
          <a:bodyPr/>
          <a:lstStyle/>
          <a:p>
            <a:r>
              <a:rPr lang="ru-RU" dirty="0" smtClean="0"/>
              <a:t>Учитель информатики </a:t>
            </a:r>
          </a:p>
          <a:p>
            <a:r>
              <a:rPr lang="ru-RU" dirty="0" err="1" smtClean="0"/>
              <a:t>Очекуров</a:t>
            </a:r>
            <a:r>
              <a:rPr lang="ru-RU" dirty="0" smtClean="0"/>
              <a:t> Н.В.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Типы звукозаписи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Если при записи используется 1 (канал) дорожка – это </a:t>
            </a:r>
            <a:r>
              <a:rPr lang="ru-RU" dirty="0" err="1" smtClean="0"/>
              <a:t>монозапись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Если при записи используется 2 (канала) дорожки – это </a:t>
            </a:r>
            <a:r>
              <a:rPr lang="ru-RU" dirty="0" err="1" smtClean="0"/>
              <a:t>стереозапись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Если при записи используется 4 (канала) дорожки – это </a:t>
            </a:r>
            <a:r>
              <a:rPr lang="ru-RU" dirty="0" err="1" smtClean="0"/>
              <a:t>квадрозапись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Формула расчета объема звукового файла.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/>
              <a:t>V </a:t>
            </a:r>
            <a:r>
              <a:rPr lang="ru-RU" sz="4400" b="1" baseline="-25000" dirty="0" err="1" smtClean="0"/>
              <a:t>зв.ф.</a:t>
            </a:r>
            <a:r>
              <a:rPr lang="ru-RU" sz="4400" b="1" dirty="0" err="1" smtClean="0"/>
              <a:t>=кол</a:t>
            </a:r>
            <a:r>
              <a:rPr lang="ru-RU" sz="4400" b="1" dirty="0" smtClean="0"/>
              <a:t>. </a:t>
            </a:r>
            <a:r>
              <a:rPr lang="ru-RU" sz="4400" b="1" dirty="0" err="1"/>
              <a:t>д</a:t>
            </a:r>
            <a:r>
              <a:rPr lang="ru-RU" sz="4400" b="1" dirty="0" err="1" smtClean="0"/>
              <a:t>ор</a:t>
            </a:r>
            <a:r>
              <a:rPr lang="ru-RU" sz="4400" b="1" dirty="0" smtClean="0"/>
              <a:t>.*</a:t>
            </a:r>
            <a:r>
              <a:rPr lang="en-US" sz="4400" b="1" dirty="0" smtClean="0"/>
              <a:t>γ</a:t>
            </a:r>
            <a:r>
              <a:rPr lang="en-US" sz="4400" b="1" baseline="-25000" dirty="0" smtClean="0"/>
              <a:t>(</a:t>
            </a:r>
            <a:r>
              <a:rPr lang="ru-RU" sz="4400" b="1" baseline="-25000" dirty="0" smtClean="0"/>
              <a:t>Гц)</a:t>
            </a:r>
            <a:r>
              <a:rPr lang="ru-RU" sz="4400" b="1" dirty="0" smtClean="0"/>
              <a:t>*</a:t>
            </a:r>
            <a:r>
              <a:rPr lang="en-US" sz="4400" b="1" dirty="0" smtClean="0"/>
              <a:t>R</a:t>
            </a:r>
            <a:r>
              <a:rPr lang="en-US" sz="4400" b="1" baseline="-25000" dirty="0" smtClean="0"/>
              <a:t>(</a:t>
            </a:r>
            <a:r>
              <a:rPr lang="ru-RU" sz="4400" b="1" baseline="-25000" dirty="0" smtClean="0"/>
              <a:t>бит)</a:t>
            </a:r>
            <a:r>
              <a:rPr lang="ru-RU" sz="4400" b="1" dirty="0" smtClean="0"/>
              <a:t>*</a:t>
            </a:r>
            <a:r>
              <a:rPr lang="en-US" sz="4400" b="1" dirty="0" smtClean="0"/>
              <a:t>t</a:t>
            </a:r>
            <a:r>
              <a:rPr lang="ru-RU" sz="4400" b="1" baseline="-25000" dirty="0" smtClean="0"/>
              <a:t>(сек)</a:t>
            </a:r>
            <a:endParaRPr lang="ru-RU" sz="4400" b="1" dirty="0" smtClean="0"/>
          </a:p>
          <a:p>
            <a:pPr>
              <a:buNone/>
            </a:pPr>
            <a:endParaRPr lang="ru-RU" sz="4400" b="1" baseline="-25000" dirty="0"/>
          </a:p>
          <a:p>
            <a:pPr>
              <a:buNone/>
            </a:pPr>
            <a:r>
              <a:rPr lang="ru-RU" sz="3600" b="1" dirty="0" smtClean="0"/>
              <a:t>Где: </a:t>
            </a:r>
          </a:p>
          <a:p>
            <a:pPr algn="ctr">
              <a:buNone/>
            </a:pPr>
            <a:r>
              <a:rPr lang="en-US" sz="3600" b="1" dirty="0" smtClean="0"/>
              <a:t>γ</a:t>
            </a:r>
            <a:r>
              <a:rPr lang="en-US" sz="3600" b="1" baseline="-25000" dirty="0" smtClean="0"/>
              <a:t>(</a:t>
            </a:r>
            <a:r>
              <a:rPr lang="ru-RU" sz="3600" b="1" baseline="-25000" dirty="0" smtClean="0"/>
              <a:t>Гц)</a:t>
            </a:r>
            <a:r>
              <a:rPr lang="ru-RU" sz="3600" b="1" dirty="0" smtClean="0"/>
              <a:t> - частота дискретизации</a:t>
            </a:r>
          </a:p>
          <a:p>
            <a:pPr algn="ctr">
              <a:buNone/>
            </a:pPr>
            <a:r>
              <a:rPr lang="en-US" sz="3600" b="1" dirty="0" smtClean="0"/>
              <a:t>R</a:t>
            </a:r>
            <a:r>
              <a:rPr lang="en-US" sz="3600" b="1" baseline="-25000" dirty="0" smtClean="0"/>
              <a:t>(</a:t>
            </a:r>
            <a:r>
              <a:rPr lang="ru-RU" sz="3600" b="1" baseline="-25000" dirty="0" smtClean="0"/>
              <a:t>бит)</a:t>
            </a:r>
            <a:r>
              <a:rPr lang="ru-RU" sz="3600" b="1" dirty="0" smtClean="0"/>
              <a:t> – разрешение (разрядность звуковой карты)</a:t>
            </a:r>
          </a:p>
          <a:p>
            <a:pPr algn="ctr">
              <a:buNone/>
            </a:pPr>
            <a:r>
              <a:rPr lang="en-US" sz="3600" b="1" dirty="0" smtClean="0"/>
              <a:t>t</a:t>
            </a:r>
            <a:r>
              <a:rPr lang="ru-RU" sz="3600" b="1" baseline="-25000" dirty="0" smtClean="0"/>
              <a:t>(сек)</a:t>
            </a:r>
            <a:r>
              <a:rPr lang="ru-RU" sz="3600" b="1" dirty="0" smtClean="0"/>
              <a:t> – время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b="1" dirty="0" smtClean="0"/>
              <a:t>Перевод единиц измерения.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1байт = 8бит;	1Кбайт = 1024байт</a:t>
            </a:r>
          </a:p>
          <a:p>
            <a:pPr>
              <a:buNone/>
            </a:pPr>
            <a:r>
              <a:rPr lang="ru-RU" dirty="0" smtClean="0"/>
              <a:t>1Мбайт = 1024Кбайт;        1Гбайт = 1024Мбайт</a:t>
            </a:r>
          </a:p>
          <a:p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Если ед. измерения повышаются то делим, на понижение ед. измерения – умножаем.</a:t>
            </a:r>
            <a:endParaRPr lang="ru-RU" dirty="0" smtClean="0"/>
          </a:p>
        </p:txBody>
      </p:sp>
      <p:grpSp>
        <p:nvGrpSpPr>
          <p:cNvPr id="17" name="Группа 16"/>
          <p:cNvGrpSpPr/>
          <p:nvPr/>
        </p:nvGrpSpPr>
        <p:grpSpPr>
          <a:xfrm>
            <a:off x="683568" y="2276872"/>
            <a:ext cx="8280920" cy="2312967"/>
            <a:chOff x="683568" y="4221088"/>
            <a:chExt cx="8280920" cy="2312967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1115616" y="5517232"/>
              <a:ext cx="7632848" cy="360040"/>
              <a:chOff x="1043608" y="4653136"/>
              <a:chExt cx="7632848" cy="360040"/>
            </a:xfrm>
          </p:grpSpPr>
          <p:sp>
            <p:nvSpPr>
              <p:cNvPr id="4" name="Стрелка вправо 3"/>
              <p:cNvSpPr/>
              <p:nvPr/>
            </p:nvSpPr>
            <p:spPr>
              <a:xfrm>
                <a:off x="1043608" y="4653136"/>
                <a:ext cx="1800200" cy="36004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Стрелка вправо 7"/>
              <p:cNvSpPr/>
              <p:nvPr/>
            </p:nvSpPr>
            <p:spPr>
              <a:xfrm>
                <a:off x="2987824" y="4653136"/>
                <a:ext cx="1800200" cy="36004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Стрелка вправо 8"/>
              <p:cNvSpPr/>
              <p:nvPr/>
            </p:nvSpPr>
            <p:spPr>
              <a:xfrm>
                <a:off x="4932040" y="4653136"/>
                <a:ext cx="1800200" cy="36004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Стрелка вправо 9"/>
              <p:cNvSpPr/>
              <p:nvPr/>
            </p:nvSpPr>
            <p:spPr>
              <a:xfrm>
                <a:off x="6876256" y="4653136"/>
                <a:ext cx="1800200" cy="36004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15616" y="4797152"/>
              <a:ext cx="1656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/>
                <a:t>8 бит</a:t>
              </a:r>
              <a:endParaRPr lang="ru-RU" sz="3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31840" y="4221088"/>
              <a:ext cx="16561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/>
                <a:t>1024 байт</a:t>
              </a:r>
              <a:endParaRPr lang="ru-RU" sz="3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76056" y="4221088"/>
              <a:ext cx="16561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/>
                <a:t>1024 байт</a:t>
              </a:r>
              <a:endParaRPr lang="ru-RU" sz="36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20272" y="4221088"/>
              <a:ext cx="16561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/>
                <a:t>1024 байт</a:t>
              </a:r>
              <a:endParaRPr lang="ru-RU" sz="36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3568" y="5949280"/>
              <a:ext cx="82809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Бит		байт		Кбайт	Мбайт	Гб</a:t>
              </a:r>
              <a:endParaRPr lang="ru-RU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Примеры решения задач.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964488" cy="6048672"/>
          </a:xfrm>
        </p:spPr>
        <p:txBody>
          <a:bodyPr>
            <a:normAutofit/>
          </a:bodyPr>
          <a:lstStyle/>
          <a:p>
            <a:pPr marL="0" lvl="0" indent="17463">
              <a:buNone/>
            </a:pPr>
            <a:r>
              <a:rPr lang="ru-RU" sz="2200" dirty="0"/>
              <a:t>Производилась двухканальная (стерео) звукозапись с частотой дискретизации 64 кГц и 32-битным </a:t>
            </a:r>
            <a:r>
              <a:rPr lang="ru-RU" sz="2200" dirty="0" smtClean="0"/>
              <a:t>разрешением</a:t>
            </a:r>
            <a:r>
              <a:rPr lang="ru-RU" sz="2200" dirty="0"/>
              <a:t>. В результате был получен файл размером 60 Мбайт, сжатие данных не производилось. Определите приблизительно, сколько времени (в минутах) </a:t>
            </a:r>
            <a:r>
              <a:rPr lang="ru-RU" sz="2200" dirty="0" smtClean="0"/>
              <a:t>проводилась </a:t>
            </a:r>
            <a:r>
              <a:rPr lang="ru-RU" sz="2200" dirty="0"/>
              <a:t>запись? В качестве ответа укажите ближайшее к времени записи целое число.</a:t>
            </a:r>
          </a:p>
          <a:p>
            <a:pPr>
              <a:buNone/>
            </a:pPr>
            <a:r>
              <a:rPr lang="ru-RU" sz="2800" dirty="0" smtClean="0"/>
              <a:t>Дано:			Решение:</a:t>
            </a:r>
          </a:p>
          <a:p>
            <a:pPr>
              <a:buNone/>
            </a:pPr>
            <a:r>
              <a:rPr lang="ru-RU" sz="2800" b="1" dirty="0" smtClean="0"/>
              <a:t>к. </a:t>
            </a:r>
            <a:r>
              <a:rPr lang="ru-RU" sz="2800" b="1" dirty="0" err="1" smtClean="0"/>
              <a:t>д.=</a:t>
            </a:r>
            <a:r>
              <a:rPr lang="ru-RU" sz="2800" b="1" dirty="0" smtClean="0"/>
              <a:t> 2		</a:t>
            </a:r>
            <a:r>
              <a:rPr lang="en-US" sz="2800" b="1" dirty="0" smtClean="0"/>
              <a:t>V </a:t>
            </a:r>
            <a:r>
              <a:rPr lang="ru-RU" sz="2800" b="1" baseline="-25000" dirty="0" err="1" smtClean="0"/>
              <a:t>зв.ф.</a:t>
            </a:r>
            <a:r>
              <a:rPr lang="ru-RU" sz="2800" b="1" dirty="0" err="1" smtClean="0"/>
              <a:t>=кол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дор</a:t>
            </a:r>
            <a:r>
              <a:rPr lang="ru-RU" sz="2800" b="1" dirty="0" smtClean="0"/>
              <a:t>.*</a:t>
            </a:r>
            <a:r>
              <a:rPr lang="en-US" sz="2800" b="1" dirty="0" smtClean="0"/>
              <a:t>γ</a:t>
            </a:r>
            <a:r>
              <a:rPr lang="en-US" sz="2800" b="1" baseline="-25000" dirty="0" smtClean="0"/>
              <a:t>(</a:t>
            </a:r>
            <a:r>
              <a:rPr lang="ru-RU" sz="2800" b="1" baseline="-25000" dirty="0" smtClean="0"/>
              <a:t>Гц)</a:t>
            </a:r>
            <a:r>
              <a:rPr lang="ru-RU" sz="2800" b="1" dirty="0" smtClean="0"/>
              <a:t>*</a:t>
            </a:r>
            <a:r>
              <a:rPr lang="en-US" sz="2800" b="1" dirty="0" smtClean="0"/>
              <a:t>R</a:t>
            </a:r>
            <a:r>
              <a:rPr lang="en-US" sz="2800" b="1" baseline="-25000" dirty="0" smtClean="0"/>
              <a:t>(</a:t>
            </a:r>
            <a:r>
              <a:rPr lang="ru-RU" sz="2800" b="1" baseline="-25000" dirty="0" smtClean="0"/>
              <a:t>бит)</a:t>
            </a:r>
            <a:r>
              <a:rPr lang="ru-RU" sz="2800" b="1" dirty="0" smtClean="0"/>
              <a:t>*</a:t>
            </a:r>
            <a:r>
              <a:rPr lang="en-US" sz="2800" b="1" dirty="0" smtClean="0"/>
              <a:t>t</a:t>
            </a:r>
            <a:r>
              <a:rPr lang="ru-RU" sz="2800" b="1" baseline="-25000" dirty="0" smtClean="0"/>
              <a:t>(сек)</a:t>
            </a:r>
            <a:endParaRPr lang="ru-RU" sz="2800" b="1" dirty="0" smtClean="0"/>
          </a:p>
          <a:p>
            <a:pPr>
              <a:buNone/>
            </a:pPr>
            <a:r>
              <a:rPr lang="en-US" sz="2800" b="1" dirty="0" smtClean="0"/>
              <a:t>γ</a:t>
            </a:r>
            <a:r>
              <a:rPr lang="ru-RU" sz="2800" b="1" dirty="0" smtClean="0"/>
              <a:t>=64кГц		</a:t>
            </a:r>
            <a:r>
              <a:rPr lang="en-US" sz="2800" b="1" dirty="0" smtClean="0"/>
              <a:t> V </a:t>
            </a:r>
            <a:r>
              <a:rPr lang="ru-RU" sz="2800" b="1" baseline="-25000" dirty="0" err="1" smtClean="0"/>
              <a:t>зв.ф.</a:t>
            </a:r>
            <a:r>
              <a:rPr lang="ru-RU" sz="2800" b="1" dirty="0" err="1" smtClean="0"/>
              <a:t>=кол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дор</a:t>
            </a:r>
            <a:r>
              <a:rPr lang="ru-RU" sz="2800" b="1" dirty="0" smtClean="0"/>
              <a:t>.*</a:t>
            </a:r>
            <a:r>
              <a:rPr lang="en-US" sz="2800" b="1" dirty="0" smtClean="0"/>
              <a:t>γ</a:t>
            </a:r>
            <a:r>
              <a:rPr lang="en-US" sz="2800" b="1" baseline="-25000" dirty="0" smtClean="0"/>
              <a:t>(</a:t>
            </a:r>
            <a:r>
              <a:rPr lang="ru-RU" sz="2800" b="1" baseline="-25000" dirty="0" smtClean="0"/>
              <a:t>Гц)</a:t>
            </a:r>
            <a:r>
              <a:rPr lang="ru-RU" sz="2800" b="1" dirty="0" smtClean="0"/>
              <a:t>*</a:t>
            </a:r>
            <a:r>
              <a:rPr lang="en-US" sz="2800" b="1" dirty="0" smtClean="0"/>
              <a:t>R</a:t>
            </a:r>
            <a:r>
              <a:rPr lang="en-US" sz="2800" b="1" baseline="-25000" dirty="0" smtClean="0"/>
              <a:t>(</a:t>
            </a:r>
            <a:r>
              <a:rPr lang="ru-RU" sz="2800" b="1" baseline="-25000" dirty="0" smtClean="0"/>
              <a:t>бит)</a:t>
            </a:r>
            <a:r>
              <a:rPr lang="ru-RU" sz="2800" b="1" dirty="0" smtClean="0"/>
              <a:t>*</a:t>
            </a:r>
            <a:r>
              <a:rPr lang="ru-RU" sz="2800" b="1" dirty="0"/>
              <a:t>Х</a:t>
            </a:r>
            <a:r>
              <a:rPr lang="ru-RU" sz="2800" b="1" baseline="-25000" dirty="0" smtClean="0"/>
              <a:t>(сек)</a:t>
            </a:r>
            <a:endParaRPr lang="ru-RU" sz="2800" b="1" dirty="0" smtClean="0"/>
          </a:p>
          <a:p>
            <a:pPr>
              <a:buNone/>
            </a:pPr>
            <a:r>
              <a:rPr lang="en-US" sz="2800" b="1" dirty="0" smtClean="0"/>
              <a:t>R</a:t>
            </a:r>
            <a:r>
              <a:rPr lang="ru-RU" sz="2800" b="1" dirty="0" smtClean="0"/>
              <a:t>=32бит	</a:t>
            </a:r>
            <a:r>
              <a:rPr lang="ru-RU" sz="2800" b="1" dirty="0" smtClean="0"/>
              <a:t>(2*64*1000*32*Х)/(8*1024*1024)=60Мбайт</a:t>
            </a:r>
            <a:endParaRPr lang="ru-RU" sz="2800" b="1" dirty="0" smtClean="0"/>
          </a:p>
          <a:p>
            <a:pPr>
              <a:buNone/>
            </a:pPr>
            <a:r>
              <a:rPr lang="en-US" sz="2800" b="1" dirty="0" smtClean="0"/>
              <a:t>t</a:t>
            </a:r>
            <a:r>
              <a:rPr lang="ru-RU" sz="2800" b="1" dirty="0" smtClean="0"/>
              <a:t>=? Т.е. Х		</a:t>
            </a:r>
            <a:r>
              <a:rPr lang="ru-RU" sz="2800" b="1" dirty="0" smtClean="0"/>
              <a:t>(2</a:t>
            </a:r>
            <a:r>
              <a:rPr lang="ru-RU" sz="2800" b="1" baseline="30000" dirty="0" smtClean="0"/>
              <a:t>1</a:t>
            </a:r>
            <a:r>
              <a:rPr lang="ru-RU" sz="2800" b="1" dirty="0" smtClean="0"/>
              <a:t>*2</a:t>
            </a:r>
            <a:r>
              <a:rPr lang="ru-RU" sz="2800" b="1" baseline="30000" dirty="0" smtClean="0"/>
              <a:t>6</a:t>
            </a:r>
            <a:r>
              <a:rPr lang="ru-RU" sz="2800" b="1" dirty="0" smtClean="0"/>
              <a:t>*1000*2</a:t>
            </a:r>
            <a:r>
              <a:rPr lang="ru-RU" sz="2800" b="1" baseline="30000" dirty="0" smtClean="0"/>
              <a:t>5</a:t>
            </a:r>
            <a:r>
              <a:rPr lang="ru-RU" sz="2800" b="1" dirty="0" smtClean="0"/>
              <a:t>*Х)/(2</a:t>
            </a:r>
            <a:r>
              <a:rPr lang="ru-RU" sz="2800" b="1" baseline="30000" dirty="0" smtClean="0"/>
              <a:t>3</a:t>
            </a:r>
            <a:r>
              <a:rPr lang="ru-RU" sz="2800" b="1" dirty="0" smtClean="0"/>
              <a:t>*2</a:t>
            </a:r>
            <a:r>
              <a:rPr lang="ru-RU" sz="2800" b="1" baseline="30000" dirty="0" smtClean="0"/>
              <a:t>10</a:t>
            </a:r>
            <a:r>
              <a:rPr lang="ru-RU" sz="2800" b="1" dirty="0" smtClean="0"/>
              <a:t>*2</a:t>
            </a:r>
            <a:r>
              <a:rPr lang="ru-RU" sz="2800" b="1" baseline="30000" dirty="0" smtClean="0"/>
              <a:t>10</a:t>
            </a:r>
            <a:r>
              <a:rPr lang="ru-RU" sz="2800" b="1" dirty="0" smtClean="0"/>
              <a:t>)=60</a:t>
            </a:r>
            <a:r>
              <a:rPr lang="ru-RU" sz="2800" b="1" dirty="0" smtClean="0"/>
              <a:t>	</a:t>
            </a:r>
          </a:p>
          <a:p>
            <a:pPr>
              <a:buNone/>
            </a:pPr>
            <a:r>
              <a:rPr lang="ru-RU" b="1" dirty="0" smtClean="0"/>
              <a:t>			</a:t>
            </a:r>
            <a:r>
              <a:rPr lang="ru-RU" sz="2800" b="1" dirty="0" smtClean="0"/>
              <a:t>125Х=(60*256)	Х=</a:t>
            </a:r>
            <a:r>
              <a:rPr lang="ru-RU" sz="2800" b="1" dirty="0" smtClean="0"/>
              <a:t> (60*256)/125	Х=122 или </a:t>
            </a:r>
            <a:r>
              <a:rPr lang="en-US" sz="2800" b="1" dirty="0" smtClean="0"/>
              <a:t>t=2</a:t>
            </a:r>
            <a:r>
              <a:rPr lang="ru-RU" sz="2800" b="1" dirty="0" smtClean="0"/>
              <a:t>мин.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lvl="0" indent="17463">
              <a:buNone/>
            </a:pPr>
            <a:r>
              <a:rPr lang="ru-RU" sz="2400" dirty="0"/>
              <a:t>Производится четырёхканальная (</a:t>
            </a:r>
            <a:r>
              <a:rPr lang="ru-RU" sz="2400" dirty="0" err="1"/>
              <a:t>квадро</a:t>
            </a:r>
            <a:r>
              <a:rPr lang="ru-RU" sz="2400" dirty="0"/>
              <a:t>) звукозапись с частотой дискретизации 48 кГц и 32-битным разрешением. Запись длится 2 минуты, её результаты записываются в файл, сжатие данных не производится. Какая из приведённых ниже величин наиболее близка к размеру полученного файла?</a:t>
            </a:r>
          </a:p>
          <a:p>
            <a:pPr marL="0" indent="17463">
              <a:buNone/>
            </a:pPr>
            <a:r>
              <a:rPr lang="ru-RU" sz="2400" dirty="0"/>
              <a:t>1) 15 Мбайт 	</a:t>
            </a:r>
            <a:r>
              <a:rPr lang="ru-RU" sz="2400" dirty="0" smtClean="0"/>
              <a:t>2</a:t>
            </a:r>
            <a:r>
              <a:rPr lang="ru-RU" sz="2400" dirty="0"/>
              <a:t>) </a:t>
            </a:r>
            <a:r>
              <a:rPr lang="ru-RU" sz="2400" dirty="0" smtClean="0"/>
              <a:t>27 </a:t>
            </a:r>
            <a:r>
              <a:rPr lang="ru-RU" sz="2400" dirty="0"/>
              <a:t>Мбайт 	3) 42 Мбайт	4) 88 Мбайт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708920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/>
              <a:t>Дано:			Решение:</a:t>
            </a:r>
          </a:p>
          <a:p>
            <a:pPr>
              <a:buNone/>
            </a:pPr>
            <a:r>
              <a:rPr lang="ru-RU" sz="2800" b="1" dirty="0" smtClean="0"/>
              <a:t>к. </a:t>
            </a:r>
            <a:r>
              <a:rPr lang="ru-RU" sz="2800" b="1" dirty="0" err="1" smtClean="0"/>
              <a:t>д.=</a:t>
            </a:r>
            <a:r>
              <a:rPr lang="ru-RU" sz="2800" b="1" dirty="0" smtClean="0"/>
              <a:t> 4		</a:t>
            </a:r>
            <a:r>
              <a:rPr lang="en-US" sz="2800" b="1" dirty="0" smtClean="0"/>
              <a:t>V </a:t>
            </a:r>
            <a:r>
              <a:rPr lang="ru-RU" sz="2800" b="1" baseline="-25000" dirty="0" err="1" smtClean="0"/>
              <a:t>зв.ф.</a:t>
            </a:r>
            <a:r>
              <a:rPr lang="ru-RU" sz="2800" b="1" dirty="0" err="1" smtClean="0"/>
              <a:t>=кол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дор</a:t>
            </a:r>
            <a:r>
              <a:rPr lang="ru-RU" sz="2800" b="1" dirty="0" smtClean="0"/>
              <a:t>.*</a:t>
            </a:r>
            <a:r>
              <a:rPr lang="en-US" sz="2800" b="1" dirty="0" smtClean="0"/>
              <a:t>γ</a:t>
            </a:r>
            <a:r>
              <a:rPr lang="en-US" sz="2800" b="1" baseline="-25000" dirty="0" smtClean="0"/>
              <a:t>(</a:t>
            </a:r>
            <a:r>
              <a:rPr lang="ru-RU" sz="2800" b="1" baseline="-25000" dirty="0" smtClean="0"/>
              <a:t>Гц)</a:t>
            </a:r>
            <a:r>
              <a:rPr lang="ru-RU" sz="2800" b="1" dirty="0" smtClean="0"/>
              <a:t>*</a:t>
            </a:r>
            <a:r>
              <a:rPr lang="en-US" sz="2800" b="1" dirty="0" smtClean="0"/>
              <a:t>R</a:t>
            </a:r>
            <a:r>
              <a:rPr lang="en-US" sz="2800" b="1" baseline="-25000" dirty="0" smtClean="0"/>
              <a:t>(</a:t>
            </a:r>
            <a:r>
              <a:rPr lang="ru-RU" sz="2800" b="1" baseline="-25000" dirty="0" smtClean="0"/>
              <a:t>бит)</a:t>
            </a:r>
            <a:r>
              <a:rPr lang="ru-RU" sz="2800" b="1" dirty="0" smtClean="0"/>
              <a:t>*</a:t>
            </a:r>
            <a:r>
              <a:rPr lang="en-US" sz="2800" b="1" dirty="0" smtClean="0"/>
              <a:t>t</a:t>
            </a:r>
            <a:r>
              <a:rPr lang="ru-RU" sz="2800" b="1" baseline="-25000" dirty="0" smtClean="0"/>
              <a:t>(сек)</a:t>
            </a:r>
            <a:endParaRPr lang="ru-RU" sz="2800" b="1" dirty="0" smtClean="0"/>
          </a:p>
          <a:p>
            <a:pPr>
              <a:buNone/>
            </a:pPr>
            <a:r>
              <a:rPr lang="en-US" sz="2800" b="1" dirty="0" smtClean="0"/>
              <a:t>γ</a:t>
            </a:r>
            <a:r>
              <a:rPr lang="ru-RU" sz="2800" b="1" dirty="0" smtClean="0"/>
              <a:t>=48кГц		</a:t>
            </a:r>
            <a:r>
              <a:rPr lang="en-US" sz="2800" b="1" dirty="0" smtClean="0"/>
              <a:t> V </a:t>
            </a:r>
            <a:r>
              <a:rPr lang="ru-RU" sz="2800" b="1" baseline="-25000" dirty="0" err="1" smtClean="0"/>
              <a:t>зв.ф.</a:t>
            </a:r>
            <a:r>
              <a:rPr lang="ru-RU" sz="2800" b="1" dirty="0" err="1" smtClean="0"/>
              <a:t>=кол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дор</a:t>
            </a:r>
            <a:r>
              <a:rPr lang="ru-RU" sz="2800" b="1" dirty="0" smtClean="0"/>
              <a:t>.*</a:t>
            </a:r>
            <a:r>
              <a:rPr lang="en-US" sz="2800" b="1" dirty="0" smtClean="0"/>
              <a:t>γ</a:t>
            </a:r>
            <a:r>
              <a:rPr lang="en-US" sz="2800" b="1" baseline="-25000" dirty="0" smtClean="0"/>
              <a:t>(</a:t>
            </a:r>
            <a:r>
              <a:rPr lang="ru-RU" sz="2800" b="1" baseline="-25000" dirty="0" smtClean="0"/>
              <a:t>Гц)</a:t>
            </a:r>
            <a:r>
              <a:rPr lang="ru-RU" sz="2800" b="1" dirty="0" smtClean="0"/>
              <a:t>*</a:t>
            </a:r>
            <a:r>
              <a:rPr lang="en-US" sz="2800" b="1" dirty="0" smtClean="0"/>
              <a:t>R</a:t>
            </a:r>
            <a:r>
              <a:rPr lang="en-US" sz="2800" b="1" baseline="-25000" dirty="0" smtClean="0"/>
              <a:t>(</a:t>
            </a:r>
            <a:r>
              <a:rPr lang="ru-RU" sz="2800" b="1" baseline="-25000" dirty="0" smtClean="0"/>
              <a:t>бит)</a:t>
            </a:r>
            <a:r>
              <a:rPr lang="ru-RU" sz="2800" b="1" dirty="0" smtClean="0"/>
              <a:t>*Х</a:t>
            </a:r>
            <a:r>
              <a:rPr lang="ru-RU" sz="2800" b="1" baseline="-25000" dirty="0" smtClean="0"/>
              <a:t>(сек)</a:t>
            </a:r>
            <a:endParaRPr lang="ru-RU" sz="2800" b="1" dirty="0" smtClean="0"/>
          </a:p>
          <a:p>
            <a:pPr>
              <a:buNone/>
            </a:pPr>
            <a:r>
              <a:rPr lang="en-US" sz="2800" b="1" dirty="0" smtClean="0"/>
              <a:t>R</a:t>
            </a:r>
            <a:r>
              <a:rPr lang="ru-RU" sz="2800" b="1" dirty="0" smtClean="0"/>
              <a:t>=32бит	</a:t>
            </a:r>
            <a:r>
              <a:rPr lang="en-US" sz="2800" b="1" dirty="0" smtClean="0"/>
              <a:t>V </a:t>
            </a:r>
            <a:r>
              <a:rPr lang="ru-RU" sz="2800" b="1" baseline="-25000" dirty="0" err="1" smtClean="0"/>
              <a:t>зв.ф.</a:t>
            </a:r>
            <a:r>
              <a:rPr lang="ru-RU" sz="2800" b="1" dirty="0" err="1" smtClean="0"/>
              <a:t>=</a:t>
            </a:r>
            <a:r>
              <a:rPr lang="ru-RU" sz="2800" b="1" dirty="0" smtClean="0"/>
              <a:t>(4*48000*32*120с)/(8*1024*1024)</a:t>
            </a:r>
          </a:p>
          <a:p>
            <a:pPr>
              <a:buNone/>
            </a:pPr>
            <a:r>
              <a:rPr lang="en-US" sz="2800" b="1" dirty="0" smtClean="0"/>
              <a:t>t</a:t>
            </a:r>
            <a:r>
              <a:rPr lang="ru-RU" sz="2800" b="1" dirty="0" smtClean="0"/>
              <a:t>=2мин	</a:t>
            </a:r>
            <a:r>
              <a:rPr lang="en-US" sz="2800" b="1" dirty="0" smtClean="0"/>
              <a:t>V </a:t>
            </a:r>
            <a:r>
              <a:rPr lang="ru-RU" sz="2800" b="1" baseline="-25000" dirty="0" err="1" smtClean="0"/>
              <a:t>зв.ф</a:t>
            </a:r>
            <a:r>
              <a:rPr lang="ru-RU" sz="2800" b="1" baseline="-25000" dirty="0" smtClean="0"/>
              <a:t>.</a:t>
            </a:r>
            <a:r>
              <a:rPr lang="ru-RU" sz="2800" b="1" dirty="0" smtClean="0"/>
              <a:t> =(2</a:t>
            </a:r>
            <a:r>
              <a:rPr lang="ru-RU" sz="2800" b="1" baseline="30000" dirty="0" smtClean="0"/>
              <a:t>2</a:t>
            </a:r>
            <a:r>
              <a:rPr lang="ru-RU" sz="2800" b="1" dirty="0" smtClean="0"/>
              <a:t>*48000*2</a:t>
            </a:r>
            <a:r>
              <a:rPr lang="ru-RU" sz="2800" b="1" baseline="30000" dirty="0" smtClean="0"/>
              <a:t>5</a:t>
            </a:r>
            <a:r>
              <a:rPr lang="ru-RU" sz="2800" b="1" dirty="0" smtClean="0"/>
              <a:t>*120с)/(2</a:t>
            </a:r>
            <a:r>
              <a:rPr lang="ru-RU" sz="2800" b="1" baseline="30000" dirty="0" smtClean="0"/>
              <a:t>3</a:t>
            </a:r>
            <a:r>
              <a:rPr lang="ru-RU" sz="2800" b="1" dirty="0" smtClean="0"/>
              <a:t>*2</a:t>
            </a:r>
            <a:r>
              <a:rPr lang="ru-RU" sz="2800" b="1" baseline="30000" dirty="0" smtClean="0"/>
              <a:t>10</a:t>
            </a:r>
            <a:r>
              <a:rPr lang="ru-RU" sz="2800" b="1" dirty="0" smtClean="0"/>
              <a:t>*2</a:t>
            </a:r>
            <a:r>
              <a:rPr lang="ru-RU" sz="2800" b="1" baseline="30000" dirty="0" smtClean="0"/>
              <a:t>10</a:t>
            </a:r>
            <a:r>
              <a:rPr lang="ru-RU" sz="2800" b="1" dirty="0" smtClean="0"/>
              <a:t>)</a:t>
            </a:r>
          </a:p>
          <a:p>
            <a:pPr>
              <a:buNone/>
            </a:pPr>
            <a:r>
              <a:rPr lang="en-US" sz="2800" b="1" dirty="0" smtClean="0"/>
              <a:t>V=</a:t>
            </a:r>
            <a:r>
              <a:rPr lang="ru-RU" sz="2800" b="1" dirty="0" smtClean="0"/>
              <a:t>? Т.е. Х	</a:t>
            </a:r>
            <a:r>
              <a:rPr lang="en-US" sz="2800" b="1" dirty="0" smtClean="0"/>
              <a:t> V </a:t>
            </a:r>
            <a:r>
              <a:rPr lang="ru-RU" sz="2800" b="1" baseline="-25000" dirty="0" err="1" smtClean="0"/>
              <a:t>зв.ф</a:t>
            </a:r>
            <a:r>
              <a:rPr lang="ru-RU" sz="2800" b="1" baseline="-25000" dirty="0" smtClean="0"/>
              <a:t>.</a:t>
            </a:r>
            <a:r>
              <a:rPr lang="ru-RU" sz="2800" b="1" dirty="0" smtClean="0"/>
              <a:t> =3*15*125/64</a:t>
            </a:r>
          </a:p>
          <a:p>
            <a:pPr>
              <a:buNone/>
            </a:pPr>
            <a:r>
              <a:rPr lang="ru-RU" sz="2800" b="1" dirty="0"/>
              <a:t>	</a:t>
            </a:r>
            <a:r>
              <a:rPr lang="ru-RU" sz="2800" b="1" dirty="0" smtClean="0"/>
              <a:t>	</a:t>
            </a:r>
            <a:r>
              <a:rPr lang="en-US" sz="2800" b="1" dirty="0" smtClean="0"/>
              <a:t> V </a:t>
            </a:r>
            <a:r>
              <a:rPr lang="ru-RU" sz="2800" b="1" baseline="-25000" dirty="0" err="1" smtClean="0"/>
              <a:t>зв.ф</a:t>
            </a:r>
            <a:r>
              <a:rPr lang="ru-RU" sz="2800" b="1" baseline="-25000" dirty="0" smtClean="0"/>
              <a:t>.</a:t>
            </a:r>
            <a:r>
              <a:rPr lang="ru-RU" sz="2800" b="1" dirty="0" smtClean="0"/>
              <a:t> =87,89 Мбайт</a:t>
            </a:r>
          </a:p>
          <a:p>
            <a:pPr>
              <a:buNone/>
            </a:pPr>
            <a:r>
              <a:rPr lang="ru-RU" sz="2800" b="1" dirty="0" smtClean="0"/>
              <a:t>Вариант ответа (4).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/>
              <a:t>	</a:t>
            </a:r>
            <a:r>
              <a:rPr lang="ru-RU" sz="2800" b="1" dirty="0" smtClean="0"/>
              <a:t>	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/>
              <a:t>	</a:t>
            </a:r>
            <a:r>
              <a:rPr lang="ru-RU" sz="2800" b="1" dirty="0" smtClean="0"/>
              <a:t>	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224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Методика решения задач на вычисление объема звукового файла.</vt:lpstr>
      <vt:lpstr>Типы звукозаписи</vt:lpstr>
      <vt:lpstr>Формула расчета объема звукового файла.</vt:lpstr>
      <vt:lpstr>Перевод единиц измерения.</vt:lpstr>
      <vt:lpstr>Примеры решения задач.</vt:lpstr>
      <vt:lpstr>Слайд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решения задач на вычисление объема звукового файла.</dc:title>
  <dc:creator>user</dc:creator>
  <cp:lastModifiedBy>user</cp:lastModifiedBy>
  <cp:revision>10</cp:revision>
  <dcterms:created xsi:type="dcterms:W3CDTF">2017-03-16T19:04:56Z</dcterms:created>
  <dcterms:modified xsi:type="dcterms:W3CDTF">2017-03-16T20:43:33Z</dcterms:modified>
</cp:coreProperties>
</file>