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0" y="-8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8316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64000" y="4131360"/>
            <a:ext cx="8316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25320" y="413136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64000" y="413136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8316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64000" y="1841040"/>
            <a:ext cx="8316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274480" y="1840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274480" y="1840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64000" y="1841040"/>
            <a:ext cx="8316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8316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720000" y="481320"/>
            <a:ext cx="846000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64000" y="413136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64000" y="1841040"/>
            <a:ext cx="8316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25320" y="413136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64000" y="4131360"/>
            <a:ext cx="8316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8316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64000" y="4131360"/>
            <a:ext cx="8316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25320" y="413136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64000" y="413136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8316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64000" y="1841040"/>
            <a:ext cx="8316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Рисунок 75"/>
          <p:cNvPicPr/>
          <p:nvPr/>
        </p:nvPicPr>
        <p:blipFill>
          <a:blip r:embed="rId2" cstate="print"/>
          <a:stretch/>
        </p:blipFill>
        <p:spPr>
          <a:xfrm>
            <a:off x="2274480" y="1840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 cstate="print"/>
          <a:stretch/>
        </p:blipFill>
        <p:spPr>
          <a:xfrm>
            <a:off x="2274480" y="1840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8316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20000" y="481320"/>
            <a:ext cx="846000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64000" y="413136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25320" y="413136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25320" y="1841040"/>
            <a:ext cx="4057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64000" y="4131360"/>
            <a:ext cx="8316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AC67CC4-8C51-493D-9DE7-20F1EBD428E6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20000" y="481320"/>
            <a:ext cx="8460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64000" y="1841040"/>
            <a:ext cx="831600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1640" indent="-324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3640" lvl="1" indent="-288000">
              <a:buClr>
                <a:srgbClr val="008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5640" lvl="2" indent="-216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8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59640" lvl="4" indent="-216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3640" lvl="6" indent="-216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792000" y="6455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447360" y="6455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903360" y="6455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832B1D7-DCBF-4FAE-891D-1466674240C1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720000" y="481320"/>
            <a:ext cx="846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Методика  «Инсерт»</a:t>
            </a:r>
          </a:p>
        </p:txBody>
      </p:sp>
      <p:sp>
        <p:nvSpPr>
          <p:cNvPr id="79" name="TextShape 2"/>
          <p:cNvSpPr txBox="1"/>
          <p:nvPr/>
        </p:nvSpPr>
        <p:spPr>
          <a:xfrm>
            <a:off x="864000" y="1841040"/>
            <a:ext cx="8316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ПРИЕМ ТЕХНОЛОГИИ КРИТИЧЕСКОГО МЫШЛЕНИЯ ПО СРЕДСТВОМ РАБОТЫ С ТЕКСТОМ.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720000" y="481320"/>
            <a:ext cx="846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Методика  «Инсерт»</a:t>
            </a:r>
          </a:p>
        </p:txBody>
      </p:sp>
      <p:sp>
        <p:nvSpPr>
          <p:cNvPr id="81" name="TextShape 2"/>
          <p:cNvSpPr txBox="1"/>
          <p:nvPr/>
        </p:nvSpPr>
        <p:spPr>
          <a:xfrm>
            <a:off x="864000" y="1841040"/>
            <a:ext cx="8316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ТЕХНОЛОГИЯ ЭФФЕКТИВНОГО ЧТЕНИЯ, ПРЕДСТАВЛЯЮЩАЯ СОБОЙ СИСТЕМУ ЗНАКОВ ОРГАНИЗОВАННЫХ В ТАБЛИЦУ, ЗАПОЛНЕНИЕ КОТОРОЙ ИДЕТ В ПРОЦЕССЕ ИЗУЧЕНИЯ НОВОГО МАТЕРИАЛА.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720000" y="481320"/>
            <a:ext cx="846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Методика  «Инсерт»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864000" y="1841040"/>
            <a:ext cx="8316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Авторы приема — ученые Д.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Воган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и Т.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Эстес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  </a:t>
            </a: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—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interactive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(интерактивная)</a:t>
            </a:r>
          </a:p>
          <a:p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 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—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noting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(познавательная)</a:t>
            </a:r>
          </a:p>
          <a:p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—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(система для)</a:t>
            </a:r>
          </a:p>
          <a:p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—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effective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(эффективного)</a:t>
            </a:r>
          </a:p>
          <a:p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—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reading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(чтения)</a:t>
            </a:r>
          </a:p>
          <a:p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—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thinking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(размышления)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720000" y="481320"/>
            <a:ext cx="846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Методика  «Инсерт»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864000" y="1841040"/>
            <a:ext cx="8316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1640" indent="-324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Учащиеся читают текст, маркируя его специальными значками:</a:t>
            </a:r>
          </a:p>
          <a:p>
            <a:pPr marL="431640" indent="-324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- «это информация мне известна»</a:t>
            </a:r>
          </a:p>
          <a:p>
            <a:pPr marL="431640" indent="-324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- «новые факты для меня»</a:t>
            </a:r>
          </a:p>
          <a:p>
            <a:pPr marL="431640" indent="-324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- «я думал по другому, это 				          противоречит тому, что я знал»</a:t>
            </a:r>
          </a:p>
          <a:p>
            <a:pPr marL="431640" indent="-324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- «это мне не понятно»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720000" y="481320"/>
            <a:ext cx="846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Методика  «Инсерт»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864000" y="1841040"/>
            <a:ext cx="8316000" cy="147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После 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маркировки учащиеся переносят записи из учебника в специальную таблицу</a:t>
            </a:r>
          </a:p>
        </p:txBody>
      </p:sp>
      <p:graphicFrame>
        <p:nvGraphicFramePr>
          <p:cNvPr id="88" name="Table 3"/>
          <p:cNvGraphicFramePr/>
          <p:nvPr/>
        </p:nvGraphicFramePr>
        <p:xfrm>
          <a:off x="864360" y="3666600"/>
          <a:ext cx="8279640" cy="3029400"/>
        </p:xfrm>
        <a:graphic>
          <a:graphicData uri="http://schemas.openxmlformats.org/drawingml/2006/table">
            <a:tbl>
              <a:tblPr/>
              <a:tblGrid>
                <a:gridCol w="2069280"/>
                <a:gridCol w="2069280"/>
                <a:gridCol w="2069280"/>
                <a:gridCol w="2071800"/>
              </a:tblGrid>
              <a:tr h="1125720">
                <a:tc>
                  <a:txBody>
                    <a:bodyPr/>
                    <a:lstStyle/>
                    <a:p>
                      <a:pPr algn="ctr"/>
                      <a:r>
                        <a:rPr lang="ru-RU" sz="3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v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?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9036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720000" y="481320"/>
            <a:ext cx="846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Методика  «Инсерт»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864000" y="1841040"/>
            <a:ext cx="8316000" cy="4917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Чтение таблицы несколькими учениками выборочно (без обсуждения)</a:t>
            </a:r>
          </a:p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Повторное чтение текста. Этап осмысления. Таблица может пополнится, а тезисы перейти из одной колонки в другую</a:t>
            </a:r>
          </a:p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Рефлексия. Обсуждаются записи в таблице. Идет анализ того, как накапливаются знания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720000" y="481320"/>
            <a:ext cx="846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Применение в рамках урока</a:t>
            </a:r>
          </a:p>
        </p:txBody>
      </p:sp>
      <p:sp>
        <p:nvSpPr>
          <p:cNvPr id="92" name="TextShape 2"/>
          <p:cNvSpPr txBox="1"/>
          <p:nvPr/>
        </p:nvSpPr>
        <p:spPr>
          <a:xfrm>
            <a:off x="864000" y="1841040"/>
            <a:ext cx="8316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Вызов</a:t>
            </a: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— подготовка уч-ся к восприятию новой информации (актуализация)</a:t>
            </a:r>
          </a:p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Осмысление</a:t>
            </a: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— этап получения новых знаний</a:t>
            </a:r>
          </a:p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Размышление</a:t>
            </a: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— этап усвоения новых знаний и умений, ввод новых понятий и терминов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720000" y="481320"/>
            <a:ext cx="846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Преимущества методики  «Инсерт»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864000" y="1841040"/>
            <a:ext cx="8316000" cy="4779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Может </a:t>
            </a:r>
            <a:r>
              <a:rPr lang="ru-RU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применяться на любой стадии работы с учениками</a:t>
            </a:r>
          </a:p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Повышает </a:t>
            </a:r>
            <a:r>
              <a:rPr lang="ru-RU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интерес к изучению материалы за счет самостоятельной работы</a:t>
            </a:r>
          </a:p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Запускает </a:t>
            </a:r>
            <a:r>
              <a:rPr lang="ru-RU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механизм самообразования и самоорганизации</a:t>
            </a:r>
          </a:p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Формирует </a:t>
            </a:r>
            <a:r>
              <a:rPr lang="ru-RU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навыки написания текста разного жанра</a:t>
            </a:r>
          </a:p>
          <a:p>
            <a:pPr marL="432000">
              <a:buClr>
                <a:srgbClr val="008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Развивается </a:t>
            </a:r>
            <a:r>
              <a:rPr lang="ru-RU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информационная </a:t>
            </a:r>
            <a:r>
              <a:rPr lang="ru-RU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граматность</a:t>
            </a:r>
            <a:r>
              <a:rPr lang="ru-RU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способность к аналитической и оценочной работе с текстами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259</Words>
  <Application>Microsoft Office PowerPoint</Application>
  <PresentationFormat>Произвольный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andrew  </dc:creator>
  <cp:lastModifiedBy>Андрей</cp:lastModifiedBy>
  <cp:revision>7</cp:revision>
  <dcterms:created xsi:type="dcterms:W3CDTF">2017-05-17T11:30:19Z</dcterms:created>
  <dcterms:modified xsi:type="dcterms:W3CDTF">2017-05-18T05:04:38Z</dcterms:modified>
  <dc:language>ru-RU</dc:language>
</cp:coreProperties>
</file>