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4" r:id="rId3"/>
    <p:sldId id="309" r:id="rId4"/>
    <p:sldId id="310" r:id="rId5"/>
    <p:sldId id="313" r:id="rId6"/>
    <p:sldId id="374" r:id="rId7"/>
    <p:sldId id="372" r:id="rId8"/>
    <p:sldId id="317" r:id="rId9"/>
    <p:sldId id="311" r:id="rId10"/>
    <p:sldId id="305" r:id="rId11"/>
    <p:sldId id="321" r:id="rId12"/>
    <p:sldId id="325" r:id="rId13"/>
    <p:sldId id="300" r:id="rId14"/>
    <p:sldId id="352" r:id="rId15"/>
    <p:sldId id="355" r:id="rId16"/>
    <p:sldId id="354" r:id="rId17"/>
    <p:sldId id="333" r:id="rId18"/>
    <p:sldId id="334" r:id="rId19"/>
    <p:sldId id="357" r:id="rId20"/>
    <p:sldId id="358" r:id="rId21"/>
    <p:sldId id="359" r:id="rId22"/>
    <p:sldId id="368" r:id="rId23"/>
    <p:sldId id="369" r:id="rId24"/>
    <p:sldId id="370" r:id="rId25"/>
    <p:sldId id="371" r:id="rId26"/>
    <p:sldId id="347" r:id="rId27"/>
    <p:sldId id="343" r:id="rId28"/>
    <p:sldId id="348" r:id="rId29"/>
    <p:sldId id="25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7" autoAdjust="0"/>
    <p:restoredTop sz="94660"/>
  </p:normalViewPr>
  <p:slideViewPr>
    <p:cSldViewPr>
      <p:cViewPr varScale="1">
        <p:scale>
          <a:sx n="84" d="100"/>
          <a:sy n="84" d="100"/>
        </p:scale>
        <p:origin x="17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9C6C8-6284-40FA-9C23-6CC6E827A53F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B2021-5B04-4B36-984C-928CC6329C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60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B2021-5B04-4B36-984C-928CC6329C9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319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0FE67-63AF-4537-9C8E-B82204B619E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389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448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B2021-5B04-4B36-984C-928CC6329C9F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63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0566-8300-4D4F-B98A-136E19DB20D7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52B6-145C-4586-BF8A-859E098DF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0566-8300-4D4F-B98A-136E19DB20D7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52B6-145C-4586-BF8A-859E098DF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0566-8300-4D4F-B98A-136E19DB20D7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52B6-145C-4586-BF8A-859E098DF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72035" y="5702203"/>
            <a:ext cx="8399999" cy="86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2400" b="1">
                <a:solidFill>
                  <a:schemeClr val="lt1"/>
                </a:solidFill>
              </a:defRPr>
            </a:lvl1pPr>
            <a:lvl2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2400" b="1">
                <a:solidFill>
                  <a:schemeClr val="lt1"/>
                </a:solidFill>
              </a:defRPr>
            </a:lvl2pPr>
            <a:lvl3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2400" b="1">
                <a:solidFill>
                  <a:schemeClr val="lt1"/>
                </a:solidFill>
              </a:defRPr>
            </a:lvl3pPr>
            <a:lvl4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2400" b="1">
                <a:solidFill>
                  <a:schemeClr val="lt1"/>
                </a:solidFill>
              </a:defRPr>
            </a:lvl4pPr>
            <a:lvl5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2400" b="1">
                <a:solidFill>
                  <a:schemeClr val="lt1"/>
                </a:solidFill>
              </a:defRPr>
            </a:lvl5pPr>
            <a:lvl6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2400" b="1">
                <a:solidFill>
                  <a:schemeClr val="lt1"/>
                </a:solidFill>
              </a:defRPr>
            </a:lvl6pPr>
            <a:lvl7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2400" b="1">
                <a:solidFill>
                  <a:schemeClr val="lt1"/>
                </a:solidFill>
              </a:defRPr>
            </a:lvl7pPr>
            <a:lvl8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2400" b="1">
                <a:solidFill>
                  <a:schemeClr val="lt1"/>
                </a:solidFill>
              </a:defRPr>
            </a:lvl8pPr>
            <a:lvl9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Shape 30"/>
          <p:cNvSpPr/>
          <p:nvPr/>
        </p:nvSpPr>
        <p:spPr>
          <a:xfrm>
            <a:off x="372035" y="311039"/>
            <a:ext cx="8399999" cy="5158200"/>
          </a:xfrm>
          <a:prstGeom prst="roundRect">
            <a:avLst>
              <a:gd name="adj" fmla="val 2776"/>
            </a:avLst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0566-8300-4D4F-B98A-136E19DB20D7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52B6-145C-4586-BF8A-859E098DF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0566-8300-4D4F-B98A-136E19DB20D7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52B6-145C-4586-BF8A-859E098DF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0566-8300-4D4F-B98A-136E19DB20D7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52B6-145C-4586-BF8A-859E098DF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0566-8300-4D4F-B98A-136E19DB20D7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52B6-145C-4586-BF8A-859E098DF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0566-8300-4D4F-B98A-136E19DB20D7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52B6-145C-4586-BF8A-859E098DF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0566-8300-4D4F-B98A-136E19DB20D7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52B6-145C-4586-BF8A-859E098DF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0566-8300-4D4F-B98A-136E19DB20D7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52B6-145C-4586-BF8A-859E098DF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0566-8300-4D4F-B98A-136E19DB20D7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52B6-145C-4586-BF8A-859E098DF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60566-8300-4D4F-B98A-136E19DB20D7}" type="datetimeFigureOut">
              <a:rPr lang="ru-RU" smtClean="0"/>
              <a:pPr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A52B6-145C-4586-BF8A-859E098DF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49" y="4756"/>
            <a:ext cx="9150349" cy="685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147002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Метод проектов как инструмент формирования УУД во внеурочной деятельности учащихся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5-7х классов.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3356992"/>
            <a:ext cx="4392488" cy="1752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Ученик – это не сосуд,</a:t>
            </a:r>
          </a:p>
          <a:p>
            <a:pPr algn="l"/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который нужно наполнить, </a:t>
            </a:r>
          </a:p>
          <a:p>
            <a:pPr algn="l"/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а факел, который нужно зажечь</a:t>
            </a:r>
          </a:p>
          <a:p>
            <a:pPr algn="r"/>
            <a:r>
              <a:rPr lang="ru-RU" dirty="0">
                <a:solidFill>
                  <a:schemeClr val="tx1"/>
                </a:solidFill>
                <a:latin typeface="Monotype Corsiva" pitchFamily="66" charset="0"/>
              </a:rPr>
              <a:t>Б. Паскаль</a:t>
            </a:r>
          </a:p>
          <a:p>
            <a:endParaRPr lang="ru-RU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716016" y="5777706"/>
            <a:ext cx="4824413" cy="216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Бойко О.Н., учитель информатики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БОУ СОШ№29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960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.</a:t>
            </a:r>
            <a:br>
              <a:rPr lang="ru-RU" dirty="0" smtClean="0"/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Рассмотрим какие виды УУД и на каких этапах работы с проектом можно сформировать</a:t>
            </a:r>
            <a:endParaRPr lang="ru-RU" sz="31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58" y="1214422"/>
          <a:ext cx="8535322" cy="5494823"/>
        </p:xfrm>
        <a:graphic>
          <a:graphicData uri="http://schemas.openxmlformats.org/drawingml/2006/table">
            <a:tbl>
              <a:tblPr/>
              <a:tblGrid>
                <a:gridCol w="317067"/>
                <a:gridCol w="1328989"/>
                <a:gridCol w="6085371"/>
                <a:gridCol w="803895"/>
              </a:tblGrid>
              <a:tr h="60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Calibri"/>
                        </a:rPr>
                        <a:t>№ 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Calibri"/>
                        </a:rPr>
                        <a:t>Название этапа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Calibri"/>
                        </a:rPr>
                        <a:t>Цель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Calibri"/>
                        </a:rPr>
                        <a:t>УУД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Проблема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Определение темы и целей проекта на основе учебной ситуации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latin typeface="Times New Roman"/>
                          <a:ea typeface="Times New Roman"/>
                          <a:cs typeface="Calibri"/>
                        </a:rPr>
                        <a:t>Общеучебные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Проектирование (планирование)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Коллективное обсуждение плана действий. Обмен мнениями и согласование интересов учащихся; выдвижение первичных идей на основе уже имеющихся знаний; распределение ролей.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Calibri"/>
                        </a:rPr>
                        <a:t>Р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Calibri"/>
                        </a:rPr>
                        <a:t> К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6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Поиск информации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Сбор и уточнение информации, обсуждение альтернатив («мозговой штурм»), выбор оптимального варианта, уточнение планов деятельности. Применение на практике методов исследования (наблюдения, сравнения).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Продукт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Calibri"/>
                        </a:rPr>
                        <a:t>Обработка полученной информации, отбор значимой для выполнения поставленной задачи.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Calibri"/>
                        </a:rPr>
                        <a:t>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Презентация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Учащиеся представляют не только полученные результаты и выводы, демонстрируют приобретенные знания и умения; рассказывают о проблемах, с которыми пришлось столкнуться в работе над проектом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Calibri"/>
                        </a:rPr>
                        <a:t>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0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Calibri"/>
                        </a:rPr>
                        <a:t>6</a:t>
                      </a:r>
                      <a:endParaRPr lang="ru-RU" sz="1400" dirty="0"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Подведение итогов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latin typeface="Times New Roman"/>
                          <a:ea typeface="Times New Roman"/>
                          <a:cs typeface="Calibri"/>
                        </a:rPr>
                        <a:t>Анализ выполнения проекта, достигнутых результатов (успехов и неудач) и их причин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Calibri"/>
                        </a:rPr>
                        <a:t>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Предлагаю определить группу, работа которой понравилась вам больше всего. Оценки за практическую работу определяются голосованием (1 голос от группы)  -наилучшая работа; хорошая работа; работа выполнена не полностью.</a:t>
                      </a:r>
                    </a:p>
                    <a:p>
                      <a:pPr marL="0" indent="0"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Каждый из группы отвечает на вопросы: </a:t>
                      </a:r>
                    </a:p>
                    <a:p>
                      <a:pPr marL="0" indent="96838" algn="just">
                        <a:buAutoNum type="arabicParenR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Что у меня получилось  (не получилось) в работе?</a:t>
                      </a:r>
                    </a:p>
                    <a:p>
                      <a:pPr marL="0" indent="96838" algn="just">
                        <a:buAutoNum type="arabicParenR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Почему не получилось?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Calibri"/>
                        </a:rPr>
                        <a:t>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8585" marR="1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100" b="1" dirty="0" smtClean="0">
                <a:solidFill>
                  <a:srgbClr val="FF0000"/>
                </a:solidFill>
              </a:rPr>
              <a:t>Результатом проектов стали следующие работы:</a:t>
            </a:r>
            <a:r>
              <a:rPr lang="ru-RU" sz="3100" dirty="0" smtClean="0">
                <a:solidFill>
                  <a:srgbClr val="FF0000"/>
                </a:solidFill>
              </a:rPr>
              <a:t/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индивидуальные проекты</a:t>
            </a:r>
            <a:r>
              <a:rPr lang="ru-RU" sz="5400" dirty="0" smtClean="0">
                <a:solidFill>
                  <a:srgbClr val="FF0000"/>
                </a:solidFill>
              </a:rPr>
              <a:t/>
            </a:r>
            <a:br>
              <a:rPr lang="ru-RU" sz="54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«О</a:t>
            </a:r>
            <a:r>
              <a:rPr lang="ru-RU" sz="3100" b="1" spc="300" dirty="0" smtClean="0">
                <a:solidFill>
                  <a:schemeClr val="tx1"/>
                </a:solidFill>
                <a:latin typeface="Monotype Corsiva" pitchFamily="66" charset="0"/>
                <a:ea typeface="FangSong" pitchFamily="49" charset="-122"/>
                <a:cs typeface="Latha" pitchFamily="34" charset="0"/>
              </a:rPr>
              <a:t>рнамент»</a:t>
            </a:r>
            <a:endParaRPr lang="ru-RU" sz="3100" b="1" spc="300" dirty="0">
              <a:solidFill>
                <a:schemeClr val="tx1"/>
              </a:solidFill>
              <a:latin typeface="Monotype Corsiva" pitchFamily="66" charset="0"/>
              <a:ea typeface="FangSong" pitchFamily="49" charset="-122"/>
              <a:cs typeface="Latha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5688632" cy="228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96552" y="3429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FangSong" pitchFamily="49" charset="-122"/>
                <a:cs typeface="Latha" pitchFamily="34" charset="0"/>
              </a:rPr>
              <a:t>«Объёмные фигуры»</a:t>
            </a:r>
            <a:endParaRPr kumimoji="0" lang="ru-RU" sz="28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FangSong" pitchFamily="49" charset="-122"/>
              <a:cs typeface="Lath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252509"/>
            <a:ext cx="5184576" cy="260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9286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spc="300" dirty="0" smtClean="0">
                <a:solidFill>
                  <a:schemeClr val="tx1"/>
                </a:solidFill>
                <a:latin typeface="Monotype Corsiva" pitchFamily="66" charset="0"/>
                <a:ea typeface="FangSong" pitchFamily="49" charset="-122"/>
                <a:cs typeface="Latha" pitchFamily="34" charset="0"/>
              </a:rPr>
              <a:t>Работаем с надписями: создаём генеалогическое дерево</a:t>
            </a:r>
            <a:endParaRPr lang="ru-RU" sz="4000" b="1" spc="300" dirty="0">
              <a:solidFill>
                <a:schemeClr val="tx1"/>
              </a:solidFill>
              <a:latin typeface="Monotype Corsiva" pitchFamily="66" charset="0"/>
              <a:ea typeface="FangSong" pitchFamily="49" charset="-122"/>
              <a:cs typeface="Latha" pitchFamily="34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7480408" cy="43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928687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spc="300" dirty="0" smtClean="0">
                <a:solidFill>
                  <a:schemeClr val="tx1"/>
                </a:solidFill>
                <a:latin typeface="Monotype Corsiva" pitchFamily="66" charset="0"/>
                <a:ea typeface="FangSong" pitchFamily="49" charset="-122"/>
                <a:cs typeface="Latha" pitchFamily="34" charset="0"/>
              </a:rPr>
              <a:t>Создаём открытки</a:t>
            </a:r>
            <a:endParaRPr lang="ru-RU" b="1" spc="300" dirty="0">
              <a:solidFill>
                <a:schemeClr val="tx1"/>
              </a:solidFill>
              <a:latin typeface="Monotype Corsiva" pitchFamily="66" charset="0"/>
              <a:ea typeface="FangSong" pitchFamily="49" charset="-122"/>
              <a:cs typeface="Latha" pitchFamily="34" charset="0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7010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1124744"/>
            <a:ext cx="3240360" cy="4248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293096"/>
            <a:ext cx="32038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Любимой</a:t>
            </a:r>
            <a:r>
              <a:rPr lang="ru-RU" sz="5400" b="1" dirty="0" smtClean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000" b="1" dirty="0" smtClean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мамочке</a:t>
            </a:r>
            <a:endParaRPr lang="ru-RU" sz="3000" b="1" dirty="0">
              <a:ln w="12700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9784" y="3861048"/>
            <a:ext cx="1944216" cy="270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928710"/>
          </a:xfrm>
        </p:spPr>
        <p:txBody>
          <a:bodyPr>
            <a:normAutofit/>
          </a:bodyPr>
          <a:lstStyle/>
          <a:p>
            <a:pPr algn="ctr"/>
            <a:r>
              <a:rPr lang="ru-RU" b="1" spc="300" dirty="0" smtClean="0">
                <a:solidFill>
                  <a:schemeClr val="tx1"/>
                </a:solidFill>
                <a:latin typeface="Monotype Corsiva" pitchFamily="66" charset="0"/>
                <a:ea typeface="FangSong" pitchFamily="49" charset="-122"/>
                <a:cs typeface="Latha" pitchFamily="34" charset="0"/>
              </a:rPr>
              <a:t>Создаём календари</a:t>
            </a:r>
            <a:endParaRPr lang="ru-RU" b="1" spc="300" dirty="0">
              <a:solidFill>
                <a:schemeClr val="tx1"/>
              </a:solidFill>
              <a:latin typeface="Monotype Corsiva" pitchFamily="66" charset="0"/>
              <a:ea typeface="FangSong" pitchFamily="49" charset="-122"/>
              <a:cs typeface="Lath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2681858" cy="374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857496"/>
            <a:ext cx="2664296" cy="376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142984"/>
            <a:ext cx="259228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928710"/>
          </a:xfrm>
        </p:spPr>
        <p:txBody>
          <a:bodyPr>
            <a:normAutofit/>
          </a:bodyPr>
          <a:lstStyle/>
          <a:p>
            <a:pPr algn="ctr"/>
            <a:r>
              <a:rPr lang="ru-RU" sz="3600" b="1" spc="300" dirty="0" smtClean="0">
                <a:solidFill>
                  <a:schemeClr val="tx1"/>
                </a:solidFill>
                <a:latin typeface="Monotype Corsiva" pitchFamily="66" charset="0"/>
                <a:ea typeface="FangSong" pitchFamily="49" charset="-122"/>
                <a:cs typeface="Latha" pitchFamily="34" charset="0"/>
              </a:rPr>
              <a:t>Создаём календари и приглашения</a:t>
            </a:r>
            <a:endParaRPr lang="ru-RU" sz="3600" b="1" spc="300" dirty="0">
              <a:solidFill>
                <a:schemeClr val="tx1"/>
              </a:solidFill>
              <a:latin typeface="Monotype Corsiva" pitchFamily="66" charset="0"/>
              <a:ea typeface="FangSong" pitchFamily="49" charset="-122"/>
              <a:cs typeface="Lath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836712"/>
            <a:ext cx="5616624" cy="578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248003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3528" y="692696"/>
            <a:ext cx="230425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основе шаблона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928710"/>
          </a:xfrm>
        </p:spPr>
        <p:txBody>
          <a:bodyPr>
            <a:noAutofit/>
          </a:bodyPr>
          <a:lstStyle/>
          <a:p>
            <a:pPr algn="ctr"/>
            <a:r>
              <a:rPr lang="ru-RU" sz="3600" b="1" spc="300" smtClean="0">
                <a:solidFill>
                  <a:schemeClr val="tx1"/>
                </a:solidFill>
                <a:latin typeface="Monotype Corsiva" pitchFamily="66" charset="0"/>
                <a:ea typeface="FangSong" pitchFamily="49" charset="-122"/>
                <a:cs typeface="Latha" pitchFamily="34" charset="0"/>
              </a:rPr>
              <a:t>Интегрированное занятие </a:t>
            </a:r>
            <a:br>
              <a:rPr lang="ru-RU" sz="3600" b="1" spc="300" smtClean="0">
                <a:solidFill>
                  <a:schemeClr val="tx1"/>
                </a:solidFill>
                <a:latin typeface="Monotype Corsiva" pitchFamily="66" charset="0"/>
                <a:ea typeface="FangSong" pitchFamily="49" charset="-122"/>
                <a:cs typeface="Latha" pitchFamily="34" charset="0"/>
              </a:rPr>
            </a:br>
            <a:r>
              <a:rPr lang="ru-RU" sz="3600" b="1" spc="300" smtClean="0">
                <a:solidFill>
                  <a:schemeClr val="tx1"/>
                </a:solidFill>
                <a:latin typeface="Monotype Corsiva" pitchFamily="66" charset="0"/>
                <a:ea typeface="FangSong" pitchFamily="49" charset="-122"/>
                <a:cs typeface="Latha" pitchFamily="34" charset="0"/>
              </a:rPr>
              <a:t>(</a:t>
            </a:r>
            <a:r>
              <a:rPr lang="ru-RU" sz="3600" b="1" spc="300" dirty="0" smtClean="0">
                <a:solidFill>
                  <a:schemeClr val="tx1"/>
                </a:solidFill>
                <a:latin typeface="Monotype Corsiva" pitchFamily="66" charset="0"/>
                <a:ea typeface="FangSong" pitchFamily="49" charset="-122"/>
                <a:cs typeface="Latha" pitchFamily="34" charset="0"/>
              </a:rPr>
              <a:t>информатика + литература)</a:t>
            </a:r>
            <a:endParaRPr lang="ru-RU" sz="3600" b="1" spc="300" dirty="0">
              <a:solidFill>
                <a:schemeClr val="tx1"/>
              </a:solidFill>
              <a:latin typeface="Monotype Corsiva" pitchFamily="66" charset="0"/>
              <a:ea typeface="FangSong" pitchFamily="49" charset="-122"/>
              <a:cs typeface="Lath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3687087" cy="524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7"/>
            <a:ext cx="3769296" cy="537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2938" y="0"/>
            <a:ext cx="8229600" cy="92868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spc="300" dirty="0" smtClean="0">
                <a:solidFill>
                  <a:schemeClr val="tx1"/>
                </a:solidFill>
                <a:latin typeface="Monotype Corsiva" pitchFamily="66" charset="0"/>
                <a:ea typeface="FangSong" pitchFamily="49" charset="-122"/>
                <a:cs typeface="Latha" pitchFamily="34" charset="0"/>
              </a:rPr>
              <a:t>Создаём комиксы</a:t>
            </a:r>
            <a:endParaRPr lang="ru-RU" b="1" spc="300" dirty="0">
              <a:solidFill>
                <a:schemeClr val="tx1"/>
              </a:solidFill>
              <a:latin typeface="Monotype Corsiva" pitchFamily="66" charset="0"/>
              <a:ea typeface="FangSong" pitchFamily="49" charset="-122"/>
              <a:cs typeface="Latha" pitchFamily="34" charset="0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000125"/>
            <a:ext cx="352425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00125"/>
            <a:ext cx="35433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2938" y="0"/>
            <a:ext cx="8229600" cy="92868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spc="300" dirty="0" smtClean="0">
                <a:solidFill>
                  <a:schemeClr val="tx1"/>
                </a:solidFill>
                <a:latin typeface="Monotype Corsiva" pitchFamily="66" charset="0"/>
                <a:ea typeface="FangSong" pitchFamily="49" charset="-122"/>
                <a:cs typeface="Latha" pitchFamily="34" charset="0"/>
              </a:rPr>
              <a:t>Составляем презентации</a:t>
            </a:r>
            <a:endParaRPr lang="ru-RU" b="1" spc="300" dirty="0">
              <a:solidFill>
                <a:schemeClr val="tx1"/>
              </a:solidFill>
              <a:latin typeface="Monotype Corsiva" pitchFamily="66" charset="0"/>
              <a:ea typeface="FangSong" pitchFamily="49" charset="-122"/>
              <a:cs typeface="Latha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3515971" cy="264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717032"/>
            <a:ext cx="4680519" cy="250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928710"/>
          </a:xfrm>
        </p:spPr>
        <p:txBody>
          <a:bodyPr>
            <a:normAutofit/>
          </a:bodyPr>
          <a:lstStyle/>
          <a:p>
            <a:pPr algn="ctr"/>
            <a:r>
              <a:rPr lang="ru-RU" b="1" spc="300" dirty="0" smtClean="0">
                <a:solidFill>
                  <a:schemeClr val="tx1"/>
                </a:solidFill>
                <a:latin typeface="Monotype Corsiva" pitchFamily="66" charset="0"/>
                <a:ea typeface="FangSong" pitchFamily="49" charset="-122"/>
                <a:cs typeface="Latha" pitchFamily="34" charset="0"/>
              </a:rPr>
              <a:t>Составляем кроссворд</a:t>
            </a:r>
            <a:endParaRPr lang="ru-RU" b="1" spc="300" dirty="0">
              <a:solidFill>
                <a:schemeClr val="tx1"/>
              </a:solidFill>
              <a:latin typeface="Monotype Corsiva" pitchFamily="66" charset="0"/>
              <a:ea typeface="FangSong" pitchFamily="49" charset="-122"/>
              <a:cs typeface="Lath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4365104"/>
            <a:ext cx="2916361" cy="199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484784"/>
            <a:ext cx="1816446" cy="254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43219">
            <a:off x="2114975" y="1704027"/>
            <a:ext cx="1853333" cy="260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899889">
            <a:off x="1204274" y="2368107"/>
            <a:ext cx="1835737" cy="258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66305">
            <a:off x="4912836" y="1623206"/>
            <a:ext cx="1965129" cy="2769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856947">
            <a:off x="5711233" y="2279502"/>
            <a:ext cx="2026344" cy="280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94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klub-drug.ru/wp-content/uploads/2011/04/4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18029">
            <a:off x="557499" y="5967227"/>
            <a:ext cx="952500" cy="9525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51720" y="4869160"/>
            <a:ext cx="7092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Моя задача, как учителя, научить подрастающее поколение ориентироваться в огромном информационном пространстве. 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39552" y="237852"/>
            <a:ext cx="8391846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Условие возникновения, становления опыта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hangingPunct="0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0000" algn="just" eaLnBrk="0" hangingPunct="0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сентября 2012 г. БОУ СОШ № 29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пилотном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режиме реализует стандарты ФГОС основного общего образования. </a:t>
            </a:r>
          </a:p>
          <a:p>
            <a:pPr indent="360000"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Федеральном государственном образовательном стандарте общего образования второго поколения отмечается, что в современной школе внеурочная деятельность должна стать неотъемлемой частью образовательного процесса. </a:t>
            </a:r>
          </a:p>
          <a:p>
            <a:pPr algn="just" eaLnBrk="0" hangingPunct="0">
              <a:lnSpc>
                <a:spcPct val="150000"/>
              </a:lnSpc>
              <a:buFontTx/>
              <a:buChar char="•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928710"/>
          </a:xfrm>
        </p:spPr>
        <p:txBody>
          <a:bodyPr>
            <a:normAutofit/>
          </a:bodyPr>
          <a:lstStyle/>
          <a:p>
            <a:pPr algn="ctr"/>
            <a:r>
              <a:rPr lang="ru-RU" b="1" spc="300" dirty="0" smtClean="0">
                <a:solidFill>
                  <a:schemeClr val="tx1"/>
                </a:solidFill>
                <a:latin typeface="Monotype Corsiva" pitchFamily="66" charset="0"/>
                <a:ea typeface="FangSong" pitchFamily="49" charset="-122"/>
                <a:cs typeface="Latha" pitchFamily="34" charset="0"/>
              </a:rPr>
              <a:t>Любимый семейный рецепт</a:t>
            </a:r>
            <a:endParaRPr lang="ru-RU" b="1" spc="300" dirty="0">
              <a:solidFill>
                <a:schemeClr val="tx1"/>
              </a:solidFill>
              <a:latin typeface="Monotype Corsiva" pitchFamily="66" charset="0"/>
              <a:ea typeface="FangSong" pitchFamily="49" charset="-122"/>
              <a:cs typeface="Lath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166060">
            <a:off x="679430" y="3519168"/>
            <a:ext cx="1985014" cy="282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73709">
            <a:off x="6749820" y="3791189"/>
            <a:ext cx="1868604" cy="262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77536">
            <a:off x="6055276" y="1136415"/>
            <a:ext cx="1933203" cy="272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102150">
            <a:off x="1189167" y="1190007"/>
            <a:ext cx="1911588" cy="268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9139542">
            <a:off x="1623455" y="5996976"/>
            <a:ext cx="1883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Шохина Екатерина 7 Д</a:t>
            </a:r>
            <a:endParaRPr lang="ru-RU" sz="12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284984"/>
            <a:ext cx="238484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9133705">
            <a:off x="2187403" y="315111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Макеева Алена 7 А </a:t>
            </a:r>
            <a:endParaRPr lang="ru-RU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928710"/>
          </a:xfrm>
        </p:spPr>
        <p:txBody>
          <a:bodyPr>
            <a:normAutofit/>
          </a:bodyPr>
          <a:lstStyle/>
          <a:p>
            <a:pPr algn="ctr"/>
            <a:r>
              <a:rPr lang="ru-RU" b="1" spc="300" dirty="0" smtClean="0">
                <a:solidFill>
                  <a:schemeClr val="tx1"/>
                </a:solidFill>
                <a:latin typeface="Monotype Corsiva" pitchFamily="66" charset="0"/>
                <a:ea typeface="FangSong" pitchFamily="49" charset="-122"/>
                <a:cs typeface="Latha" pitchFamily="34" charset="0"/>
              </a:rPr>
              <a:t>Любимый семейный рецепт</a:t>
            </a:r>
            <a:endParaRPr lang="ru-RU" b="1" spc="300" dirty="0">
              <a:solidFill>
                <a:schemeClr val="tx1"/>
              </a:solidFill>
              <a:latin typeface="Monotype Corsiva" pitchFamily="66" charset="0"/>
              <a:ea typeface="FangSong" pitchFamily="49" charset="-122"/>
              <a:cs typeface="Lath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5517232"/>
            <a:ext cx="1883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Межян</a:t>
            </a:r>
            <a:r>
              <a:rPr lang="ru-RU" sz="1200" dirty="0" smtClean="0"/>
              <a:t> </a:t>
            </a:r>
            <a:r>
              <a:rPr lang="ru-RU" sz="1200" dirty="0" err="1" smtClean="0"/>
              <a:t>Эльмира</a:t>
            </a:r>
            <a:r>
              <a:rPr lang="ru-RU" sz="1200" dirty="0" smtClean="0"/>
              <a:t> 7-в </a:t>
            </a:r>
            <a:endParaRPr lang="ru-RU" sz="1200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96752"/>
            <a:ext cx="3017370" cy="426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96752"/>
            <a:ext cx="3024336" cy="427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652120" y="5517232"/>
            <a:ext cx="1883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Козловская Анна 7 б</a:t>
            </a:r>
            <a:endParaRPr lang="ru-RU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5688012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63" y="2641600"/>
            <a:ext cx="4681537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AutoShape 2"/>
          <p:cNvSpPr>
            <a:spLocks noChangeArrowheads="1"/>
          </p:cNvSpPr>
          <p:nvPr/>
        </p:nvSpPr>
        <p:spPr bwMode="auto">
          <a:xfrm>
            <a:off x="539750" y="188913"/>
            <a:ext cx="8604250" cy="782637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ru-RU" sz="3200" b="1" i="1">
                <a:solidFill>
                  <a:schemeClr val="tx2"/>
                </a:solidFill>
              </a:rPr>
              <a:t/>
            </a:r>
            <a:br>
              <a:rPr lang="ru-RU" sz="3200" b="1" i="1">
                <a:solidFill>
                  <a:schemeClr val="tx2"/>
                </a:solidFill>
              </a:rPr>
            </a:br>
            <a:r>
              <a:rPr lang="ru-RU" sz="3200" b="1" i="1">
                <a:solidFill>
                  <a:schemeClr val="tx2"/>
                </a:solidFill>
              </a:rPr>
              <a:t/>
            </a:r>
            <a:br>
              <a:rPr lang="ru-RU" sz="3200" b="1" i="1">
                <a:solidFill>
                  <a:schemeClr val="tx2"/>
                </a:solidFill>
              </a:rPr>
            </a:br>
            <a:r>
              <a:rPr lang="ru-RU" sz="3200" b="1" i="1">
                <a:solidFill>
                  <a:schemeClr val="tx2"/>
                </a:solidFill>
              </a:rPr>
              <a:t> </a:t>
            </a:r>
            <a:r>
              <a:rPr lang="ru-RU" sz="4400" b="1" i="1">
                <a:solidFill>
                  <a:srgbClr val="000000"/>
                </a:solidFill>
                <a:latin typeface="Times New Roman" pitchFamily="18" charset="0"/>
              </a:rPr>
              <a:t>Работы учащихся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4000500"/>
          <a:ext cx="4500563" cy="1828800"/>
        </p:xfrm>
        <a:graphic>
          <a:graphicData uri="http://schemas.openxmlformats.org/drawingml/2006/table">
            <a:tbl>
              <a:tblPr/>
              <a:tblGrid>
                <a:gridCol w="1368425"/>
                <a:gridCol w="882650"/>
                <a:gridCol w="749300"/>
                <a:gridCol w="749300"/>
                <a:gridCol w="750888"/>
              </a:tblGrid>
              <a:tr h="0">
                <a:tc gridSpan="5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Оплата коммунальных услуг задержана 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дней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gridSpan="5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оплаты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Начисленная сумма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к оплате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Квартплата</a:t>
                      </a:r>
                    </a:p>
                  </a:txBody>
                  <a:tcPr marL="68580" marR="68580" marT="0" marB="0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Электричество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5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l="42552" t="9271" b="19586"/>
          <a:stretch>
            <a:fillRect/>
          </a:stretch>
        </p:blipFill>
        <p:spPr bwMode="auto">
          <a:xfrm>
            <a:off x="5776389" y="836712"/>
            <a:ext cx="3367611" cy="1628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admin\Desktop\Фотомонтаж\shablon_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3456384" cy="2327339"/>
          </a:xfrm>
          <a:prstGeom prst="rect">
            <a:avLst/>
          </a:prstGeom>
          <a:noFill/>
        </p:spPr>
      </p:pic>
      <p:pic>
        <p:nvPicPr>
          <p:cNvPr id="62467" name="Picture 3" descr="C:\Users\admin\Desktop\Фотомонтаж\w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908720"/>
            <a:ext cx="3197680" cy="2401813"/>
          </a:xfrm>
          <a:prstGeom prst="rect">
            <a:avLst/>
          </a:prstGeom>
          <a:noFill/>
        </p:spPr>
      </p:pic>
      <p:pic>
        <p:nvPicPr>
          <p:cNvPr id="62468" name="Picture 4" descr="C:\Users\admin\Desktop\Фотомонтаж\Shablon-s-Oxlobysyiny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717032"/>
            <a:ext cx="3707904" cy="259553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692696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Обработка изображений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itchFamily="66" charset="0"/>
              </a:rPr>
              <a:t>Групповая работа 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(создаём мультфильмы)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23051" t="22535" r="20299" b="5634"/>
          <a:stretch>
            <a:fillRect/>
          </a:stretch>
        </p:blipFill>
        <p:spPr bwMode="auto">
          <a:xfrm>
            <a:off x="971600" y="1700808"/>
            <a:ext cx="3352800" cy="239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21885" t="20107" r="22275" b="8018"/>
          <a:stretch>
            <a:fillRect/>
          </a:stretch>
        </p:blipFill>
        <p:spPr bwMode="auto">
          <a:xfrm>
            <a:off x="4788024" y="3933056"/>
            <a:ext cx="33051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Создаём видеофильмы</a:t>
            </a:r>
            <a:endParaRPr lang="ru-RU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1008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проектной работы по теме «Моя станица, родная земля».</a:t>
            </a:r>
          </a:p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6372200" y="1412776"/>
            <a:ext cx="2267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04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Шохина Екатерина, 7  класс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5229200"/>
            <a:ext cx="2157147" cy="129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924944"/>
            <a:ext cx="2518697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72816"/>
            <a:ext cx="5587323" cy="266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7544" y="4797153"/>
            <a:ext cx="5544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6213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призер муниципального этапа краевой выставки научно-технического творчества школьников «Юные техники - будущее инновационной России» в номинации «Видеофильм», за проект «Моя станица, родная земля».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9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085584" cy="84013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использования метода проектов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56792"/>
            <a:ext cx="8460432" cy="339520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 же умение учащихся создавать проекты обеспечило успешное участие в олимпиадах и конкурсах разных уровней, таких как:</a:t>
            </a:r>
          </a:p>
          <a:p>
            <a:pPr marL="182563" indent="-182563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Научно-практическая конференция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«Эврика»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муниципальный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зональный этап  - победитель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Бодло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Сергей);</a:t>
            </a:r>
          </a:p>
          <a:p>
            <a:pPr marL="182563" indent="-182563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2013г. муниципальный  этап научно-практической конференции  «Эврика» -победитель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Бодло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Сергей).</a:t>
            </a:r>
          </a:p>
          <a:p>
            <a:pPr marL="182563" indent="-182563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2015г. муниципального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этапа краевой выставки научно-технического творчества школьников «Юные техники - будущее инновационной России» в номинации «Видеофильм», за проект «Моя станица, родная земля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призер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(Шохина Екатерина).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182563" indent="-182563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Победители и призеры популярных игр-конкурсов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Инфознайка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Отличник», «Бобёр» и «КИТ». </a:t>
            </a:r>
          </a:p>
          <a:p>
            <a:pPr marL="182563" indent="-182563">
              <a:lnSpc>
                <a:spcPct val="120000"/>
              </a:lnSpc>
              <a:spcBef>
                <a:spcPts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викторинах (неделя информатики в школе).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274638">
              <a:buNone/>
            </a:pPr>
            <a:endParaRPr lang="ru-RU" sz="1600" dirty="0" smtClean="0">
              <a:latin typeface="+mn-lt"/>
            </a:endParaRPr>
          </a:p>
          <a:p>
            <a:pPr marL="0" lvl="0" indent="260350">
              <a:buNone/>
            </a:pPr>
            <a:endParaRPr lang="ru-RU" sz="1600" dirty="0" smtClean="0">
              <a:latin typeface="+mn-lt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Инфозн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5373216"/>
            <a:ext cx="1800201" cy="1247282"/>
          </a:xfrm>
          <a:prstGeom prst="rect">
            <a:avLst/>
          </a:prstGeom>
        </p:spPr>
      </p:pic>
      <p:pic>
        <p:nvPicPr>
          <p:cNvPr id="8" name="Рисунок 7" descr="Кит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4941168"/>
            <a:ext cx="2104628" cy="1717376"/>
          </a:xfrm>
          <a:prstGeom prst="rect">
            <a:avLst/>
          </a:prstGeom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797152"/>
            <a:ext cx="1288884" cy="183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721" y="0"/>
            <a:ext cx="92494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696119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Педагогические результаты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606760" cy="4851920"/>
          </a:xfrm>
        </p:spPr>
        <p:txBody>
          <a:bodyPr>
            <a:normAutofit/>
          </a:bodyPr>
          <a:lstStyle/>
          <a:p>
            <a:pPr marL="0" indent="27305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ходе выполнения проекта ученик активен, он проявляет творчество. Работая над проектом, каждый обучающийся имеет возможность проявить собственную фантазию, активность и самостоятельность</a:t>
            </a:r>
          </a:p>
          <a:p>
            <a:pPr marL="0" indent="273050"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Метод проектов позволяет решить проблему мотивации, создать положительный настрой обучающихся, научить их не просто запоминать и воспроизводить знания, которые дает им школа, а уметь применять их на практике для решения проблем, касающихся жизни. В решении проблем растет и развивается личность.</a:t>
            </a:r>
          </a:p>
          <a:p>
            <a:pPr marL="0" lvl="0" indent="182563"/>
            <a:endParaRPr lang="ru-RU" sz="1600" dirty="0" smtClean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69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" name="Shape 179"/>
          <p:cNvSpPr txBox="1"/>
          <p:nvPr/>
        </p:nvSpPr>
        <p:spPr>
          <a:xfrm>
            <a:off x="0" y="836712"/>
            <a:ext cx="8929718" cy="4248471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Информатика именно тот предмет, </a:t>
            </a:r>
            <a:b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где в наибольшей степени возможно применение метода проектов. </a:t>
            </a:r>
            <a:b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Обучение для детей превращается в увлекательную захватывающую деятельность,</a:t>
            </a:r>
            <a:b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направленную на многогранное развитие личности ребенка.</a:t>
            </a:r>
            <a:endParaRPr lang="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0"/>
            <a:ext cx="91567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96752"/>
            <a:ext cx="7772400" cy="1470025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Хоть выйди ты не в белый  свет,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А в поле за околицей,-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Пока идёшь за кем- то в след,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Дорога не запомнится.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Зато, куда б ты ни попал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И по какой распутице,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Дорога та, что сам искал,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Вовек не позабудется!</a:t>
            </a:r>
            <a:b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5445224"/>
            <a:ext cx="1011509" cy="104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124744"/>
            <a:ext cx="288607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5" y="0"/>
            <a:ext cx="91443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3491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24744"/>
            <a:ext cx="8424936" cy="5472608"/>
          </a:xfrm>
        </p:spPr>
        <p:txBody>
          <a:bodyPr>
            <a:normAutofit/>
          </a:bodyPr>
          <a:lstStyle/>
          <a:p>
            <a:pPr marL="4211638" indent="269875">
              <a:buNone/>
            </a:pPr>
            <a:r>
              <a:rPr lang="ru-RU" sz="16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всех приобретенных знаний в памяти у нас остается только то, что мы применили на практике.</a:t>
            </a:r>
          </a:p>
          <a:p>
            <a:pPr marL="4211638" indent="269875" algn="r">
              <a:buNone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(И. </a:t>
            </a:r>
            <a:r>
              <a:rPr lang="ru-RU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Эккерман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211638" indent="269875" algn="r">
              <a:buNone/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</a:t>
            </a:r>
          </a:p>
          <a:p>
            <a:pPr marL="0" indent="365125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Научить подрастающее поколение ориентироваться в огромном информационном пространстве – чрезвычайно актуальная задача. Особую  значимость для развития детей приобретают умения собирать необходимую информацию, делать выводы и умозаключения, использовать для работы с информацией новые информационные технологии. </a:t>
            </a:r>
          </a:p>
          <a:p>
            <a:pPr marL="0" indent="365125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ходе моей педагогической деятельности заметила противоречия:</a:t>
            </a:r>
          </a:p>
          <a:p>
            <a:pPr marL="182563" indent="258763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Между необходимостью обеспечения государственного образовательного стандарта и разными стартовыми знаниями учащихся, различными способностями детей; </a:t>
            </a:r>
          </a:p>
          <a:p>
            <a:pPr marL="182563" indent="258763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между знаниями детей и умением применять их на практике.</a:t>
            </a:r>
          </a:p>
          <a:p>
            <a:pPr marL="182563" indent="258763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5" y="0"/>
            <a:ext cx="91443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51520" y="0"/>
            <a:ext cx="8698316" cy="525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3603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03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Какой сегодня должен быть выпускник?</a:t>
            </a:r>
          </a:p>
          <a:p>
            <a:pPr marL="0" marR="0" lvl="0" indent="3603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Активно и заинтересованно познающий мир, умеющий учиться.</a:t>
            </a:r>
          </a:p>
          <a:p>
            <a:pPr marL="0" marR="0" lvl="0" indent="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Осознающий важность образования и самообразования для жизни и деятельности.</a:t>
            </a:r>
          </a:p>
          <a:p>
            <a:pPr marL="0" marR="0" lvl="0" indent="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Уважающий других людей, умеющий вести конструктивный диалог.</a:t>
            </a:r>
            <a:endParaRPr kumimoji="1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Умеющий  достигать взаимопонимания, сотрудничать для достижения общих результатов.</a:t>
            </a:r>
          </a:p>
          <a:p>
            <a:pPr marL="0" marR="0" lvl="0" indent="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Социально активный, уважающий закон и правопорядок.</a:t>
            </a:r>
          </a:p>
          <a:p>
            <a:pPr marL="0" marR="0" lvl="0" indent="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Способный применять полученные знания на практике.</a:t>
            </a:r>
          </a:p>
          <a:p>
            <a:pPr marL="0" marR="0" lvl="0" indent="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Для того, чтобы воспитать такого выпускника учителям необходимы различные формы и методы обучения.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Я считаю, что метод проектов является наиболее естественным способом создания в ходе обучения среды для  формирования умений у обучаемых ставить учебную задачу, искать информацию в различных источниках, самостоятельно мыслить, находить и решать проблемы.</a:t>
            </a:r>
          </a:p>
          <a:p>
            <a:pPr marL="0" marR="0" lvl="0" indent="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5" y="0"/>
            <a:ext cx="91443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5536" y="188640"/>
            <a:ext cx="8229600" cy="8069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Сущность метода проектов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1520" y="1052736"/>
            <a:ext cx="8568952" cy="549688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182563" indent="350838" algn="just" eaLnBrk="0" hangingPunct="0">
              <a:buClr>
                <a:schemeClr val="hlink"/>
              </a:buClr>
              <a:tabLst>
                <a:tab pos="185738" algn="l"/>
              </a:tabLs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Учебный творческий проект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это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целенаправленная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поэтапная деятельность учащегося под руководством учителя от идеи до ее воплощения, результат которой обладает субъективной или объективной новизной (В.Д. Симоненко).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2563" indent="350838" algn="just" eaLnBrk="0" hangingPunct="0">
              <a:buClr>
                <a:schemeClr val="hlink"/>
              </a:buClr>
              <a:tabLst>
                <a:tab pos="185738" algn="l"/>
              </a:tabLs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Учебный проект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самостоятельная, творческая, завершенная работа обучающегося, соответствующая его возрастным возможностям и выполненная в соответствии с обобщенным алгоритмом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проектирования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 идеи до ее воплощения в реальность. </a:t>
            </a:r>
          </a:p>
          <a:p>
            <a:pPr indent="274638" algn="just" eaLnBrk="1" hangingPunct="1">
              <a:lnSpc>
                <a:spcPct val="115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 проектной деятельностью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обучающихся будем понимать совместную учебно-познавательную, творческую или игровую деятельность учащихся, имеющую общую цель, согласованные методы, способы деятельности, направленные на достижение общего результата деятельности.</a:t>
            </a:r>
          </a:p>
          <a:p>
            <a:pPr indent="274638" algn="just" eaLnBrk="1" hangingPunct="1">
              <a:lnSpc>
                <a:spcPct val="115000"/>
              </a:lnSpc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основу метода проектов положена идея о направленности учебно-познавательной деятельности школьников на результат, который получается при решении той или иной практически или теоретически значимой проблемы.</a:t>
            </a:r>
          </a:p>
          <a:p>
            <a:pPr indent="274638" algn="just" eaLnBrk="1" hangingPunct="1">
              <a:lnSpc>
                <a:spcPct val="115000"/>
              </a:lnSpc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274638" algn="just" eaLnBrk="1" hangingPunct="1">
              <a:lnSpc>
                <a:spcPct val="115000"/>
              </a:lnSpc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Внешний результат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можно увидеть, осмыслить, применить в реальной практической деятельности.</a:t>
            </a:r>
          </a:p>
          <a:p>
            <a:pPr indent="274638" algn="just" eaLnBrk="1" hangingPunct="1">
              <a:lnSpc>
                <a:spcPct val="115000"/>
              </a:lnSpc>
              <a:buFontTx/>
              <a:buChar char="-"/>
            </a:pP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indent="274638" algn="just" eaLnBrk="1" hangingPunct="1">
              <a:lnSpc>
                <a:spcPct val="115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Внутренний результат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опыт деятельности – становится бесценным достоянием  учащегося, соединяя в себе знания и умения, компетенции и ценности.</a:t>
            </a:r>
          </a:p>
          <a:p>
            <a:pPr marL="182563" indent="350838" eaLnBrk="0" hangingPunct="0">
              <a:buClr>
                <a:schemeClr val="hlink"/>
              </a:buClr>
              <a:tabLst>
                <a:tab pos="185738" algn="l"/>
              </a:tabLs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6" y="0"/>
            <a:ext cx="91443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основе каждого проекта лежит проблема. Нет проблемы – нет деятельности. Проблема проекта обуславливает мотив деятельности, направленный на ее решение. Целью проектной деятельности становится поиск способов решения проблемы, а задача проекта формулируется как задача достижения цели в определенных условиях.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Владелец\Мои документы\Мои рисунки\555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32856"/>
            <a:ext cx="7243738" cy="421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1" y="0"/>
            <a:ext cx="9150351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23528" y="548680"/>
            <a:ext cx="8424936" cy="5832648"/>
            <a:chOff x="323528" y="548680"/>
            <a:chExt cx="8424936" cy="5832648"/>
          </a:xfrm>
        </p:grpSpPr>
        <p:sp>
          <p:nvSpPr>
            <p:cNvPr id="7" name="Овал 6"/>
            <p:cNvSpPr/>
            <p:nvPr/>
          </p:nvSpPr>
          <p:spPr>
            <a:xfrm>
              <a:off x="2843808" y="2420888"/>
              <a:ext cx="3384376" cy="171736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Включение элементов метода проектов во внеурочной деятельности   </a:t>
              </a:r>
              <a:endParaRPr lang="ru-RU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395536" y="692696"/>
              <a:ext cx="2592288" cy="151216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создает устойчивую положительную мотивацию, развивает научную пытливость</a:t>
              </a:r>
            </a:p>
          </p:txBody>
        </p:sp>
        <p:sp>
          <p:nvSpPr>
            <p:cNvPr id="9" name="Овал 8"/>
            <p:cNvSpPr/>
            <p:nvPr/>
          </p:nvSpPr>
          <p:spPr>
            <a:xfrm>
              <a:off x="3059832" y="548680"/>
              <a:ext cx="3096344" cy="172819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воспитывает самостоятельность, умение принимать собственные решения, создает условия для отношений сотрудничества между учащимися</a:t>
              </a:r>
            </a:p>
          </p:txBody>
        </p:sp>
        <p:sp>
          <p:nvSpPr>
            <p:cNvPr id="10" name="Овал 9"/>
            <p:cNvSpPr/>
            <p:nvPr/>
          </p:nvSpPr>
          <p:spPr>
            <a:xfrm>
              <a:off x="6300192" y="620688"/>
              <a:ext cx="2448272" cy="136815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формирует навыки применения  программного обеспечения</a:t>
              </a:r>
            </a:p>
          </p:txBody>
        </p:sp>
        <p:sp>
          <p:nvSpPr>
            <p:cNvPr id="11" name="Овал 10"/>
            <p:cNvSpPr/>
            <p:nvPr/>
          </p:nvSpPr>
          <p:spPr>
            <a:xfrm>
              <a:off x="323528" y="2636912"/>
              <a:ext cx="2160240" cy="115212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обеспечивает </a:t>
              </a:r>
              <a:r>
                <a:rPr lang="ru-RU" sz="1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межпредметную</a:t>
              </a:r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интеграцию</a:t>
              </a:r>
            </a:p>
            <a:p>
              <a:pPr lvl="0" algn="ctr"/>
              <a:endParaRPr lang="ru-RU" sz="1400" b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6300192" y="2492896"/>
              <a:ext cx="2448272" cy="136815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развивает навыки поиска, анализа и обработки информации</a:t>
              </a:r>
            </a:p>
          </p:txBody>
        </p:sp>
        <p:sp>
          <p:nvSpPr>
            <p:cNvPr id="13" name="Овал 12"/>
            <p:cNvSpPr/>
            <p:nvPr/>
          </p:nvSpPr>
          <p:spPr>
            <a:xfrm>
              <a:off x="395536" y="4293096"/>
              <a:ext cx="2592288" cy="151216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является исследовательским методом, способным сформировать у учащегося творческую активность </a:t>
              </a:r>
            </a:p>
          </p:txBody>
        </p:sp>
        <p:sp>
          <p:nvSpPr>
            <p:cNvPr id="14" name="Овал 13"/>
            <p:cNvSpPr/>
            <p:nvPr/>
          </p:nvSpPr>
          <p:spPr>
            <a:xfrm>
              <a:off x="3131840" y="5229200"/>
              <a:ext cx="2016224" cy="115212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дети учатся самоанализу и рефлексии</a:t>
              </a:r>
            </a:p>
          </p:txBody>
        </p:sp>
        <p:sp>
          <p:nvSpPr>
            <p:cNvPr id="15" name="Овал 14"/>
            <p:cNvSpPr/>
            <p:nvPr/>
          </p:nvSpPr>
          <p:spPr>
            <a:xfrm>
              <a:off x="5364088" y="4221088"/>
              <a:ext cx="3384376" cy="2016224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дает возможность организовать деятельность в интересной для учеников форме, направив их старания на достижение значимого для них результата – реально полученного продукта (проекта)</a:t>
              </a:r>
            </a:p>
          </p:txBody>
        </p:sp>
        <p:cxnSp>
          <p:nvCxnSpPr>
            <p:cNvPr id="16" name="Прямая со стрелкой 15"/>
            <p:cNvCxnSpPr>
              <a:stCxn id="7" idx="1"/>
              <a:endCxn id="8" idx="5"/>
            </p:cNvCxnSpPr>
            <p:nvPr/>
          </p:nvCxnSpPr>
          <p:spPr>
            <a:xfrm flipH="1" flipV="1">
              <a:off x="2608192" y="1983412"/>
              <a:ext cx="731247" cy="688978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>
              <a:stCxn id="7" idx="0"/>
            </p:cNvCxnSpPr>
            <p:nvPr/>
          </p:nvCxnSpPr>
          <p:spPr>
            <a:xfrm flipH="1" flipV="1">
              <a:off x="4499992" y="2276872"/>
              <a:ext cx="36004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>
              <a:stCxn id="7" idx="7"/>
              <a:endCxn id="10" idx="3"/>
            </p:cNvCxnSpPr>
            <p:nvPr/>
          </p:nvCxnSpPr>
          <p:spPr>
            <a:xfrm flipV="1">
              <a:off x="5732553" y="1788479"/>
              <a:ext cx="926180" cy="88391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>
              <a:stCxn id="7" idx="6"/>
              <a:endCxn id="12" idx="2"/>
            </p:cNvCxnSpPr>
            <p:nvPr/>
          </p:nvCxnSpPr>
          <p:spPr>
            <a:xfrm flipV="1">
              <a:off x="6228184" y="3176972"/>
              <a:ext cx="72008" cy="1025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>
              <a:stCxn id="7" idx="2"/>
            </p:cNvCxnSpPr>
            <p:nvPr/>
          </p:nvCxnSpPr>
          <p:spPr>
            <a:xfrm flipH="1">
              <a:off x="2481943" y="3279569"/>
              <a:ext cx="361865" cy="217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>
              <a:stCxn id="7" idx="3"/>
              <a:endCxn id="13" idx="7"/>
            </p:cNvCxnSpPr>
            <p:nvPr/>
          </p:nvCxnSpPr>
          <p:spPr>
            <a:xfrm flipH="1">
              <a:off x="2608192" y="3886748"/>
              <a:ext cx="731247" cy="627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>
              <a:stCxn id="7" idx="4"/>
              <a:endCxn id="14" idx="0"/>
            </p:cNvCxnSpPr>
            <p:nvPr/>
          </p:nvCxnSpPr>
          <p:spPr>
            <a:xfrm flipH="1">
              <a:off x="4139952" y="4138250"/>
              <a:ext cx="396044" cy="10909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>
              <a:stCxn id="7" idx="5"/>
            </p:cNvCxnSpPr>
            <p:nvPr/>
          </p:nvCxnSpPr>
          <p:spPr>
            <a:xfrm>
              <a:off x="5732553" y="3886748"/>
              <a:ext cx="495631" cy="4783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94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251520" y="0"/>
            <a:ext cx="8698316" cy="525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3603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03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Классификация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проектов:</a:t>
            </a:r>
          </a:p>
          <a:p>
            <a:pPr marL="0" marR="0" lvl="0" indent="360363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baseline="0" dirty="0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продолжительности:</a:t>
            </a:r>
          </a:p>
          <a:p>
            <a:pPr marL="0" marR="0" lvl="0" indent="360363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Краткосрочные (1 занятие)</a:t>
            </a:r>
            <a:r>
              <a:rPr kumimoji="0" lang="ru-RU" sz="2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.</a:t>
            </a:r>
          </a:p>
          <a:p>
            <a:pPr marL="0" marR="0" lvl="0" indent="360363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aseline="0" dirty="0" smtClean="0">
                <a:latin typeface="Times New Roman" pitchFamily="18" charset="0"/>
                <a:cs typeface="Times New Roman" pitchFamily="18" charset="0"/>
              </a:rPr>
              <a:t>Долгосрочные (2-3 занятия).</a:t>
            </a:r>
          </a:p>
          <a:p>
            <a:pPr marL="0" marR="0" lvl="0" indent="360363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baseline="0" dirty="0" smtClean="0">
                <a:latin typeface="Times New Roman" pitchFamily="18" charset="0"/>
                <a:cs typeface="Times New Roman" pitchFamily="18" charset="0"/>
              </a:rPr>
              <a:t>По числу участников:</a:t>
            </a:r>
          </a:p>
          <a:p>
            <a:pPr marL="0" marR="0" lvl="0" indent="360363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Индивидуальные.</a:t>
            </a:r>
          </a:p>
          <a:p>
            <a:pPr marL="0" marR="0" lvl="0" indent="360363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aseline="0" dirty="0" smtClean="0">
                <a:latin typeface="Times New Roman" pitchFamily="18" charset="0"/>
                <a:cs typeface="Times New Roman" pitchFamily="18" charset="0"/>
              </a:rPr>
              <a:t>Групповые.</a:t>
            </a: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Типология проектов: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/>
              <a:t>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Исследовательские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Игровые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Информационные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Практико-ориентированые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Творческие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(планируется только конечный результат (документ, презентация, выпущенная газета, видеофильм).</a:t>
            </a:r>
          </a:p>
          <a:p>
            <a:pPr marL="0" marR="0" lvl="0" indent="3603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360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1125</Words>
  <Application>Microsoft Office PowerPoint</Application>
  <PresentationFormat>Экран (4:3)</PresentationFormat>
  <Paragraphs>162</Paragraphs>
  <Slides>29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FangSong</vt:lpstr>
      <vt:lpstr>Arial</vt:lpstr>
      <vt:lpstr>Calibri</vt:lpstr>
      <vt:lpstr>Courier New</vt:lpstr>
      <vt:lpstr>Latha</vt:lpstr>
      <vt:lpstr>Monotype Corsiva</vt:lpstr>
      <vt:lpstr>Times New Roman</vt:lpstr>
      <vt:lpstr>Wingdings</vt:lpstr>
      <vt:lpstr>Тема Office</vt:lpstr>
      <vt:lpstr>Метод проектов как инструмент формирования УУД во внеурочной деятельности учащихся  5-7х классов.</vt:lpstr>
      <vt:lpstr>Презентация PowerPoint</vt:lpstr>
      <vt:lpstr>Актуальность  </vt:lpstr>
      <vt:lpstr>Презентация PowerPoint</vt:lpstr>
      <vt:lpstr>Презентация PowerPoint</vt:lpstr>
      <vt:lpstr>В основе каждого проекта лежит проблема. Нет проблемы – нет деятельности. Проблема проекта обуславливает мотив деятельности, направленный на ее решение. Целью проектной деятельности становится поиск способов решения проблемы, а задача проекта формулируется как задача достижения цели в определенных условиях.</vt:lpstr>
      <vt:lpstr>Презентация PowerPoint</vt:lpstr>
      <vt:lpstr>Презентация PowerPoint</vt:lpstr>
      <vt:lpstr>Презентация PowerPoint</vt:lpstr>
      <vt:lpstr>. Рассмотрим какие виды УУД и на каких этапах работы с проектом можно сформировать</vt:lpstr>
      <vt:lpstr>Результатом проектов стали следующие работы: индивидуальные проекты «Орнамент»</vt:lpstr>
      <vt:lpstr>Работаем с надписями: создаём генеалогическое дерево</vt:lpstr>
      <vt:lpstr>Создаём открытки</vt:lpstr>
      <vt:lpstr>Создаём календари</vt:lpstr>
      <vt:lpstr>Создаём календари и приглашения</vt:lpstr>
      <vt:lpstr>Интегрированное занятие  (информатика + литература)</vt:lpstr>
      <vt:lpstr>Создаём комиксы</vt:lpstr>
      <vt:lpstr>Составляем презентации</vt:lpstr>
      <vt:lpstr>Составляем кроссворд</vt:lpstr>
      <vt:lpstr>Любимый семейный рецепт</vt:lpstr>
      <vt:lpstr>Любимый семейный рецепт</vt:lpstr>
      <vt:lpstr>Презентация PowerPoint</vt:lpstr>
      <vt:lpstr>Презентация PowerPoint</vt:lpstr>
      <vt:lpstr>Групповая работа  (создаём мультфильмы)</vt:lpstr>
      <vt:lpstr>Создаём видеофильмы</vt:lpstr>
      <vt:lpstr>Результаты использования метода проектов</vt:lpstr>
      <vt:lpstr>Педагогические результаты</vt:lpstr>
      <vt:lpstr>Презентация PowerPoint</vt:lpstr>
      <vt:lpstr>               Хоть выйди ты не в белый  свет,                 А в поле за околицей,-                 Пока идёшь за кем- то в след,                  Дорога не запомнится.                 Зато, куда б ты ни попал                 И по какой распутице,                 Дорога та, что сам искал,                 Вовек не позабудется!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Современный урок информатики повторение по теме</dc:title>
  <dc:creator>admin</dc:creator>
  <cp:lastModifiedBy>Слушатель</cp:lastModifiedBy>
  <cp:revision>253</cp:revision>
  <dcterms:created xsi:type="dcterms:W3CDTF">2015-08-21T12:35:16Z</dcterms:created>
  <dcterms:modified xsi:type="dcterms:W3CDTF">2016-07-29T08:04:46Z</dcterms:modified>
</cp:coreProperties>
</file>