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2" r:id="rId9"/>
    <p:sldId id="263" r:id="rId10"/>
    <p:sldId id="267" r:id="rId11"/>
    <p:sldId id="269" r:id="rId12"/>
    <p:sldId id="270" r:id="rId13"/>
    <p:sldId id="271" r:id="rId14"/>
    <p:sldId id="273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51343-882D-47A3-A55C-B96F542C99FA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996AB2-4466-4DDC-9DC7-2287D0BD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458200" cy="1222375"/>
          </a:xfrm>
        </p:spPr>
        <p:txBody>
          <a:bodyPr/>
          <a:lstStyle/>
          <a:p>
            <a:r>
              <a:rPr lang="ru-RU" b="1" dirty="0" smtClean="0"/>
              <a:t>Решение систем </a:t>
            </a:r>
            <a:br>
              <a:rPr lang="ru-RU" b="1" dirty="0" smtClean="0"/>
            </a:br>
            <a:r>
              <a:rPr lang="ru-RU" b="1" dirty="0" smtClean="0"/>
              <a:t>логических уравнений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571876"/>
            <a:ext cx="4429156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По материалам ЕГЭ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14876" y="4500570"/>
            <a:ext cx="377190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Зиновьева О.А.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БОУСОШ №20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Динского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857356" y="1500174"/>
          <a:ext cx="5072096" cy="3506004"/>
        </p:xfrm>
        <a:graphic>
          <a:graphicData uri="http://schemas.openxmlformats.org/drawingml/2006/table">
            <a:tbl>
              <a:tblPr/>
              <a:tblGrid>
                <a:gridCol w="408028"/>
                <a:gridCol w="408028"/>
                <a:gridCol w="408028"/>
                <a:gridCol w="408028"/>
                <a:gridCol w="1719992"/>
                <a:gridCol w="1719992"/>
              </a:tblGrid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(X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y3)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(X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Таблица истинности первого уравнения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5286388"/>
            <a:ext cx="8043890" cy="118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Количество решений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8*2*2*2*2*2*2*2=1024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типа В15    (№94)</a:t>
            </a:r>
          </a:p>
        </p:txBody>
      </p:sp>
      <p:sp>
        <p:nvSpPr>
          <p:cNvPr id="7168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Сколько различных решений имеет система уравнений?</a:t>
            </a:r>
          </a:p>
          <a:p>
            <a:pPr>
              <a:buFont typeface="Wingdings 2" pitchFamily="18" charset="2"/>
              <a:buNone/>
            </a:pPr>
            <a:r>
              <a:rPr lang="ru-RU" b="1" dirty="0" smtClean="0"/>
              <a:t>          </a:t>
            </a:r>
            <a:r>
              <a:rPr lang="ru-RU" sz="2800" b="1" dirty="0" smtClean="0"/>
              <a:t>(x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x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) </a:t>
            </a:r>
            <a:r>
              <a:rPr lang="ru-RU" sz="2800" b="1" dirty="0" smtClean="0">
                <a:sym typeface="Symbol" pitchFamily="18" charset="2"/>
              </a:rPr>
              <a:t>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x</a:t>
            </a:r>
            <a:r>
              <a:rPr lang="ru-RU" sz="2800" b="1" baseline="-25000" dirty="0" err="1" smtClean="0"/>
              <a:t>2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x</a:t>
            </a:r>
            <a:r>
              <a:rPr lang="ru-RU" sz="2800" b="1" baseline="-25000" dirty="0" smtClean="0"/>
              <a:t>3</a:t>
            </a:r>
            <a:r>
              <a:rPr lang="ru-RU" sz="2800" b="1" dirty="0" smtClean="0"/>
              <a:t>) </a:t>
            </a:r>
            <a:r>
              <a:rPr lang="ru-RU" sz="2800" b="1" dirty="0" smtClean="0">
                <a:sym typeface="Symbol" pitchFamily="18" charset="2"/>
              </a:rPr>
              <a:t>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x</a:t>
            </a:r>
            <a:r>
              <a:rPr lang="ru-RU" sz="2800" b="1" baseline="-25000" dirty="0" err="1" smtClean="0"/>
              <a:t>3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x</a:t>
            </a:r>
            <a:r>
              <a:rPr lang="ru-RU" sz="2800" b="1" baseline="-25000" dirty="0" smtClean="0"/>
              <a:t>4</a:t>
            </a:r>
            <a:r>
              <a:rPr lang="ru-RU" sz="2800" b="1" dirty="0" smtClean="0"/>
              <a:t>) </a:t>
            </a:r>
            <a:r>
              <a:rPr lang="ru-RU" sz="2800" b="1" dirty="0" smtClean="0">
                <a:sym typeface="Symbol" pitchFamily="18" charset="2"/>
              </a:rPr>
              <a:t>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x</a:t>
            </a:r>
            <a:r>
              <a:rPr lang="ru-RU" sz="2800" b="1" baseline="-25000" dirty="0" err="1" smtClean="0"/>
              <a:t>4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x</a:t>
            </a:r>
            <a:r>
              <a:rPr lang="ru-RU" sz="2800" b="1" baseline="-25000" dirty="0" smtClean="0"/>
              <a:t>5</a:t>
            </a:r>
            <a:r>
              <a:rPr lang="ru-RU" sz="2800" b="1" dirty="0" smtClean="0"/>
              <a:t>) = 1</a:t>
            </a:r>
            <a:endParaRPr lang="ru-RU" sz="2800" dirty="0" smtClean="0"/>
          </a:p>
          <a:p>
            <a:pPr>
              <a:buFont typeface="Wingdings 2" pitchFamily="18" charset="2"/>
              <a:buNone/>
            </a:pPr>
            <a:r>
              <a:rPr lang="ru-RU" sz="2800" b="1" dirty="0" smtClean="0"/>
              <a:t>         </a:t>
            </a:r>
            <a:r>
              <a:rPr lang="ru-RU" sz="2800" b="1" dirty="0" smtClean="0"/>
              <a:t>   </a:t>
            </a:r>
            <a:r>
              <a:rPr lang="ru-RU" sz="2800" b="1" dirty="0" smtClean="0"/>
              <a:t>(у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у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) </a:t>
            </a:r>
            <a:r>
              <a:rPr lang="ru-RU" sz="2800" b="1" dirty="0" smtClean="0">
                <a:sym typeface="Symbol" pitchFamily="18" charset="2"/>
              </a:rPr>
              <a:t>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у</a:t>
            </a:r>
            <a:r>
              <a:rPr lang="ru-RU" sz="2800" b="1" baseline="-25000" dirty="0" err="1" smtClean="0"/>
              <a:t>2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у</a:t>
            </a:r>
            <a:r>
              <a:rPr lang="ru-RU" sz="2800" b="1" baseline="-25000" dirty="0" smtClean="0"/>
              <a:t>3</a:t>
            </a:r>
            <a:r>
              <a:rPr lang="ru-RU" sz="2800" b="1" dirty="0" smtClean="0"/>
              <a:t>) </a:t>
            </a:r>
            <a:r>
              <a:rPr lang="ru-RU" sz="2800" b="1" dirty="0" smtClean="0">
                <a:sym typeface="Symbol" pitchFamily="18" charset="2"/>
              </a:rPr>
              <a:t>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у</a:t>
            </a:r>
            <a:r>
              <a:rPr lang="ru-RU" sz="2800" b="1" baseline="-25000" dirty="0" err="1" smtClean="0"/>
              <a:t>3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у</a:t>
            </a:r>
            <a:r>
              <a:rPr lang="ru-RU" sz="2800" b="1" baseline="-25000" dirty="0" smtClean="0"/>
              <a:t>4</a:t>
            </a:r>
            <a:r>
              <a:rPr lang="ru-RU" sz="2800" b="1" dirty="0" smtClean="0"/>
              <a:t>) </a:t>
            </a:r>
            <a:r>
              <a:rPr lang="ru-RU" sz="2800" b="1" dirty="0" smtClean="0">
                <a:sym typeface="Symbol" pitchFamily="18" charset="2"/>
              </a:rPr>
              <a:t>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у</a:t>
            </a:r>
            <a:r>
              <a:rPr lang="ru-RU" sz="2800" b="1" baseline="-25000" dirty="0" err="1" smtClean="0"/>
              <a:t>4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</a:t>
            </a:r>
            <a:r>
              <a:rPr lang="ru-RU" sz="2800" b="1" dirty="0" smtClean="0"/>
              <a:t> у</a:t>
            </a:r>
            <a:r>
              <a:rPr lang="ru-RU" sz="2800" b="1" baseline="-25000" dirty="0" smtClean="0"/>
              <a:t>5</a:t>
            </a:r>
            <a:r>
              <a:rPr lang="ru-RU" sz="2800" b="1" dirty="0" smtClean="0"/>
              <a:t>) = 1</a:t>
            </a:r>
            <a:endParaRPr lang="ru-RU" sz="2800" dirty="0" smtClean="0"/>
          </a:p>
          <a:p>
            <a:pPr>
              <a:buFont typeface="Wingdings 2" pitchFamily="18" charset="2"/>
              <a:buNone/>
            </a:pPr>
            <a:r>
              <a:rPr lang="ru-RU" sz="2800" b="1" dirty="0" smtClean="0"/>
              <a:t>               </a:t>
            </a:r>
            <a:r>
              <a:rPr lang="en-US" sz="2800" b="1" dirty="0" smtClean="0"/>
              <a:t>x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</a:t>
            </a:r>
            <a:r>
              <a:rPr lang="ru-RU" sz="2800" b="1" dirty="0" smtClean="0">
                <a:sym typeface="Symbol" pitchFamily="18" charset="2"/>
              </a:rPr>
              <a:t></a:t>
            </a:r>
            <a:r>
              <a:rPr lang="ru-RU" sz="2800" b="1" dirty="0" smtClean="0"/>
              <a:t> </a:t>
            </a:r>
            <a:r>
              <a:rPr lang="en-US" sz="2800" b="1" dirty="0" smtClean="0"/>
              <a:t>y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 = </a:t>
            </a:r>
            <a:r>
              <a:rPr lang="ru-RU" sz="2800" b="1" dirty="0" smtClean="0"/>
              <a:t>1</a:t>
            </a:r>
          </a:p>
          <a:p>
            <a:pPr>
              <a:buFont typeface="Wingdings 2" pitchFamily="18" charset="2"/>
              <a:buNone/>
            </a:pPr>
            <a:endParaRPr lang="ru-RU" sz="2800" dirty="0" smtClean="0"/>
          </a:p>
          <a:p>
            <a:r>
              <a:rPr lang="ru-RU" sz="2200" dirty="0" smtClean="0"/>
              <a:t>где </a:t>
            </a:r>
            <a:r>
              <a:rPr lang="en-US" sz="2200" b="1" dirty="0" smtClean="0"/>
              <a:t>x</a:t>
            </a:r>
            <a:r>
              <a:rPr lang="ru-RU" sz="2200" b="1" baseline="-25000" dirty="0" smtClean="0"/>
              <a:t>1</a:t>
            </a:r>
            <a:r>
              <a:rPr lang="ru-RU" sz="2200" b="1" dirty="0" smtClean="0"/>
              <a:t>,</a:t>
            </a:r>
            <a:r>
              <a:rPr lang="en-US" sz="2200" b="1" dirty="0" smtClean="0"/>
              <a:t>x</a:t>
            </a:r>
            <a:r>
              <a:rPr lang="ru-RU" sz="2200" b="1" baseline="-25000" dirty="0" smtClean="0"/>
              <a:t>2</a:t>
            </a:r>
            <a:r>
              <a:rPr lang="ru-RU" sz="2200" b="1" dirty="0" smtClean="0"/>
              <a:t>,…,</a:t>
            </a:r>
            <a:r>
              <a:rPr lang="en-US" sz="2200" b="1" dirty="0" smtClean="0"/>
              <a:t>x</a:t>
            </a:r>
            <a:r>
              <a:rPr lang="ru-RU" sz="2200" b="1" baseline="-25000" dirty="0" smtClean="0"/>
              <a:t>5, </a:t>
            </a:r>
            <a:r>
              <a:rPr lang="ru-RU" sz="2200" b="1" dirty="0" smtClean="0"/>
              <a:t>у</a:t>
            </a:r>
            <a:r>
              <a:rPr lang="ru-RU" sz="2200" b="1" baseline="-25000" dirty="0" smtClean="0"/>
              <a:t>1</a:t>
            </a:r>
            <a:r>
              <a:rPr lang="ru-RU" sz="2200" b="1" dirty="0" smtClean="0"/>
              <a:t>,у</a:t>
            </a:r>
            <a:r>
              <a:rPr lang="ru-RU" sz="2200" b="1" baseline="-25000" dirty="0" smtClean="0"/>
              <a:t>2</a:t>
            </a:r>
            <a:r>
              <a:rPr lang="ru-RU" sz="2200" b="1" dirty="0" smtClean="0"/>
              <a:t>,…,у</a:t>
            </a:r>
            <a:r>
              <a:rPr lang="ru-RU" sz="2200" b="1" baseline="-25000" dirty="0" smtClean="0"/>
              <a:t>5</a:t>
            </a:r>
            <a:r>
              <a:rPr lang="ru-RU" sz="2200" dirty="0" smtClean="0"/>
              <a:t> – логические переменные? В ответе не нужно перечислять все различные наборы значений переменных, при которых выполнено данное равенство. В качестве ответа нужно указать количество таких наборов.</a:t>
            </a:r>
          </a:p>
          <a:p>
            <a:endParaRPr lang="ru-RU" dirty="0" smtClean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928662" y="2285992"/>
            <a:ext cx="500063" cy="13573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0"/>
          <a:ext cx="7643865" cy="6454886"/>
        </p:xfrm>
        <a:graphic>
          <a:graphicData uri="http://schemas.openxmlformats.org/drawingml/2006/table">
            <a:tbl>
              <a:tblPr/>
              <a:tblGrid>
                <a:gridCol w="391312"/>
                <a:gridCol w="378761"/>
                <a:gridCol w="378761"/>
                <a:gridCol w="380239"/>
                <a:gridCol w="423800"/>
                <a:gridCol w="1200210"/>
                <a:gridCol w="1146583"/>
                <a:gridCol w="1337680"/>
                <a:gridCol w="1242131"/>
                <a:gridCol w="764388"/>
              </a:tblGrid>
              <a:tr h="285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urier New"/>
                          <a:ea typeface="Calibri"/>
                          <a:cs typeface="Times New Roman"/>
                        </a:rPr>
                        <a:t>X5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100" b="1" baseline="-25000"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11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1100" b="1" baseline="-25000"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100" b="1" baseline="-25000"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11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1100" b="1" baseline="-25000"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100" b="1" baseline="-25000" dirty="0"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100" b="1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1100" b="1" dirty="0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1100" b="1" baseline="-25000" dirty="0"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100" b="1" baseline="-25000" dirty="0"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100" b="1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1100" b="1" dirty="0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1100" b="1" baseline="-25000" dirty="0">
                          <a:latin typeface="Courier New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28875" y="1308100"/>
          <a:ext cx="5000660" cy="5263915"/>
        </p:xfrm>
        <a:graphic>
          <a:graphicData uri="http://schemas.openxmlformats.org/drawingml/2006/table">
            <a:tbl>
              <a:tblPr/>
              <a:tblGrid>
                <a:gridCol w="276915"/>
                <a:gridCol w="268033"/>
                <a:gridCol w="268033"/>
                <a:gridCol w="269078"/>
                <a:gridCol w="299904"/>
                <a:gridCol w="727814"/>
                <a:gridCol w="761254"/>
                <a:gridCol w="814546"/>
                <a:gridCol w="740877"/>
                <a:gridCol w="574206"/>
              </a:tblGrid>
              <a:tr h="391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X1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X2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X3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X4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ourier New"/>
                          <a:ea typeface="Calibri"/>
                          <a:cs typeface="Times New Roman"/>
                        </a:rPr>
                        <a:t>X5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9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900" b="1" baseline="-25000">
                          <a:latin typeface="Courier New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308100"/>
          <a:ext cx="8215371" cy="2494651"/>
        </p:xfrm>
        <a:graphic>
          <a:graphicData uri="http://schemas.openxmlformats.org/drawingml/2006/table">
            <a:tbl>
              <a:tblPr/>
              <a:tblGrid>
                <a:gridCol w="454955"/>
                <a:gridCol w="440339"/>
                <a:gridCol w="440339"/>
                <a:gridCol w="442055"/>
                <a:gridCol w="492699"/>
                <a:gridCol w="1195690"/>
                <a:gridCol w="1250628"/>
                <a:gridCol w="1338179"/>
                <a:gridCol w="1392694"/>
                <a:gridCol w="767793"/>
              </a:tblGrid>
              <a:tr h="391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X1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X2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X3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X4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ourier New"/>
                          <a:ea typeface="Calibri"/>
                          <a:cs typeface="Times New Roman"/>
                        </a:rPr>
                        <a:t>X5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Courier New"/>
                          <a:sym typeface="Symbol"/>
                        </a:rPr>
                        <a:t></a:t>
                      </a:r>
                      <a:r>
                        <a:rPr lang="ru-RU" sz="2000" b="1">
                          <a:latin typeface="Courier New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ru-RU" sz="2000" b="1" baseline="-25000">
                          <a:latin typeface="Courier New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25" y="2286000"/>
          <a:ext cx="2120900" cy="2332355"/>
        </p:xfrm>
        <a:graphic>
          <a:graphicData uri="http://schemas.openxmlformats.org/drawingml/2006/table">
            <a:tbl>
              <a:tblPr/>
              <a:tblGrid>
                <a:gridCol w="424815"/>
                <a:gridCol w="411480"/>
                <a:gridCol w="411480"/>
                <a:gridCol w="412750"/>
                <a:gridCol w="460375"/>
              </a:tblGrid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X1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X2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X3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X4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X5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57813" y="2286000"/>
          <a:ext cx="2120900" cy="2332355"/>
        </p:xfrm>
        <a:graphic>
          <a:graphicData uri="http://schemas.openxmlformats.org/drawingml/2006/table">
            <a:tbl>
              <a:tblPr/>
              <a:tblGrid>
                <a:gridCol w="424815"/>
                <a:gridCol w="411480"/>
                <a:gridCol w="411480"/>
                <a:gridCol w="412750"/>
                <a:gridCol w="460375"/>
              </a:tblGrid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y1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y2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y3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y4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y5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4854" name="Прямоугольник 5"/>
          <p:cNvSpPr>
            <a:spLocks noChangeArrowheads="1"/>
          </p:cNvSpPr>
          <p:nvPr/>
        </p:nvSpPr>
        <p:spPr bwMode="auto">
          <a:xfrm>
            <a:off x="1143000" y="928688"/>
            <a:ext cx="6929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 (x</a:t>
            </a:r>
            <a:r>
              <a:rPr lang="ru-RU" b="1" baseline="-25000"/>
              <a:t>1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x</a:t>
            </a:r>
            <a:r>
              <a:rPr lang="ru-RU" b="1" baseline="-25000"/>
              <a:t>2</a:t>
            </a:r>
            <a:r>
              <a:rPr lang="ru-RU" b="1"/>
              <a:t>) </a:t>
            </a:r>
            <a:r>
              <a:rPr lang="ru-RU" b="1">
                <a:sym typeface="Symbol" pitchFamily="18" charset="2"/>
              </a:rPr>
              <a:t></a:t>
            </a:r>
            <a:r>
              <a:rPr lang="ru-RU" b="1"/>
              <a:t> (x</a:t>
            </a:r>
            <a:r>
              <a:rPr lang="ru-RU" b="1" baseline="-25000"/>
              <a:t>2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x</a:t>
            </a:r>
            <a:r>
              <a:rPr lang="ru-RU" b="1" baseline="-25000"/>
              <a:t>3</a:t>
            </a:r>
            <a:r>
              <a:rPr lang="ru-RU" b="1"/>
              <a:t>) </a:t>
            </a:r>
            <a:r>
              <a:rPr lang="ru-RU" b="1">
                <a:sym typeface="Symbol" pitchFamily="18" charset="2"/>
              </a:rPr>
              <a:t></a:t>
            </a:r>
            <a:r>
              <a:rPr lang="ru-RU" b="1"/>
              <a:t> (x</a:t>
            </a:r>
            <a:r>
              <a:rPr lang="ru-RU" b="1" baseline="-25000"/>
              <a:t>3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x</a:t>
            </a:r>
            <a:r>
              <a:rPr lang="ru-RU" b="1" baseline="-25000"/>
              <a:t>4</a:t>
            </a:r>
            <a:r>
              <a:rPr lang="ru-RU" b="1"/>
              <a:t>) </a:t>
            </a:r>
            <a:r>
              <a:rPr lang="ru-RU" b="1">
                <a:sym typeface="Symbol" pitchFamily="18" charset="2"/>
              </a:rPr>
              <a:t></a:t>
            </a:r>
            <a:r>
              <a:rPr lang="ru-RU" b="1"/>
              <a:t> (x</a:t>
            </a:r>
            <a:r>
              <a:rPr lang="ru-RU" b="1" baseline="-25000"/>
              <a:t>4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x</a:t>
            </a:r>
            <a:r>
              <a:rPr lang="ru-RU" b="1" baseline="-25000"/>
              <a:t>5</a:t>
            </a:r>
            <a:r>
              <a:rPr lang="ru-RU" b="1"/>
              <a:t>) = 1</a:t>
            </a:r>
            <a:endParaRPr lang="ru-RU"/>
          </a:p>
          <a:p>
            <a:r>
              <a:rPr lang="ru-RU" b="1"/>
              <a:t>       (у</a:t>
            </a:r>
            <a:r>
              <a:rPr lang="ru-RU" b="1" baseline="-25000"/>
              <a:t>1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у</a:t>
            </a:r>
            <a:r>
              <a:rPr lang="ru-RU" b="1" baseline="-25000"/>
              <a:t>2</a:t>
            </a:r>
            <a:r>
              <a:rPr lang="ru-RU" b="1"/>
              <a:t>) </a:t>
            </a:r>
            <a:r>
              <a:rPr lang="ru-RU" b="1">
                <a:sym typeface="Symbol" pitchFamily="18" charset="2"/>
              </a:rPr>
              <a:t></a:t>
            </a:r>
            <a:r>
              <a:rPr lang="ru-RU" b="1"/>
              <a:t> (у</a:t>
            </a:r>
            <a:r>
              <a:rPr lang="ru-RU" b="1" baseline="-25000"/>
              <a:t>2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у</a:t>
            </a:r>
            <a:r>
              <a:rPr lang="ru-RU" b="1" baseline="-25000"/>
              <a:t>3</a:t>
            </a:r>
            <a:r>
              <a:rPr lang="ru-RU" b="1"/>
              <a:t>) </a:t>
            </a:r>
            <a:r>
              <a:rPr lang="ru-RU" b="1">
                <a:sym typeface="Symbol" pitchFamily="18" charset="2"/>
              </a:rPr>
              <a:t></a:t>
            </a:r>
            <a:r>
              <a:rPr lang="ru-RU" b="1"/>
              <a:t> (у</a:t>
            </a:r>
            <a:r>
              <a:rPr lang="ru-RU" b="1" baseline="-25000"/>
              <a:t>3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у</a:t>
            </a:r>
            <a:r>
              <a:rPr lang="ru-RU" b="1" baseline="-25000"/>
              <a:t>4</a:t>
            </a:r>
            <a:r>
              <a:rPr lang="ru-RU" b="1"/>
              <a:t>) </a:t>
            </a:r>
            <a:r>
              <a:rPr lang="ru-RU" b="1">
                <a:sym typeface="Symbol" pitchFamily="18" charset="2"/>
              </a:rPr>
              <a:t></a:t>
            </a:r>
            <a:r>
              <a:rPr lang="ru-RU" b="1"/>
              <a:t> (у</a:t>
            </a:r>
            <a:r>
              <a:rPr lang="ru-RU" b="1" baseline="-25000"/>
              <a:t>4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</a:t>
            </a:r>
            <a:r>
              <a:rPr lang="ru-RU" b="1"/>
              <a:t> у</a:t>
            </a:r>
            <a:r>
              <a:rPr lang="ru-RU" b="1" baseline="-25000"/>
              <a:t>5</a:t>
            </a:r>
            <a:r>
              <a:rPr lang="ru-RU" b="1"/>
              <a:t>) = 1</a:t>
            </a:r>
            <a:endParaRPr lang="ru-RU"/>
          </a:p>
          <a:p>
            <a:r>
              <a:rPr lang="ru-RU" b="1"/>
              <a:t>               </a:t>
            </a:r>
            <a:r>
              <a:rPr lang="en-US" b="1"/>
              <a:t>x</a:t>
            </a:r>
            <a:r>
              <a:rPr lang="ru-RU" b="1" baseline="-25000"/>
              <a:t>1</a:t>
            </a:r>
            <a:r>
              <a:rPr lang="ru-RU" b="1"/>
              <a:t> </a:t>
            </a:r>
            <a:r>
              <a:rPr lang="ru-RU" b="1">
                <a:sym typeface="Symbol" pitchFamily="18" charset="2"/>
              </a:rPr>
              <a:t></a:t>
            </a:r>
            <a:r>
              <a:rPr lang="ru-RU" b="1"/>
              <a:t> </a:t>
            </a:r>
            <a:r>
              <a:rPr lang="en-US" b="1"/>
              <a:t>y</a:t>
            </a:r>
            <a:r>
              <a:rPr lang="ru-RU" b="1" baseline="-25000"/>
              <a:t>1</a:t>
            </a:r>
            <a:r>
              <a:rPr lang="ru-RU" b="1"/>
              <a:t>  = 1</a:t>
            </a:r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428750" y="1000125"/>
            <a:ext cx="142875" cy="7858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714750" y="3143250"/>
            <a:ext cx="1643063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3714750" y="2786063"/>
            <a:ext cx="1571625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714751" y="2786062"/>
            <a:ext cx="1643062" cy="164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786188" y="3429000"/>
            <a:ext cx="157162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786188" y="3786188"/>
            <a:ext cx="157162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786188" y="4071938"/>
            <a:ext cx="1571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714750" y="4500563"/>
            <a:ext cx="157162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3714750" y="3143250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3714750" y="3429000"/>
            <a:ext cx="17145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3714750" y="3714750"/>
            <a:ext cx="164306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3714750" y="4071938"/>
            <a:ext cx="1571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4357688" y="5286375"/>
            <a:ext cx="335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3600">
                <a:latin typeface="Calibri" pitchFamily="34" charset="0"/>
              </a:rPr>
              <a:t>11 </a:t>
            </a:r>
            <a:r>
              <a:rPr lang="ru-RU" sz="3600">
                <a:latin typeface="Calibri" pitchFamily="34" charset="0"/>
              </a:rPr>
              <a:t>решений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500166" y="1928802"/>
            <a:ext cx="5357850" cy="30527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Желаю всем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успеха!!!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№23    </a:t>
            </a:r>
            <a:r>
              <a:rPr lang="ru-RU" dirty="0" err="1" smtClean="0"/>
              <a:t>демо</a:t>
            </a:r>
            <a:r>
              <a:rPr lang="ru-RU" dirty="0" smtClean="0"/>
              <a:t>  2017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en-US" dirty="0" smtClean="0"/>
              <a:t>         </a:t>
            </a:r>
            <a:r>
              <a:rPr lang="ru-RU" dirty="0" smtClean="0"/>
              <a:t>(</a:t>
            </a:r>
            <a:r>
              <a:rPr lang="en-US" dirty="0" smtClean="0"/>
              <a:t>x1→</a:t>
            </a:r>
            <a:r>
              <a:rPr lang="ru-RU" dirty="0" smtClean="0"/>
              <a:t>(</a:t>
            </a:r>
            <a:r>
              <a:rPr lang="en-US" dirty="0" smtClean="0"/>
              <a:t>x2 ^ y1)) ^ (y1 → y2) = 1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ru-RU" dirty="0" smtClean="0"/>
              <a:t>(</a:t>
            </a:r>
            <a:r>
              <a:rPr lang="en-US" dirty="0" smtClean="0"/>
              <a:t>x2→</a:t>
            </a:r>
            <a:r>
              <a:rPr lang="ru-RU" dirty="0" smtClean="0"/>
              <a:t>(</a:t>
            </a:r>
            <a:r>
              <a:rPr lang="en-US" dirty="0" smtClean="0"/>
              <a:t>x3 ^ y2)) ^ (y2 → y3) = 1</a:t>
            </a:r>
          </a:p>
          <a:p>
            <a:r>
              <a:rPr lang="en-US" dirty="0"/>
              <a:t> </a:t>
            </a:r>
            <a:r>
              <a:rPr lang="en-US" dirty="0" smtClean="0"/>
              <a:t>          ………….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ru-RU" dirty="0" smtClean="0"/>
              <a:t>(</a:t>
            </a:r>
            <a:r>
              <a:rPr lang="en-US" dirty="0" smtClean="0"/>
              <a:t>x5→</a:t>
            </a:r>
            <a:r>
              <a:rPr lang="ru-RU" dirty="0" smtClean="0"/>
              <a:t>(</a:t>
            </a:r>
            <a:r>
              <a:rPr lang="en-US" dirty="0" smtClean="0"/>
              <a:t>x6 ^ y5)) ^ (y5 → y6) = 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x</a:t>
            </a:r>
            <a:r>
              <a:rPr lang="ru-RU" dirty="0" smtClean="0"/>
              <a:t>6</a:t>
            </a:r>
            <a:r>
              <a:rPr lang="en-US" dirty="0" smtClean="0"/>
              <a:t> → y6 = 1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357290" y="1857364"/>
            <a:ext cx="571504" cy="3214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Без последнего уравнения: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</a:t>
            </a:r>
            <a:r>
              <a:rPr lang="en-US" dirty="0" smtClean="0"/>
              <a:t>x1→</a:t>
            </a:r>
            <a:r>
              <a:rPr lang="ru-RU" dirty="0" smtClean="0"/>
              <a:t>(</a:t>
            </a:r>
            <a:r>
              <a:rPr lang="en-US" dirty="0" smtClean="0"/>
              <a:t>x2 ^ y1)) =1      </a:t>
            </a:r>
            <a:r>
              <a:rPr lang="ru-RU" dirty="0" smtClean="0"/>
              <a:t> и     </a:t>
            </a:r>
            <a:r>
              <a:rPr lang="en-US" dirty="0" smtClean="0"/>
              <a:t> (y1 → y2) = 1</a:t>
            </a:r>
            <a:endParaRPr lang="ru-RU" dirty="0" smtClean="0"/>
          </a:p>
          <a:p>
            <a:pPr algn="ctr">
              <a:buNone/>
            </a:pPr>
            <a:r>
              <a:rPr lang="ru-RU" sz="2000" b="1" dirty="0" smtClean="0"/>
              <a:t>0 </a:t>
            </a:r>
            <a:r>
              <a:rPr lang="en-US" sz="2000" b="1" dirty="0" smtClean="0"/>
              <a:t>→</a:t>
            </a:r>
            <a:r>
              <a:rPr lang="ru-RU" sz="2000" b="1" dirty="0" smtClean="0"/>
              <a:t> 0 = 1</a:t>
            </a:r>
          </a:p>
          <a:p>
            <a:pPr algn="ctr">
              <a:buNone/>
            </a:pPr>
            <a:r>
              <a:rPr lang="ru-RU" sz="2000" b="1" dirty="0" smtClean="0"/>
              <a:t>0 </a:t>
            </a:r>
            <a:r>
              <a:rPr lang="en-US" sz="2000" b="1" dirty="0" smtClean="0"/>
              <a:t>→</a:t>
            </a:r>
            <a:r>
              <a:rPr lang="ru-RU" sz="2000" b="1" dirty="0" smtClean="0"/>
              <a:t> 1 = 1</a:t>
            </a:r>
          </a:p>
          <a:p>
            <a:pPr algn="ctr">
              <a:buNone/>
            </a:pPr>
            <a:r>
              <a:rPr lang="ru-RU" sz="2000" b="1" dirty="0" smtClean="0"/>
              <a:t>1 </a:t>
            </a:r>
            <a:r>
              <a:rPr lang="en-US" sz="2000" b="1" dirty="0" smtClean="0"/>
              <a:t>→</a:t>
            </a:r>
            <a:r>
              <a:rPr lang="ru-RU" sz="2000" b="1" dirty="0" smtClean="0"/>
              <a:t> 1 = 1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500438"/>
          <a:ext cx="2928960" cy="2643208"/>
        </p:xfrm>
        <a:graphic>
          <a:graphicData uri="http://schemas.openxmlformats.org/drawingml/2006/table">
            <a:tbl>
              <a:tblPr/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28" y="3571876"/>
          <a:ext cx="2928960" cy="2643208"/>
        </p:xfrm>
        <a:graphic>
          <a:graphicData uri="http://schemas.openxmlformats.org/drawingml/2006/table">
            <a:tbl>
              <a:tblPr/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 последним уравнением: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500438"/>
          <a:ext cx="2928960" cy="2643208"/>
        </p:xfrm>
        <a:graphic>
          <a:graphicData uri="http://schemas.openxmlformats.org/drawingml/2006/table">
            <a:tbl>
              <a:tblPr/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28" y="3571876"/>
          <a:ext cx="2928960" cy="2643208"/>
        </p:xfrm>
        <a:graphic>
          <a:graphicData uri="http://schemas.openxmlformats.org/drawingml/2006/table">
            <a:tbl>
              <a:tblPr/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868" y="1643050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x</a:t>
            </a:r>
            <a:r>
              <a:rPr lang="ru-RU" sz="2800" b="1" dirty="0" smtClean="0"/>
              <a:t>6</a:t>
            </a:r>
            <a:r>
              <a:rPr lang="en-US" sz="2800" b="1" dirty="0" smtClean="0"/>
              <a:t> → y6 = 1 </a:t>
            </a:r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86182" y="4000504"/>
            <a:ext cx="114300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14744" y="4000504"/>
            <a:ext cx="1285884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786182" y="4000504"/>
            <a:ext cx="1214446" cy="785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86182" y="4000504"/>
            <a:ext cx="1214446" cy="1143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3607587" y="4107661"/>
            <a:ext cx="1428760" cy="121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428992" y="4286256"/>
            <a:ext cx="1785950" cy="121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3286116" y="4429132"/>
            <a:ext cx="2071702" cy="121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714744" y="4357694"/>
            <a:ext cx="1214446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786182" y="4357694"/>
            <a:ext cx="1214446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786182" y="4429132"/>
            <a:ext cx="1214446" cy="571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714744" y="4429132"/>
            <a:ext cx="1285884" cy="10001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3750463" y="4464851"/>
            <a:ext cx="1285884" cy="12144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3571868" y="4572008"/>
            <a:ext cx="1571636" cy="1285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714744" y="4714884"/>
            <a:ext cx="1214446" cy="714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714744" y="4714884"/>
            <a:ext cx="1214446" cy="5715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714744" y="4786322"/>
            <a:ext cx="1143008" cy="92869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3607587" y="4893479"/>
            <a:ext cx="1357322" cy="114300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 последним уравнением: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500438"/>
          <a:ext cx="2928960" cy="2643208"/>
        </p:xfrm>
        <a:graphic>
          <a:graphicData uri="http://schemas.openxmlformats.org/drawingml/2006/table">
            <a:tbl>
              <a:tblPr/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28" y="3571876"/>
          <a:ext cx="2928960" cy="2643208"/>
        </p:xfrm>
        <a:graphic>
          <a:graphicData uri="http://schemas.openxmlformats.org/drawingml/2006/table">
            <a:tbl>
              <a:tblPr/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868" y="1643050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x</a:t>
            </a:r>
            <a:r>
              <a:rPr lang="ru-RU" sz="2800" b="1" dirty="0" smtClean="0"/>
              <a:t>6</a:t>
            </a:r>
            <a:r>
              <a:rPr lang="en-US" sz="2800" b="1" dirty="0" smtClean="0"/>
              <a:t> → y6 = 1 </a:t>
            </a:r>
            <a:endParaRPr lang="ru-RU" sz="2800" b="1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714744" y="5643578"/>
            <a:ext cx="1285884" cy="42862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786182" y="5000636"/>
            <a:ext cx="1214446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714744" y="4929198"/>
            <a:ext cx="1285884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714744" y="4929198"/>
            <a:ext cx="1285884" cy="10715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643306" y="5286388"/>
            <a:ext cx="1285884" cy="4286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643306" y="5286388"/>
            <a:ext cx="1428760" cy="14287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571736" y="2143116"/>
            <a:ext cx="4786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Количество решений:</a:t>
            </a:r>
          </a:p>
          <a:p>
            <a:pPr algn="ctr"/>
            <a:r>
              <a:rPr lang="ru-RU" sz="2800" b="1" dirty="0" smtClean="0"/>
              <a:t>7 + 6 + 5 + 4 + 3 + 2 + 1 = 28</a:t>
            </a:r>
            <a:endParaRPr lang="ru-RU" sz="28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3714744" y="5286388"/>
            <a:ext cx="1285884" cy="78581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57620" y="5000636"/>
            <a:ext cx="1152532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643306" y="5643578"/>
            <a:ext cx="1214446" cy="714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643306" y="6000768"/>
            <a:ext cx="1214446" cy="7143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№23     </a:t>
            </a:r>
            <a:r>
              <a:rPr lang="ru-RU" dirty="0" err="1" smtClean="0"/>
              <a:t>демо</a:t>
            </a:r>
            <a:r>
              <a:rPr lang="ru-RU" dirty="0" smtClean="0"/>
              <a:t>   2016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en-US" dirty="0" smtClean="0"/>
              <a:t>⌐(x1≡y1)</a:t>
            </a:r>
            <a:r>
              <a:rPr lang="ru-RU" dirty="0" smtClean="0"/>
              <a:t> </a:t>
            </a:r>
            <a:r>
              <a:rPr lang="en-US" dirty="0" smtClean="0"/>
              <a:t>≡</a:t>
            </a:r>
            <a:r>
              <a:rPr lang="ru-RU" dirty="0" smtClean="0"/>
              <a:t> (</a:t>
            </a:r>
            <a:r>
              <a:rPr lang="en-US" dirty="0" smtClean="0"/>
              <a:t>x2≡y2</a:t>
            </a:r>
            <a:r>
              <a:rPr lang="ru-RU" dirty="0" smtClean="0"/>
              <a:t>) </a:t>
            </a:r>
          </a:p>
          <a:p>
            <a:r>
              <a:rPr lang="ru-RU" dirty="0" smtClean="0"/>
              <a:t>              </a:t>
            </a:r>
            <a:r>
              <a:rPr lang="en-US" dirty="0" smtClean="0"/>
              <a:t>⌐(x</a:t>
            </a:r>
            <a:r>
              <a:rPr lang="ru-RU" dirty="0" smtClean="0"/>
              <a:t>2</a:t>
            </a:r>
            <a:r>
              <a:rPr lang="en-US" dirty="0" smtClean="0"/>
              <a:t>≡y</a:t>
            </a:r>
            <a:r>
              <a:rPr lang="ru-RU" dirty="0" smtClean="0"/>
              <a:t>2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≡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dirty="0" smtClean="0"/>
              <a:t>3</a:t>
            </a:r>
            <a:r>
              <a:rPr lang="en-US" dirty="0" smtClean="0"/>
              <a:t>≡y</a:t>
            </a:r>
            <a:r>
              <a:rPr lang="ru-RU" dirty="0" smtClean="0"/>
              <a:t>3) </a:t>
            </a:r>
          </a:p>
          <a:p>
            <a:r>
              <a:rPr lang="ru-RU" dirty="0" smtClean="0"/>
              <a:t>              ………..</a:t>
            </a:r>
          </a:p>
          <a:p>
            <a:r>
              <a:rPr lang="ru-RU" dirty="0" smtClean="0"/>
              <a:t>               </a:t>
            </a:r>
            <a:r>
              <a:rPr lang="en-US" dirty="0" smtClean="0"/>
              <a:t>⌐(x</a:t>
            </a:r>
            <a:r>
              <a:rPr lang="ru-RU" dirty="0" smtClean="0"/>
              <a:t>8</a:t>
            </a:r>
            <a:r>
              <a:rPr lang="en-US" dirty="0" smtClean="0"/>
              <a:t>≡y</a:t>
            </a:r>
            <a:r>
              <a:rPr lang="ru-RU" dirty="0" smtClean="0"/>
              <a:t>8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≡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dirty="0" smtClean="0"/>
              <a:t>9</a:t>
            </a:r>
            <a:r>
              <a:rPr lang="en-US" dirty="0" smtClean="0"/>
              <a:t>≡y</a:t>
            </a:r>
            <a:r>
              <a:rPr lang="ru-RU" dirty="0" smtClean="0"/>
              <a:t>9)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142976" y="1643050"/>
            <a:ext cx="785818" cy="2500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Таблица истинности первого уравнения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14480" y="1142984"/>
          <a:ext cx="5751541" cy="5343525"/>
        </p:xfrm>
        <a:graphic>
          <a:graphicData uri="http://schemas.openxmlformats.org/drawingml/2006/table">
            <a:tbl>
              <a:tblPr/>
              <a:tblGrid>
                <a:gridCol w="641287"/>
                <a:gridCol w="641287"/>
                <a:gridCol w="641287"/>
                <a:gridCol w="641287"/>
                <a:gridCol w="961930"/>
                <a:gridCol w="1082171"/>
                <a:gridCol w="1142292"/>
              </a:tblGrid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x1=y1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⌐(x1≡y1)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x2≡y2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1214421"/>
          <a:ext cx="7072362" cy="5112422"/>
        </p:xfrm>
        <a:graphic>
          <a:graphicData uri="http://schemas.openxmlformats.org/drawingml/2006/table">
            <a:tbl>
              <a:tblPr/>
              <a:tblGrid>
                <a:gridCol w="708898"/>
                <a:gridCol w="708898"/>
                <a:gridCol w="708898"/>
                <a:gridCol w="708898"/>
                <a:gridCol w="1246109"/>
                <a:gridCol w="1439947"/>
                <a:gridCol w="1550714"/>
              </a:tblGrid>
              <a:tr h="422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x1=y1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⌐(x1≡y1)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x2≡y2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Таблица истинности первого уравнения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857356" y="1500174"/>
          <a:ext cx="5072098" cy="3506004"/>
        </p:xfrm>
        <a:graphic>
          <a:graphicData uri="http://schemas.openxmlformats.org/drawingml/2006/table">
            <a:tbl>
              <a:tblPr/>
              <a:tblGrid>
                <a:gridCol w="617391"/>
                <a:gridCol w="617391"/>
                <a:gridCol w="617391"/>
                <a:gridCol w="617391"/>
                <a:gridCol w="2602534"/>
              </a:tblGrid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(X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y3)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или (0,0)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Таблица истинности первого уравнения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2031</Words>
  <Application>Microsoft Office PowerPoint</Application>
  <PresentationFormat>Экран (4:3)</PresentationFormat>
  <Paragraphs>1439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Решение систем  логических уравнений</vt:lpstr>
      <vt:lpstr>№23    демо  2017 года</vt:lpstr>
      <vt:lpstr>Без последнего уравнения:</vt:lpstr>
      <vt:lpstr>C последним уравнением:</vt:lpstr>
      <vt:lpstr>C последним уравнением:</vt:lpstr>
      <vt:lpstr>№23     демо   2016 года</vt:lpstr>
      <vt:lpstr>Таблица истинности первого уравнения</vt:lpstr>
      <vt:lpstr>Слайд 8</vt:lpstr>
      <vt:lpstr>Слайд 9</vt:lpstr>
      <vt:lpstr>Слайд 10</vt:lpstr>
      <vt:lpstr>Задание типа В15    (№94)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логических уравнений</dc:title>
  <dc:creator>Ольга</dc:creator>
  <cp:lastModifiedBy>Ольга</cp:lastModifiedBy>
  <cp:revision>14</cp:revision>
  <dcterms:created xsi:type="dcterms:W3CDTF">2016-10-16T13:02:59Z</dcterms:created>
  <dcterms:modified xsi:type="dcterms:W3CDTF">2016-10-16T15:18:35Z</dcterms:modified>
</cp:coreProperties>
</file>