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87" r:id="rId4"/>
    <p:sldId id="284" r:id="rId5"/>
    <p:sldId id="291" r:id="rId6"/>
    <p:sldId id="292" r:id="rId7"/>
    <p:sldId id="293" r:id="rId8"/>
    <p:sldId id="294" r:id="rId9"/>
    <p:sldId id="295" r:id="rId10"/>
    <p:sldId id="297" r:id="rId11"/>
    <p:sldId id="298" r:id="rId12"/>
    <p:sldId id="263" r:id="rId13"/>
    <p:sldId id="299" r:id="rId14"/>
    <p:sldId id="301" r:id="rId15"/>
    <p:sldId id="30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3300"/>
    <a:srgbClr val="000099"/>
    <a:srgbClr val="990033"/>
    <a:srgbClr val="0000CC"/>
    <a:srgbClr val="008000"/>
    <a:srgbClr val="00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1867" autoAdjust="0"/>
  </p:normalViewPr>
  <p:slideViewPr>
    <p:cSldViewPr>
      <p:cViewPr>
        <p:scale>
          <a:sx n="94" d="100"/>
          <a:sy n="94" d="100"/>
        </p:scale>
        <p:origin x="-211" y="1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A1CAFF-F323-4D4D-AE42-E84FBEF7A42E}" type="doc">
      <dgm:prSet loTypeId="urn:microsoft.com/office/officeart/2005/8/layout/list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1BD80E3-0AF5-48E7-9A3F-442408B281CC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bg1"/>
              </a:solidFill>
              <a:latin typeface="Century" pitchFamily="18" charset="0"/>
            </a:rPr>
            <a:t>Разработать программы учебных курсов и апробировать программы курсов по IT-технологиям в урочной, внеурочной и дополнительной деятельности </a:t>
          </a:r>
          <a:endParaRPr lang="ru-RU" sz="1800" dirty="0">
            <a:solidFill>
              <a:schemeClr val="bg1"/>
            </a:solidFill>
          </a:endParaRPr>
        </a:p>
      </dgm:t>
    </dgm:pt>
    <dgm:pt modelId="{FF840DF4-3B5A-468C-8DFC-FCC190E3A05E}" type="parTrans" cxnId="{E84DA6F3-2990-4E52-9DCA-07A556CB0B6A}">
      <dgm:prSet/>
      <dgm:spPr/>
      <dgm:t>
        <a:bodyPr/>
        <a:lstStyle/>
        <a:p>
          <a:endParaRPr lang="ru-RU"/>
        </a:p>
      </dgm:t>
    </dgm:pt>
    <dgm:pt modelId="{5489DB4C-66F2-4904-A4E6-E9D99D8C78BC}" type="sibTrans" cxnId="{E84DA6F3-2990-4E52-9DCA-07A556CB0B6A}">
      <dgm:prSet/>
      <dgm:spPr/>
      <dgm:t>
        <a:bodyPr/>
        <a:lstStyle/>
        <a:p>
          <a:endParaRPr lang="ru-RU"/>
        </a:p>
      </dgm:t>
    </dgm:pt>
    <dgm:pt modelId="{1C55A32F-3063-495C-B8A7-E592359E79EB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bg1"/>
              </a:solidFill>
              <a:latin typeface="Century" pitchFamily="18" charset="0"/>
            </a:rPr>
            <a:t>Расширить сетевое взаимодействие с высшими,  средне-профессиональными и общеобразовательными организациями Краснодарского края</a:t>
          </a:r>
          <a:endParaRPr lang="ru-RU" sz="1800" dirty="0">
            <a:solidFill>
              <a:schemeClr val="bg1"/>
            </a:solidFill>
          </a:endParaRPr>
        </a:p>
      </dgm:t>
    </dgm:pt>
    <dgm:pt modelId="{696FEE03-C043-426B-8AF5-EA71AC9078A0}" type="parTrans" cxnId="{1ADAC55F-A5EA-4D64-A7E2-4112794DAB90}">
      <dgm:prSet/>
      <dgm:spPr/>
      <dgm:t>
        <a:bodyPr/>
        <a:lstStyle/>
        <a:p>
          <a:endParaRPr lang="ru-RU"/>
        </a:p>
      </dgm:t>
    </dgm:pt>
    <dgm:pt modelId="{3474FBD2-C0E7-4082-A8B3-50535460CA98}" type="sibTrans" cxnId="{1ADAC55F-A5EA-4D64-A7E2-4112794DAB90}">
      <dgm:prSet/>
      <dgm:spPr/>
      <dgm:t>
        <a:bodyPr/>
        <a:lstStyle/>
        <a:p>
          <a:endParaRPr lang="ru-RU"/>
        </a:p>
      </dgm:t>
    </dgm:pt>
    <dgm:pt modelId="{4B9A940F-B258-4E78-A303-47AE3E9DD893}">
      <dgm:prSet phldrT="[Текст]" custT="1"/>
      <dgm:spPr/>
      <dgm:t>
        <a:bodyPr/>
        <a:lstStyle/>
        <a:p>
          <a:r>
            <a:rPr lang="ru-RU" sz="1800" dirty="0"/>
            <a:t>Разработать часть учебного плана, формируемую участниками образовательных отношений </a:t>
          </a:r>
        </a:p>
      </dgm:t>
    </dgm:pt>
    <dgm:pt modelId="{981796AA-CC9F-49A9-B69B-41E8D6785F54}" type="sibTrans" cxnId="{379A52C4-EB71-41FC-945D-33D463A02F19}">
      <dgm:prSet/>
      <dgm:spPr/>
      <dgm:t>
        <a:bodyPr/>
        <a:lstStyle/>
        <a:p>
          <a:endParaRPr lang="ru-RU"/>
        </a:p>
      </dgm:t>
    </dgm:pt>
    <dgm:pt modelId="{A7972A4C-A05F-4A22-A844-D29FDDC7674E}" type="parTrans" cxnId="{379A52C4-EB71-41FC-945D-33D463A02F19}">
      <dgm:prSet/>
      <dgm:spPr/>
      <dgm:t>
        <a:bodyPr/>
        <a:lstStyle/>
        <a:p>
          <a:endParaRPr lang="ru-RU"/>
        </a:p>
      </dgm:t>
    </dgm:pt>
    <dgm:pt modelId="{56ECCC17-6E94-4327-B037-79422E0E0B01}" type="pres">
      <dgm:prSet presAssocID="{25A1CAFF-F323-4D4D-AE42-E84FBEF7A42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BD46B-FE08-4C7E-8391-031A8A78463A}" type="pres">
      <dgm:prSet presAssocID="{4B9A940F-B258-4E78-A303-47AE3E9DD893}" presName="parentLin" presStyleCnt="0"/>
      <dgm:spPr/>
    </dgm:pt>
    <dgm:pt modelId="{63BA9D0A-CA48-48C8-A468-FB3C39109986}" type="pres">
      <dgm:prSet presAssocID="{4B9A940F-B258-4E78-A303-47AE3E9DD89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FA0CF8A-6031-4028-BE7C-F11DE3C46D04}" type="pres">
      <dgm:prSet presAssocID="{4B9A940F-B258-4E78-A303-47AE3E9DD893}" presName="parentText" presStyleLbl="node1" presStyleIdx="0" presStyleCnt="3" custScaleX="142857" custScaleY="1473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F465A-FDAC-4A38-A353-2CDBCD2A9946}" type="pres">
      <dgm:prSet presAssocID="{4B9A940F-B258-4E78-A303-47AE3E9DD893}" presName="negativeSpace" presStyleCnt="0"/>
      <dgm:spPr/>
    </dgm:pt>
    <dgm:pt modelId="{20E01312-B214-4AC3-B239-0300AC65EE6A}" type="pres">
      <dgm:prSet presAssocID="{4B9A940F-B258-4E78-A303-47AE3E9DD893}" presName="childText" presStyleLbl="conFgAcc1" presStyleIdx="0" presStyleCnt="3" custLinFactNeighborY="5781">
        <dgm:presLayoutVars>
          <dgm:bulletEnabled val="1"/>
        </dgm:presLayoutVars>
      </dgm:prSet>
      <dgm:spPr/>
    </dgm:pt>
    <dgm:pt modelId="{F6B9ADDB-A2E4-4B36-A2A6-707606D578B0}" type="pres">
      <dgm:prSet presAssocID="{981796AA-CC9F-49A9-B69B-41E8D6785F54}" presName="spaceBetweenRectangles" presStyleCnt="0"/>
      <dgm:spPr/>
    </dgm:pt>
    <dgm:pt modelId="{10737811-49BD-4148-9234-24F54C1742D3}" type="pres">
      <dgm:prSet presAssocID="{B1BD80E3-0AF5-48E7-9A3F-442408B281CC}" presName="parentLin" presStyleCnt="0"/>
      <dgm:spPr/>
    </dgm:pt>
    <dgm:pt modelId="{1B426732-E180-4DB1-8EDA-50494005B879}" type="pres">
      <dgm:prSet presAssocID="{B1BD80E3-0AF5-48E7-9A3F-442408B281C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D77E72F-96E4-4DC2-89BD-0E77A34C8032}" type="pres">
      <dgm:prSet presAssocID="{B1BD80E3-0AF5-48E7-9A3F-442408B281CC}" presName="parentText" presStyleLbl="node1" presStyleIdx="1" presStyleCnt="3" custScaleX="150270" custScaleY="1668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CCC35-CB19-472A-9C69-BD2441BF5B09}" type="pres">
      <dgm:prSet presAssocID="{B1BD80E3-0AF5-48E7-9A3F-442408B281CC}" presName="negativeSpace" presStyleCnt="0"/>
      <dgm:spPr/>
    </dgm:pt>
    <dgm:pt modelId="{9E5EE330-4192-4872-B372-74F733E7C3C1}" type="pres">
      <dgm:prSet presAssocID="{B1BD80E3-0AF5-48E7-9A3F-442408B281CC}" presName="childText" presStyleLbl="conFgAcc1" presStyleIdx="1" presStyleCnt="3">
        <dgm:presLayoutVars>
          <dgm:bulletEnabled val="1"/>
        </dgm:presLayoutVars>
      </dgm:prSet>
      <dgm:spPr/>
    </dgm:pt>
    <dgm:pt modelId="{D1F397D3-130E-46C6-986F-8533B75456C9}" type="pres">
      <dgm:prSet presAssocID="{5489DB4C-66F2-4904-A4E6-E9D99D8C78BC}" presName="spaceBetweenRectangles" presStyleCnt="0"/>
      <dgm:spPr/>
    </dgm:pt>
    <dgm:pt modelId="{336D9F36-4E48-49FB-A2F4-C63B26F2E38D}" type="pres">
      <dgm:prSet presAssocID="{1C55A32F-3063-495C-B8A7-E592359E79EB}" presName="parentLin" presStyleCnt="0"/>
      <dgm:spPr/>
    </dgm:pt>
    <dgm:pt modelId="{3D30FDB2-F045-4173-92C8-F1D0273C5B76}" type="pres">
      <dgm:prSet presAssocID="{1C55A32F-3063-495C-B8A7-E592359E79E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3E7BF8F-D5F3-4643-AB83-648F6A35DECE}" type="pres">
      <dgm:prSet presAssocID="{1C55A32F-3063-495C-B8A7-E592359E79EB}" presName="parentText" presStyleLbl="node1" presStyleIdx="2" presStyleCnt="3" custScaleX="150191" custScaleY="1831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0F4146-EDDE-480E-AB3A-691867A29C18}" type="pres">
      <dgm:prSet presAssocID="{1C55A32F-3063-495C-B8A7-E592359E79EB}" presName="negativeSpace" presStyleCnt="0"/>
      <dgm:spPr/>
    </dgm:pt>
    <dgm:pt modelId="{2F78D854-3300-48FC-8893-8D6DB13F55F4}" type="pres">
      <dgm:prSet presAssocID="{1C55A32F-3063-495C-B8A7-E592359E79EB}" presName="childText" presStyleLbl="conFgAcc1" presStyleIdx="2" presStyleCnt="3" custLinFactNeighborX="763" custLinFactNeighborY="-5224">
        <dgm:presLayoutVars>
          <dgm:bulletEnabled val="1"/>
        </dgm:presLayoutVars>
      </dgm:prSet>
      <dgm:spPr/>
    </dgm:pt>
  </dgm:ptLst>
  <dgm:cxnLst>
    <dgm:cxn modelId="{BE695192-D348-42F5-8BDD-D89979F38887}" type="presOf" srcId="{1C55A32F-3063-495C-B8A7-E592359E79EB}" destId="{A3E7BF8F-D5F3-4643-AB83-648F6A35DECE}" srcOrd="1" destOrd="0" presId="urn:microsoft.com/office/officeart/2005/8/layout/list1"/>
    <dgm:cxn modelId="{3D001EEE-4A02-4E91-B2A6-29E1E8284EBD}" type="presOf" srcId="{25A1CAFF-F323-4D4D-AE42-E84FBEF7A42E}" destId="{56ECCC17-6E94-4327-B037-79422E0E0B01}" srcOrd="0" destOrd="0" presId="urn:microsoft.com/office/officeart/2005/8/layout/list1"/>
    <dgm:cxn modelId="{0B77D98D-5771-4918-9A1D-E0F558C08305}" type="presOf" srcId="{4B9A940F-B258-4E78-A303-47AE3E9DD893}" destId="{BFA0CF8A-6031-4028-BE7C-F11DE3C46D04}" srcOrd="1" destOrd="0" presId="urn:microsoft.com/office/officeart/2005/8/layout/list1"/>
    <dgm:cxn modelId="{65BDFE31-1718-4C39-B51C-E2C1F1B0BD4A}" type="presOf" srcId="{1C55A32F-3063-495C-B8A7-E592359E79EB}" destId="{3D30FDB2-F045-4173-92C8-F1D0273C5B76}" srcOrd="0" destOrd="0" presId="urn:microsoft.com/office/officeart/2005/8/layout/list1"/>
    <dgm:cxn modelId="{379A52C4-EB71-41FC-945D-33D463A02F19}" srcId="{25A1CAFF-F323-4D4D-AE42-E84FBEF7A42E}" destId="{4B9A940F-B258-4E78-A303-47AE3E9DD893}" srcOrd="0" destOrd="0" parTransId="{A7972A4C-A05F-4A22-A844-D29FDDC7674E}" sibTransId="{981796AA-CC9F-49A9-B69B-41E8D6785F54}"/>
    <dgm:cxn modelId="{1FFC7E4F-4617-4362-BDDE-4DBCDC4919B1}" type="presOf" srcId="{B1BD80E3-0AF5-48E7-9A3F-442408B281CC}" destId="{DD77E72F-96E4-4DC2-89BD-0E77A34C8032}" srcOrd="1" destOrd="0" presId="urn:microsoft.com/office/officeart/2005/8/layout/list1"/>
    <dgm:cxn modelId="{85E68E95-5D32-4A17-9D9B-5A771531DA24}" type="presOf" srcId="{4B9A940F-B258-4E78-A303-47AE3E9DD893}" destId="{63BA9D0A-CA48-48C8-A468-FB3C39109986}" srcOrd="0" destOrd="0" presId="urn:microsoft.com/office/officeart/2005/8/layout/list1"/>
    <dgm:cxn modelId="{4DA2C7DE-4D39-4A38-A474-0973BDAD6C48}" type="presOf" srcId="{B1BD80E3-0AF5-48E7-9A3F-442408B281CC}" destId="{1B426732-E180-4DB1-8EDA-50494005B879}" srcOrd="0" destOrd="0" presId="urn:microsoft.com/office/officeart/2005/8/layout/list1"/>
    <dgm:cxn modelId="{1ADAC55F-A5EA-4D64-A7E2-4112794DAB90}" srcId="{25A1CAFF-F323-4D4D-AE42-E84FBEF7A42E}" destId="{1C55A32F-3063-495C-B8A7-E592359E79EB}" srcOrd="2" destOrd="0" parTransId="{696FEE03-C043-426B-8AF5-EA71AC9078A0}" sibTransId="{3474FBD2-C0E7-4082-A8B3-50535460CA98}"/>
    <dgm:cxn modelId="{E84DA6F3-2990-4E52-9DCA-07A556CB0B6A}" srcId="{25A1CAFF-F323-4D4D-AE42-E84FBEF7A42E}" destId="{B1BD80E3-0AF5-48E7-9A3F-442408B281CC}" srcOrd="1" destOrd="0" parTransId="{FF840DF4-3B5A-468C-8DFC-FCC190E3A05E}" sibTransId="{5489DB4C-66F2-4904-A4E6-E9D99D8C78BC}"/>
    <dgm:cxn modelId="{8981EC28-66F7-4D02-B63E-A06A5027512A}" type="presParOf" srcId="{56ECCC17-6E94-4327-B037-79422E0E0B01}" destId="{913BD46B-FE08-4C7E-8391-031A8A78463A}" srcOrd="0" destOrd="0" presId="urn:microsoft.com/office/officeart/2005/8/layout/list1"/>
    <dgm:cxn modelId="{2DD02D22-1ABD-4408-BB2A-E179BBC3D500}" type="presParOf" srcId="{913BD46B-FE08-4C7E-8391-031A8A78463A}" destId="{63BA9D0A-CA48-48C8-A468-FB3C39109986}" srcOrd="0" destOrd="0" presId="urn:microsoft.com/office/officeart/2005/8/layout/list1"/>
    <dgm:cxn modelId="{C09CB33E-C0FF-4E7A-BCD4-160ADBB12F70}" type="presParOf" srcId="{913BD46B-FE08-4C7E-8391-031A8A78463A}" destId="{BFA0CF8A-6031-4028-BE7C-F11DE3C46D04}" srcOrd="1" destOrd="0" presId="urn:microsoft.com/office/officeart/2005/8/layout/list1"/>
    <dgm:cxn modelId="{01764FF4-7509-41FD-8335-CBB9B3B648ED}" type="presParOf" srcId="{56ECCC17-6E94-4327-B037-79422E0E0B01}" destId="{E80F465A-FDAC-4A38-A353-2CDBCD2A9946}" srcOrd="1" destOrd="0" presId="urn:microsoft.com/office/officeart/2005/8/layout/list1"/>
    <dgm:cxn modelId="{09B2CB68-B72B-4051-85AB-28C3DE8D594D}" type="presParOf" srcId="{56ECCC17-6E94-4327-B037-79422E0E0B01}" destId="{20E01312-B214-4AC3-B239-0300AC65EE6A}" srcOrd="2" destOrd="0" presId="urn:microsoft.com/office/officeart/2005/8/layout/list1"/>
    <dgm:cxn modelId="{853551AB-D581-4711-96B1-797F355BF68E}" type="presParOf" srcId="{56ECCC17-6E94-4327-B037-79422E0E0B01}" destId="{F6B9ADDB-A2E4-4B36-A2A6-707606D578B0}" srcOrd="3" destOrd="0" presId="urn:microsoft.com/office/officeart/2005/8/layout/list1"/>
    <dgm:cxn modelId="{3877CBBF-D8D6-416E-9FEF-F58319F9EC79}" type="presParOf" srcId="{56ECCC17-6E94-4327-B037-79422E0E0B01}" destId="{10737811-49BD-4148-9234-24F54C1742D3}" srcOrd="4" destOrd="0" presId="urn:microsoft.com/office/officeart/2005/8/layout/list1"/>
    <dgm:cxn modelId="{AA761A0F-9C1B-487C-A67C-4D06FFA2C815}" type="presParOf" srcId="{10737811-49BD-4148-9234-24F54C1742D3}" destId="{1B426732-E180-4DB1-8EDA-50494005B879}" srcOrd="0" destOrd="0" presId="urn:microsoft.com/office/officeart/2005/8/layout/list1"/>
    <dgm:cxn modelId="{0A720CC7-A802-4664-A464-409A333AA05A}" type="presParOf" srcId="{10737811-49BD-4148-9234-24F54C1742D3}" destId="{DD77E72F-96E4-4DC2-89BD-0E77A34C8032}" srcOrd="1" destOrd="0" presId="urn:microsoft.com/office/officeart/2005/8/layout/list1"/>
    <dgm:cxn modelId="{B4178B80-4211-442E-933F-47C9C9B43838}" type="presParOf" srcId="{56ECCC17-6E94-4327-B037-79422E0E0B01}" destId="{1FCCCC35-CB19-472A-9C69-BD2441BF5B09}" srcOrd="5" destOrd="0" presId="urn:microsoft.com/office/officeart/2005/8/layout/list1"/>
    <dgm:cxn modelId="{789E5113-6C81-4316-BFD9-B87F8A5888AD}" type="presParOf" srcId="{56ECCC17-6E94-4327-B037-79422E0E0B01}" destId="{9E5EE330-4192-4872-B372-74F733E7C3C1}" srcOrd="6" destOrd="0" presId="urn:microsoft.com/office/officeart/2005/8/layout/list1"/>
    <dgm:cxn modelId="{4A02736D-BA7C-4403-9971-610C08E2A86F}" type="presParOf" srcId="{56ECCC17-6E94-4327-B037-79422E0E0B01}" destId="{D1F397D3-130E-46C6-986F-8533B75456C9}" srcOrd="7" destOrd="0" presId="urn:microsoft.com/office/officeart/2005/8/layout/list1"/>
    <dgm:cxn modelId="{99F607AA-E705-45D0-8733-3F043D612502}" type="presParOf" srcId="{56ECCC17-6E94-4327-B037-79422E0E0B01}" destId="{336D9F36-4E48-49FB-A2F4-C63B26F2E38D}" srcOrd="8" destOrd="0" presId="urn:microsoft.com/office/officeart/2005/8/layout/list1"/>
    <dgm:cxn modelId="{6D0235E0-C1BA-4F5B-919A-A942804A8E3E}" type="presParOf" srcId="{336D9F36-4E48-49FB-A2F4-C63B26F2E38D}" destId="{3D30FDB2-F045-4173-92C8-F1D0273C5B76}" srcOrd="0" destOrd="0" presId="urn:microsoft.com/office/officeart/2005/8/layout/list1"/>
    <dgm:cxn modelId="{5A9CB24F-E697-492D-A98D-B794A50EE71B}" type="presParOf" srcId="{336D9F36-4E48-49FB-A2F4-C63B26F2E38D}" destId="{A3E7BF8F-D5F3-4643-AB83-648F6A35DECE}" srcOrd="1" destOrd="0" presId="urn:microsoft.com/office/officeart/2005/8/layout/list1"/>
    <dgm:cxn modelId="{F6A66853-9DAB-49FA-B351-1FDB598B2286}" type="presParOf" srcId="{56ECCC17-6E94-4327-B037-79422E0E0B01}" destId="{4F0F4146-EDDE-480E-AB3A-691867A29C18}" srcOrd="9" destOrd="0" presId="urn:microsoft.com/office/officeart/2005/8/layout/list1"/>
    <dgm:cxn modelId="{D54F4BCE-A3A6-4D4F-BDD9-0B62605E139D}" type="presParOf" srcId="{56ECCC17-6E94-4327-B037-79422E0E0B01}" destId="{2F78D854-3300-48FC-8893-8D6DB13F55F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01312-B214-4AC3-B239-0300AC65EE6A}">
      <dsp:nvSpPr>
        <dsp:cNvPr id="0" name=""/>
        <dsp:cNvSpPr/>
      </dsp:nvSpPr>
      <dsp:spPr>
        <a:xfrm>
          <a:off x="0" y="608543"/>
          <a:ext cx="5267051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A0CF8A-6031-4028-BE7C-F11DE3C46D04}">
      <dsp:nvSpPr>
        <dsp:cNvPr id="0" name=""/>
        <dsp:cNvSpPr/>
      </dsp:nvSpPr>
      <dsp:spPr>
        <a:xfrm>
          <a:off x="250750" y="56730"/>
          <a:ext cx="5015009" cy="82632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357" tIns="0" rIns="13935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Разработать часть учебного плана, формируемую участниками образовательных отношений </a:t>
          </a:r>
        </a:p>
      </dsp:txBody>
      <dsp:txXfrm>
        <a:off x="291088" y="97068"/>
        <a:ext cx="4934333" cy="745646"/>
      </dsp:txXfrm>
    </dsp:sp>
    <dsp:sp modelId="{9E5EE330-4192-4872-B372-74F733E7C3C1}">
      <dsp:nvSpPr>
        <dsp:cNvPr id="0" name=""/>
        <dsp:cNvSpPr/>
      </dsp:nvSpPr>
      <dsp:spPr>
        <a:xfrm>
          <a:off x="0" y="1839120"/>
          <a:ext cx="5267051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77E72F-96E4-4DC2-89BD-0E77A34C8032}">
      <dsp:nvSpPr>
        <dsp:cNvPr id="0" name=""/>
        <dsp:cNvSpPr/>
      </dsp:nvSpPr>
      <dsp:spPr>
        <a:xfrm>
          <a:off x="238920" y="1184012"/>
          <a:ext cx="5026360" cy="935547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357" tIns="0" rIns="13935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bg1"/>
              </a:solidFill>
              <a:latin typeface="Century" pitchFamily="18" charset="0"/>
            </a:rPr>
            <a:t>Разработать программы учебных курсов и апробировать программы курсов по IT-технологиям в урочной, внеурочной и дополнительной деятельности 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284590" y="1229682"/>
        <a:ext cx="4935020" cy="844207"/>
      </dsp:txXfrm>
    </dsp:sp>
    <dsp:sp modelId="{2F78D854-3300-48FC-8893-8D6DB13F55F4}">
      <dsp:nvSpPr>
        <dsp:cNvPr id="0" name=""/>
        <dsp:cNvSpPr/>
      </dsp:nvSpPr>
      <dsp:spPr>
        <a:xfrm>
          <a:off x="0" y="3152855"/>
          <a:ext cx="5267051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E7BF8F-D5F3-4643-AB83-648F6A35DECE}">
      <dsp:nvSpPr>
        <dsp:cNvPr id="0" name=""/>
        <dsp:cNvSpPr/>
      </dsp:nvSpPr>
      <dsp:spPr>
        <a:xfrm>
          <a:off x="238920" y="2420520"/>
          <a:ext cx="5023717" cy="1027425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357" tIns="0" rIns="13935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bg1"/>
              </a:solidFill>
              <a:latin typeface="Century" pitchFamily="18" charset="0"/>
            </a:rPr>
            <a:t>Расширить сетевое взаимодействие с высшими,  средне-профессиональными и общеобразовательными организациями Краснодарского края</a:t>
          </a:r>
          <a:endParaRPr lang="ru-RU" sz="1800" kern="1200" dirty="0">
            <a:solidFill>
              <a:schemeClr val="bg1"/>
            </a:solidFill>
          </a:endParaRPr>
        </a:p>
      </dsp:txBody>
      <dsp:txXfrm>
        <a:off x="289075" y="2470675"/>
        <a:ext cx="4923407" cy="927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80B81-5C21-47BB-A4FB-7575F4CF72D1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388F0-6A75-4DD8-855C-23F45355C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51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388F0-6A75-4DD8-855C-23F45355C7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881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388F0-6A75-4DD8-855C-23F45355C7F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609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388F0-6A75-4DD8-855C-23F45355C7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448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388F0-6A75-4DD8-855C-23F45355C7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306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388F0-6A75-4DD8-855C-23F45355C7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00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388F0-6A75-4DD8-855C-23F45355C7F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884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388F0-6A75-4DD8-855C-23F45355C7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050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A388F0-6A75-4DD8-855C-23F45355C7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476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388F0-6A75-4DD8-855C-23F45355C7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576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388F0-6A75-4DD8-855C-23F45355C7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082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388F0-6A75-4DD8-855C-23F45355C7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211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388F0-6A75-4DD8-855C-23F45355C7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071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388F0-6A75-4DD8-855C-23F45355C7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371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5640" y="491115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МУНИЦИПАЛЬНОГО ОБРАЗОВАНИЯ ГОРОД КРАСНОДАР </a:t>
            </a:r>
            <a:b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ГИМНАЗИЯ № 87  ИМЕНИ ГЕРОЯ СОВЕТСКОГО СОЮЗА</a:t>
            </a:r>
            <a:b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ЕМЕЛЬЯНА ГЕРАСИМЕНКО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2420889"/>
            <a:ext cx="943304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>
                <a:ln w="0">
                  <a:solidFill>
                    <a:schemeClr val="accent1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entury" pitchFamily="18" charset="0"/>
              </a:rPr>
              <a:t>О РАБОТЕ  КРАЕВОЙ ИННОВАЦИОННОЙ  ПЛОЩАДКИ</a:t>
            </a:r>
          </a:p>
          <a:p>
            <a:pPr algn="ctr"/>
            <a:endParaRPr lang="ru-RU" sz="2600" u="sng" dirty="0">
              <a:ln w="0">
                <a:solidFill>
                  <a:schemeClr val="accent1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Century" pitchFamily="18" charset="0"/>
            </a:endParaRPr>
          </a:p>
          <a:p>
            <a:pPr algn="ctr"/>
            <a:r>
              <a:rPr lang="ru-RU" sz="2600" dirty="0">
                <a:ln w="0">
                  <a:solidFill>
                    <a:schemeClr val="accent1"/>
                  </a:solidFill>
                </a:ln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Century" pitchFamily="18" charset="0"/>
              </a:rPr>
              <a:t>по теме: «Модель профессионально-ориентированного самоопределения учащихся в сфере </a:t>
            </a:r>
            <a:r>
              <a:rPr lang="en-US" sz="2600" dirty="0">
                <a:ln w="0">
                  <a:solidFill>
                    <a:schemeClr val="accent1"/>
                  </a:solidFill>
                </a:ln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Century" pitchFamily="18" charset="0"/>
              </a:rPr>
              <a:t>IT </a:t>
            </a:r>
            <a:r>
              <a:rPr lang="ru-RU" sz="2600" dirty="0">
                <a:ln w="0">
                  <a:solidFill>
                    <a:schemeClr val="accent1"/>
                  </a:solidFill>
                </a:ln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Century" pitchFamily="18" charset="0"/>
              </a:rPr>
              <a:t>технологий»</a:t>
            </a:r>
            <a:endParaRPr lang="ru-RU" sz="2600" dirty="0">
              <a:ln w="0">
                <a:solidFill>
                  <a:schemeClr val="accent1"/>
                </a:solidFill>
              </a:ln>
              <a:solidFill>
                <a:srgbClr val="002060"/>
              </a:solidFill>
              <a:latin typeface="Century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70825" y="6021288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Book Antiqua" pitchFamily="18" charset="0"/>
              </a:rPr>
              <a:t>Краснодар</a:t>
            </a:r>
            <a:r>
              <a:rPr lang="ru-RU" b="1" dirty="0">
                <a:solidFill>
                  <a:srgbClr val="000099"/>
                </a:solidFill>
                <a:latin typeface="Book Antiqua" pitchFamily="18" charset="0"/>
              </a:rPr>
              <a:t>, </a:t>
            </a:r>
            <a:r>
              <a:rPr lang="ru-RU" b="1" dirty="0">
                <a:solidFill>
                  <a:srgbClr val="002060"/>
                </a:solidFill>
                <a:latin typeface="Book Antiqua" pitchFamily="18" charset="0"/>
              </a:rPr>
              <a:t>2023г.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51784" y="471013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Период реализации инновационного образовательного проекта: </a:t>
            </a:r>
          </a:p>
          <a:p>
            <a:pPr algn="ctr"/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2021 – 2023</a:t>
            </a:r>
            <a:endParaRPr lang="ru-RU" sz="20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r="2351"/>
          <a:stretch/>
        </p:blipFill>
        <p:spPr>
          <a:xfrm>
            <a:off x="335360" y="116632"/>
            <a:ext cx="1656184" cy="167023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6903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954963" y="26042"/>
            <a:ext cx="60841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0099"/>
                </a:solidFill>
                <a:latin typeface="Georgia" panose="02040502050405020303" pitchFamily="18" charset="0"/>
              </a:rPr>
              <a:t>ВНЕШНИЕ ЭФФЕКТЫ ОТ РЕАЛИЗАЦИИ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99"/>
                </a:solidFill>
                <a:latin typeface="Georgia" panose="02040502050405020303" pitchFamily="18" charset="0"/>
              </a:rPr>
              <a:t>ПРОЕКТА за 2023 год</a:t>
            </a:r>
          </a:p>
          <a:p>
            <a:pPr algn="ctr">
              <a:defRPr/>
            </a:pPr>
            <a:endParaRPr lang="ru-RU" sz="2400" b="1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83010" y="1268760"/>
            <a:ext cx="62534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победителя и 9 призеров муниципального этапа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ВсОШ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призер регионального этапа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ВсОШ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 технологии 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направлению «Робототехника» и 2 победителя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регионального этапа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ВсОШ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по направлению 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«Информационная безопасность»; 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победитель  и 3 участника регионального этапа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ВсОШ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информатике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88880" y="4129312"/>
            <a:ext cx="73670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Команда учащихся заняла 3 место в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Хакатоне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робототехнике среди обучающихся ОО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980329" y="3328822"/>
            <a:ext cx="6058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 победителей в олимпиаде по информатике от Яндекс Учебника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40255" y="4776985"/>
            <a:ext cx="59988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участника и 1победитель очного тура городской олимпиады по программированию </a:t>
            </a:r>
          </a:p>
          <a:p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Команда учащихся заняла 1 место в краевой онлайн – викторине «Знатоки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Python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3352" y="107615"/>
            <a:ext cx="56196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0099"/>
                </a:solidFill>
                <a:latin typeface="Georgia" panose="02040502050405020303" pitchFamily="18" charset="0"/>
              </a:rPr>
              <a:t>ВНЕШНИЕ ЭФФЕКТЫ ОТ РЕАЛИЗАЦИИ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99"/>
                </a:solidFill>
                <a:latin typeface="Georgia" panose="02040502050405020303" pitchFamily="18" charset="0"/>
              </a:rPr>
              <a:t>ПРОЕКТА за 2023 год</a:t>
            </a:r>
          </a:p>
          <a:p>
            <a:pPr algn="ctr">
              <a:defRPr/>
            </a:pPr>
            <a:endParaRPr lang="ru-RU" sz="2400" b="1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368" y="1595702"/>
            <a:ext cx="52075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Фестиваль «Добиться успеха в профессии» с участием представителей реального сектора экономики, IT – компаний с представлением историй их профессионального развития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19536" y="3457755"/>
            <a:ext cx="26034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День открытых дверей</a:t>
            </a:r>
          </a:p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"Шагни в IT" 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9207" y="4452477"/>
            <a:ext cx="53738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организации и проведении мероприятия участвовали учителя гимназии, педагоги дополнительного образования ЦЦОД «IT-куб» и педагоги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профориентационного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центра 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ктоЯ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». 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Охват участников составил более 1500 учеников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86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3884596"/>
            <a:ext cx="1960824" cy="283230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75112" y="110622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0099"/>
                </a:solidFill>
                <a:latin typeface="Georgia" panose="02040502050405020303" pitchFamily="18" charset="0"/>
              </a:rPr>
              <a:t>ВНЕШНИЕ ЭФФЕКТЫ ОТ РЕАЛИЗАЦИИ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99"/>
                </a:solidFill>
                <a:latin typeface="Georgia" panose="02040502050405020303" pitchFamily="18" charset="0"/>
              </a:rPr>
              <a:t>ПРОЕКТА за 2023 год</a:t>
            </a:r>
          </a:p>
          <a:p>
            <a:pPr algn="ctr">
              <a:defRPr/>
            </a:pPr>
            <a:endParaRPr lang="ru-RU" sz="2400" b="1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929241"/>
              </p:ext>
            </p:extLst>
          </p:nvPr>
        </p:nvGraphicFramePr>
        <p:xfrm>
          <a:off x="479376" y="1142646"/>
          <a:ext cx="2051720" cy="265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6" name="Acrobat Document" r:id="rId5" imgW="4663440" imgH="6034757" progId="Acrobat.Document.DC">
                  <p:embed/>
                </p:oleObj>
              </mc:Choice>
              <mc:Fallback>
                <p:oleObj name="Acrobat Document" r:id="rId5" imgW="4663440" imgH="6034757" progId="Acrobat.Document.DC">
                  <p:embed/>
                  <p:pic>
                    <p:nvPicPr>
                      <p:cNvPr id="19" name="Объект 1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9376" y="1142646"/>
                        <a:ext cx="2051720" cy="2654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Заголовок 1"/>
          <p:cNvSpPr txBox="1">
            <a:spLocks/>
          </p:cNvSpPr>
          <p:nvPr/>
        </p:nvSpPr>
        <p:spPr>
          <a:xfrm>
            <a:off x="3370778" y="1142646"/>
            <a:ext cx="6860519" cy="674171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cap="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От увлечения к изобретению</a:t>
            </a:r>
          </a:p>
          <a:p>
            <a:r>
              <a:rPr lang="ru-RU" sz="2400" b="1" cap="all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МАНИПУЛЯТОР</a:t>
            </a:r>
          </a:p>
        </p:txBody>
      </p:sp>
      <p:pic>
        <p:nvPicPr>
          <p:cNvPr id="26" name="Picture 3" descr="G:\!Дикалова 2020-21\Победители и призеры среди уч-ся МОУ гимназия 87 2020-2021 гг\Грамоты Всероссийская олимпиада школьников 20-21\медаль регион.призерам всерос.jpg"/>
          <p:cNvPicPr>
            <a:picLocks noChangeAspect="1" noChangeArrowheads="1"/>
          </p:cNvPicPr>
          <p:nvPr/>
        </p:nvPicPr>
        <p:blipFill>
          <a:blip r:embed="rId7" cstate="print"/>
          <a:srcRect l="22549" t="52852" r="32353" b="3654"/>
          <a:stretch>
            <a:fillRect/>
          </a:stretch>
        </p:blipFill>
        <p:spPr bwMode="auto">
          <a:xfrm rot="1032099">
            <a:off x="9538283" y="1907639"/>
            <a:ext cx="1386029" cy="1837995"/>
          </a:xfrm>
          <a:prstGeom prst="ellipse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  <p:pic>
        <p:nvPicPr>
          <p:cNvPr id="11328" name="Picture 64" descr="C:\Users\Гимназия 87\Desktop\КИП - итоговый отчет за  2023_\12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2276872"/>
            <a:ext cx="3053085" cy="381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99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F4FEF47-2D43-E067-6A67-0DFCB73C105F}"/>
              </a:ext>
            </a:extLst>
          </p:cNvPr>
          <p:cNvSpPr txBox="1"/>
          <p:nvPr/>
        </p:nvSpPr>
        <p:spPr>
          <a:xfrm>
            <a:off x="1918680" y="2744513"/>
            <a:ext cx="820976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9875" algn="just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2021 году 2 выпускника, а в 2023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  <a:p>
            <a:pPr indent="269875" algn="just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выпускник стали 100-бальниками по информатике и 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ИКТ</a:t>
            </a:r>
          </a:p>
          <a:p>
            <a:pPr indent="269875" algn="just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9875" algn="just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повышается процент обучающихся, выбирающих предмет информатика для сдачи на ОГЭ и ЕГЭ, растет число </a:t>
            </a:r>
            <a:r>
              <a:rPr lang="ru-RU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высокобалльников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от 70 и выше</a:t>
            </a:r>
          </a:p>
          <a:p>
            <a:pPr indent="269875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endParaRPr lang="ru-RU" b="1" dirty="0">
              <a:solidFill>
                <a:schemeClr val="accent4">
                  <a:lumMod val="75000"/>
                </a:schemeClr>
              </a:solidFill>
              <a:latin typeface="Century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92B5404-0C83-259A-2815-D3876293E202}"/>
              </a:ext>
            </a:extLst>
          </p:cNvPr>
          <p:cNvSpPr txBox="1"/>
          <p:nvPr/>
        </p:nvSpPr>
        <p:spPr>
          <a:xfrm>
            <a:off x="2604803" y="4916136"/>
            <a:ext cx="72741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Увеличилось количество выпускников гимназии, поступающих в ВУЗы по направлениям IT с 20% до 70%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B0142B8-671C-46D6-9447-6ED08A323B65}"/>
              </a:ext>
            </a:extLst>
          </p:cNvPr>
          <p:cNvSpPr txBox="1"/>
          <p:nvPr/>
        </p:nvSpPr>
        <p:spPr>
          <a:xfrm>
            <a:off x="2063552" y="5807009"/>
            <a:ext cx="78191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Увеличилось количество победителей </a:t>
            </a:r>
          </a:p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и призеров Всероссийской олимпиады школьников с 20 учащихся до 174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91544" y="1310951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2023 года МОУ гимназия № 87 реализует программы по направлениям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авиамоделирования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 радиотехники во взаимодействии с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КубГАУ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«Кубанский государственный аграрный университет» и МБОУ ДО ЦДТТ «Юный техник»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675112" y="110622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0099"/>
                </a:solidFill>
                <a:latin typeface="Georgia" panose="02040502050405020303" pitchFamily="18" charset="0"/>
              </a:rPr>
              <a:t>ВНЕШНИЕ ЭФФЕКТЫ ОТ РЕАЛИЗАЦИИ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99"/>
                </a:solidFill>
                <a:latin typeface="Georgia" panose="02040502050405020303" pitchFamily="18" charset="0"/>
              </a:rPr>
              <a:t>ПРОЕКТА за 2023 год</a:t>
            </a:r>
          </a:p>
          <a:p>
            <a:pPr algn="ctr">
              <a:defRPr/>
            </a:pPr>
            <a:endParaRPr lang="ru-RU" sz="2400" b="1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75112" y="110621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0099"/>
                </a:solidFill>
                <a:latin typeface="Georgia" panose="02040502050405020303" pitchFamily="18" charset="0"/>
              </a:rPr>
              <a:t>ПРЕДЛОЖЕНИЯ ПО РАСПРОСТРАНЕНИЮ И ВНЕДРЕНИЮ РЕЗУЛЬТАТОВ ПРОЕКТА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99"/>
                </a:solidFill>
                <a:latin typeface="Georgia" panose="02040502050405020303" pitchFamily="18" charset="0"/>
              </a:rPr>
              <a:t>за 2023 год</a:t>
            </a:r>
          </a:p>
          <a:p>
            <a:pPr algn="ctr">
              <a:defRPr/>
            </a:pPr>
            <a:endParaRPr lang="ru-RU" sz="2400" b="1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32569" y="3287993"/>
            <a:ext cx="2971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kern="0" cap="all" dirty="0">
                <a:latin typeface="Georgia" panose="02040502050405020303" pitchFamily="18" charset="0"/>
              </a:rPr>
              <a:t>#</a:t>
            </a:r>
            <a:r>
              <a:rPr lang="ru-RU" b="1" kern="0" cap="all" dirty="0">
                <a:latin typeface="Georgia" panose="02040502050405020303" pitchFamily="18" charset="0"/>
              </a:rPr>
              <a:t>СТАЖИРОВКИ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50994" y="2606948"/>
            <a:ext cx="5912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kern="0" cap="all" dirty="0">
                <a:latin typeface="Georgia" panose="02040502050405020303" pitchFamily="18" charset="0"/>
              </a:rPr>
              <a:t>#</a:t>
            </a:r>
            <a:r>
              <a:rPr lang="ru-RU" b="1" kern="0" cap="all" dirty="0">
                <a:latin typeface="Georgia" panose="02040502050405020303" pitchFamily="18" charset="0"/>
              </a:rPr>
              <a:t>ДНИ</a:t>
            </a:r>
            <a:r>
              <a:rPr lang="ru-RU" sz="2400" b="1" kern="0" cap="all" dirty="0">
                <a:latin typeface="Georgia" panose="02040502050405020303" pitchFamily="18" charset="0"/>
              </a:rPr>
              <a:t> </a:t>
            </a:r>
            <a:r>
              <a:rPr lang="ru-RU" b="1" kern="0" cap="all" dirty="0">
                <a:latin typeface="Georgia" panose="02040502050405020303" pitchFamily="18" charset="0"/>
              </a:rPr>
              <a:t>ОТКРЫТЫХ ДВЕРЕЙ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64152" y="2602469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kern="0" cap="all" dirty="0">
                <a:latin typeface="Georgia" panose="02040502050405020303" pitchFamily="18" charset="0"/>
              </a:rPr>
              <a:t>#</a:t>
            </a:r>
            <a:r>
              <a:rPr lang="ru-RU" b="1" kern="0" cap="all" dirty="0">
                <a:latin typeface="Georgia" panose="02040502050405020303" pitchFamily="18" charset="0"/>
              </a:rPr>
              <a:t>ФЕСТИВАЛИ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75113" y="1494473"/>
            <a:ext cx="74008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СОВМЕСТНО С ОРГАНИЗАЦИЯМИ-СОИСПОЛНИТЕЛЯМИ (ОРГАНИЗАЦИЯМИ – ПАРТНЕРАМИ) ПРОЕКТА </a:t>
            </a:r>
          </a:p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РАМКАХ СЕТЕВОГО ВЗАИМОДЕЙСТВИЯ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170315" y="3242006"/>
            <a:ext cx="2971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kern="0" cap="all" dirty="0">
                <a:latin typeface="Georgia" panose="02040502050405020303" pitchFamily="18" charset="0"/>
              </a:rPr>
              <a:t>#</a:t>
            </a:r>
            <a:r>
              <a:rPr lang="ru-RU" b="1" kern="0" cap="all" dirty="0">
                <a:latin typeface="Georgia" panose="02040502050405020303" pitchFamily="18" charset="0"/>
              </a:rPr>
              <a:t>СЕМИНАРЫ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926680" y="3257757"/>
            <a:ext cx="3786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kern="0" cap="all" dirty="0">
                <a:latin typeface="Georgia" panose="02040502050405020303" pitchFamily="18" charset="0"/>
              </a:rPr>
              <a:t>#</a:t>
            </a:r>
            <a:r>
              <a:rPr lang="ru-RU" b="1" kern="0" cap="all" dirty="0">
                <a:latin typeface="Georgia" panose="02040502050405020303" pitchFamily="18" charset="0"/>
              </a:rPr>
              <a:t>МАСТЕР</a:t>
            </a:r>
            <a:r>
              <a:rPr lang="ru-RU" sz="2400" b="1" kern="0" cap="all" dirty="0">
                <a:latin typeface="Georgia" panose="02040502050405020303" pitchFamily="18" charset="0"/>
              </a:rPr>
              <a:t> </a:t>
            </a:r>
            <a:r>
              <a:rPr lang="ru-RU" b="1" kern="0" cap="all" dirty="0">
                <a:latin typeface="Georgia" panose="02040502050405020303" pitchFamily="18" charset="0"/>
              </a:rPr>
              <a:t>- КЛАССЫ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64817" y="3975661"/>
            <a:ext cx="60214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МЕЖДУ КОМАНДАМИ ОБУЧАЮЩИХСЯ ШКОЛ, ЦЕНТРОВ ДОПОЛНИТЕЛЬНОГО ОБРАЗОВАНИЯ КРАСНОДАРСКОГО КРАЯ  ПРОВОДИТЬ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ТЕХНИЧЕСКОЙ НАПРАВЛЕННОСТИ: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343692" y="5367450"/>
            <a:ext cx="2971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kern="0" cap="all" dirty="0">
                <a:latin typeface="Georgia" panose="02040502050405020303" pitchFamily="18" charset="0"/>
              </a:rPr>
              <a:t>#</a:t>
            </a:r>
            <a:r>
              <a:rPr lang="ru-RU" b="1" kern="0" cap="all" dirty="0">
                <a:latin typeface="Georgia" panose="02040502050405020303" pitchFamily="18" charset="0"/>
              </a:rPr>
              <a:t>КОНКУРСЫ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07280" y="6093295"/>
            <a:ext cx="346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kern="0" cap="all" dirty="0">
                <a:latin typeface="Georgia" panose="02040502050405020303" pitchFamily="18" charset="0"/>
              </a:rPr>
              <a:t>#</a:t>
            </a:r>
            <a:r>
              <a:rPr lang="ru-RU" b="1" kern="0" cap="all" dirty="0">
                <a:latin typeface="Georgia" panose="02040502050405020303" pitchFamily="18" charset="0"/>
              </a:rPr>
              <a:t>СОРЕВНОВАНИЯ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68008" y="5340942"/>
            <a:ext cx="2971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kern="0" cap="all" dirty="0">
                <a:latin typeface="Georgia" panose="02040502050405020303" pitchFamily="18" charset="0"/>
              </a:rPr>
              <a:t>#</a:t>
            </a:r>
            <a:r>
              <a:rPr lang="ru-RU" b="1" kern="0" cap="all" dirty="0">
                <a:latin typeface="Georgia" panose="02040502050405020303" pitchFamily="18" charset="0"/>
              </a:rPr>
              <a:t>ОЛИМПИАДЫ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62548" y="6097533"/>
            <a:ext cx="2971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b="1" kern="0" cap="all" dirty="0">
                <a:latin typeface="Georgia" panose="02040502050405020303" pitchFamily="18" charset="0"/>
              </a:rPr>
              <a:t>#</a:t>
            </a:r>
            <a:r>
              <a:rPr lang="ru-RU" b="1" kern="0" cap="all" dirty="0">
                <a:latin typeface="Georgia" panose="02040502050405020303" pitchFamily="18" charset="0"/>
              </a:rPr>
              <a:t>ВИКТОРИНЫ</a:t>
            </a:r>
          </a:p>
        </p:txBody>
      </p:sp>
    </p:spTree>
    <p:extLst>
      <p:ext uri="{BB962C8B-B14F-4D97-AF65-F5344CB8AC3E}">
        <p14:creationId xmlns:p14="http://schemas.microsoft.com/office/powerpoint/2010/main" val="204869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27848" y="1196752"/>
            <a:ext cx="799288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indent="540385">
              <a:lnSpc>
                <a:spcPct val="150000"/>
              </a:lnSpc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может способствовать экономическому росту </a:t>
            </a:r>
          </a:p>
          <a:p>
            <a:pPr marL="270510" indent="540385">
              <a:lnSpc>
                <a:spcPct val="150000"/>
              </a:lnSpc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развитию города, региона, страны: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indent="540385">
              <a:lnSpc>
                <a:spcPct val="150000"/>
              </a:lnSpc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будет развиваться человеческий капитал за счет </a:t>
            </a:r>
          </a:p>
          <a:p>
            <a:pPr marL="270510" indent="540385">
              <a:lnSpc>
                <a:spcPct val="150000"/>
              </a:lnSpc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повышения уровня грамотности в IT – технологиях </a:t>
            </a:r>
          </a:p>
          <a:p>
            <a:pPr marL="270510" indent="540385">
              <a:lnSpc>
                <a:spcPct val="150000"/>
              </a:lnSpc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учеников путем повышения качества подготовки  </a:t>
            </a:r>
          </a:p>
          <a:p>
            <a:pPr marL="270510" indent="540385">
              <a:lnSpc>
                <a:spcPct val="150000"/>
              </a:lnSpc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педагогов;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0510" indent="540385">
              <a:lnSpc>
                <a:spcPct val="150000"/>
              </a:lnSpc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будет осуществляться более ранняя подготовка профильных</a:t>
            </a:r>
          </a:p>
          <a:p>
            <a:pPr marL="270510" indent="540385">
              <a:lnSpc>
                <a:spcPct val="150000"/>
              </a:lnSpc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специалистов, ведущая к увеличению подготовки</a:t>
            </a:r>
          </a:p>
          <a:p>
            <a:pPr marL="270510" indent="540385">
              <a:lnSpc>
                <a:spcPct val="150000"/>
              </a:lnSpc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высококвалифицированных кадров профессий </a:t>
            </a:r>
          </a:p>
          <a:p>
            <a:pPr marL="270510" indent="540385">
              <a:lnSpc>
                <a:spcPct val="150000"/>
              </a:lnSpc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технической направленности;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• будет способствовать развитию компетенции сетевого 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и системного администрирования в широких кругах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3632" y="128751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0099"/>
                </a:solidFill>
                <a:latin typeface="Georgia" panose="02040502050405020303" pitchFamily="18" charset="0"/>
              </a:rPr>
              <a:t>ОБОСНОВАНИЕ УСТОЙЧИВОСТИ РЕЗУЛЬТАТОВ ПРОЕКТА за 2023 год</a:t>
            </a:r>
          </a:p>
          <a:p>
            <a:pPr algn="ctr">
              <a:defRPr/>
            </a:pPr>
            <a:endParaRPr lang="ru-RU" sz="2400" b="1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6798" y="1318430"/>
            <a:ext cx="505912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Неотъемлемая часть обучения – участие в олимпиадах по информатике и программированию разного уровня, разработка собственных проектов и их презентация на профильных конкурсах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6798" y="2564904"/>
            <a:ext cx="5059122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Программа проекта рассчитана не только на старшеклассников, но и на самых младших школьников. Юные программисты изучают основы программирования, создают простейшие графические объекты. Начиная с 5 – 6 класса ученики осваивают языки C+,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Java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Python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Pascal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Delphi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а также занимаются программированием сайтов и мобильных устройств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6798" y="4797152"/>
            <a:ext cx="505912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 окончанию 11 класса обучающиеся осваивают несколько языков программирования и изучают предметы IT – блока в объеме 1-го курса профильных вузов. Таким образом, данный проект можно рассматривать как программу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довузовской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подготовки на IT – специальности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93949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9217" y="188640"/>
            <a:ext cx="109393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0099"/>
                </a:solidFill>
                <a:latin typeface="Georgia" panose="02040502050405020303" pitchFamily="18" charset="0"/>
              </a:rPr>
              <a:t>ИСПОЛЬЗУЕМЫЕ СРЕДСТВА КОНТРОЛЯ И ОБЕСПЕЧЕНИЯ ДОСТОВЕРНОСТИ РЕЗУЛЬТАТОВ ОБУЧАЮЩИХСЯ В ХОДЕ РЕАЛИЗАЦИИ ПРОЕКТА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3392" y="1698411"/>
            <a:ext cx="11377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Диагностика удовлетворенности выбора профессии, широко использующие   IT – технологии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9217" y="2143811"/>
            <a:ext cx="10153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Диагностические карты по исследованию выбора обучающимися  в  профессионально-трудовой области во внеурочной и урочной деятельности с целью усиления индивидуально – ориентированной составляющей обучения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5400" y="3304964"/>
            <a:ext cx="8274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Анкеты по личностному ориентиру выбора профессии обучающихся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99456" y="3823376"/>
            <a:ext cx="9721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0099"/>
                </a:solidFill>
                <a:latin typeface="Georgia" panose="02040502050405020303" pitchFamily="18" charset="0"/>
              </a:rPr>
              <a:t>ИНФОРМАЦИЯ О НЕОБХОДИМОСТИ КОРРЕКТИРОВКИ ПРОЕКТА ПО </a:t>
            </a:r>
            <a:r>
              <a:rPr lang="ru-RU" sz="2400" b="1" dirty="0" smtClean="0">
                <a:solidFill>
                  <a:srgbClr val="000099"/>
                </a:solidFill>
                <a:latin typeface="Georgia" panose="02040502050405020303" pitchFamily="18" charset="0"/>
              </a:rPr>
              <a:t>ИТОГАМ РЕАЛИЗАЦИИ </a:t>
            </a:r>
            <a:r>
              <a:rPr lang="ru-RU" sz="2400" b="1" dirty="0">
                <a:solidFill>
                  <a:srgbClr val="000099"/>
                </a:solidFill>
                <a:latin typeface="Georgia" panose="02040502050405020303" pitchFamily="18" charset="0"/>
              </a:rPr>
              <a:t>ПРОЕКТА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72780" y="5056202"/>
            <a:ext cx="6174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Необходимо включение образовательных программ, разработанных совместно с педагогами учреждений среднего профессионального образования и высшего образования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0216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7676" y="188640"/>
            <a:ext cx="58900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99"/>
                </a:solidFill>
                <a:latin typeface="Georgia" pitchFamily="18" charset="0"/>
                <a:ea typeface="Times New Roman"/>
              </a:rPr>
              <a:t>	</a:t>
            </a:r>
            <a:r>
              <a:rPr lang="ru-RU" sz="2800" b="1" dirty="0">
                <a:solidFill>
                  <a:srgbClr val="000099"/>
                </a:solidFill>
                <a:latin typeface="Georgia" pitchFamily="18" charset="0"/>
                <a:ea typeface="Times New Roman"/>
              </a:rPr>
              <a:t>НАПРАВЛЕНИЕ ИННОВАЦИОННОЙ ДЕЯТЕЛЬНОСТИ ПРОЕКТА:</a:t>
            </a:r>
            <a:endParaRPr lang="ru-RU" sz="2800" b="1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7345" y="1909972"/>
            <a:ext cx="59046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и раскрытие творческого потенциала развивающейся личности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75165" y="2852936"/>
            <a:ext cx="56751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побуждение обучающихся к достижениям личностно и общественно значимых  результатов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275165" y="3861048"/>
            <a:ext cx="58042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содействие профессиональному самоопределению учащихся через новую технологическую модель образовательной деятельности с ориентацией на перспективные профессии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широко использующие IT – технологии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165" y="246167"/>
            <a:ext cx="65665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99"/>
                </a:solidFill>
                <a:latin typeface="Georgia" pitchFamily="18" charset="0"/>
              </a:rPr>
              <a:t>ЦЕЛЕВЫЕ  УСТАНОВКИ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91344" y="832754"/>
            <a:ext cx="59263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3176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srgbClr val="3333FF"/>
                </a:solidFill>
                <a:latin typeface="Century" pitchFamily="18" charset="0"/>
                <a:cs typeface="Times New Roman" pitchFamily="18" charset="0"/>
              </a:rPr>
              <a:t>Цель: </a:t>
            </a:r>
            <a:r>
              <a:rPr lang="ru-RU" sz="1600" b="1" i="1" dirty="0">
                <a:solidFill>
                  <a:srgbClr val="000066"/>
                </a:solidFill>
                <a:latin typeface="Century" pitchFamily="18" charset="0"/>
                <a:cs typeface="Times New Roman" pitchFamily="18" charset="0"/>
              </a:rPr>
              <a:t>создание новой технологической модели образовательной </a:t>
            </a:r>
          </a:p>
          <a:p>
            <a:pPr indent="13176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srgbClr val="000066"/>
                </a:solidFill>
                <a:latin typeface="Century" pitchFamily="18" charset="0"/>
                <a:cs typeface="Times New Roman" pitchFamily="18" charset="0"/>
              </a:rPr>
              <a:t>деятельности с ориентацией на профессии будущего, </a:t>
            </a:r>
          </a:p>
          <a:p>
            <a:pPr indent="13176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>
                <a:solidFill>
                  <a:srgbClr val="000066"/>
                </a:solidFill>
                <a:latin typeface="Century" pitchFamily="18" charset="0"/>
                <a:cs typeface="Times New Roman" pitchFamily="18" charset="0"/>
              </a:rPr>
              <a:t>использующие IT – технологии.</a:t>
            </a:r>
            <a:endParaRPr lang="ru-RU" sz="1600" b="1" i="1" dirty="0">
              <a:solidFill>
                <a:srgbClr val="000066"/>
              </a:solidFill>
              <a:latin typeface="Century" pitchFamily="18" charset="0"/>
            </a:endParaRP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="" xmlns:a16="http://schemas.microsoft.com/office/drawing/2014/main" id="{36331E11-F431-3F8F-E0A3-0B12BA3FF0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4098816"/>
              </p:ext>
            </p:extLst>
          </p:nvPr>
        </p:nvGraphicFramePr>
        <p:xfrm>
          <a:off x="407368" y="2308888"/>
          <a:ext cx="5267051" cy="3703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319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03512" y="134166"/>
            <a:ext cx="9433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0099"/>
                </a:solidFill>
                <a:latin typeface="Georgia" pitchFamily="18" charset="0"/>
                <a:ea typeface="Times New Roman"/>
              </a:rPr>
              <a:t>	</a:t>
            </a:r>
            <a:r>
              <a:rPr lang="ru-RU" sz="2400" b="1" dirty="0">
                <a:solidFill>
                  <a:srgbClr val="000099"/>
                </a:solidFill>
                <a:latin typeface="Georgia" pitchFamily="18" charset="0"/>
                <a:ea typeface="Times New Roman"/>
              </a:rPr>
              <a:t>ПРАКТИЧЕСКАЯ </a:t>
            </a:r>
            <a:r>
              <a:rPr lang="ru-RU" sz="2400" b="1" dirty="0" smtClean="0">
                <a:solidFill>
                  <a:srgbClr val="000099"/>
                </a:solidFill>
                <a:latin typeface="Georgia" pitchFamily="18" charset="0"/>
                <a:ea typeface="Times New Roman"/>
              </a:rPr>
              <a:t>ЗНАЧИМОСТЬ (реализуемость</a:t>
            </a:r>
            <a:r>
              <a:rPr lang="ru-RU" sz="2400" b="1" dirty="0">
                <a:solidFill>
                  <a:srgbClr val="000099"/>
                </a:solidFill>
                <a:latin typeface="Georgia" pitchFamily="18" charset="0"/>
                <a:ea typeface="Times New Roman"/>
              </a:rPr>
              <a:t>) ПРОЕКТА:</a:t>
            </a:r>
            <a:endParaRPr lang="ru-RU" sz="2400" b="1" dirty="0">
              <a:solidFill>
                <a:srgbClr val="000099"/>
              </a:solidFill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7854" y="1864386"/>
            <a:ext cx="2288535" cy="1661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 l="32925" t="19313" r="17266" b="16704"/>
          <a:stretch>
            <a:fillRect/>
          </a:stretch>
        </p:blipFill>
        <p:spPr bwMode="auto">
          <a:xfrm>
            <a:off x="2711624" y="1864386"/>
            <a:ext cx="2288535" cy="1652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/>
          <a:srcRect l="33397" t="25391" r="19008" b="13579"/>
          <a:stretch>
            <a:fillRect/>
          </a:stretch>
        </p:blipFill>
        <p:spPr bwMode="auto">
          <a:xfrm>
            <a:off x="335360" y="1897994"/>
            <a:ext cx="2069181" cy="1491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880861" y="1224481"/>
            <a:ext cx="5920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курсов технической направленности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/>
          <a:srcRect l="26756" t="28344" r="23989" b="10626"/>
          <a:stretch>
            <a:fillRect/>
          </a:stretch>
        </p:blipFill>
        <p:spPr bwMode="auto">
          <a:xfrm>
            <a:off x="338015" y="4349134"/>
            <a:ext cx="2516922" cy="2036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252012" y="3821536"/>
            <a:ext cx="3900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Диагностические инструменты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9802" y="4352799"/>
            <a:ext cx="2543580" cy="2092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9328956" y="1224481"/>
            <a:ext cx="1572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16556" y="1860256"/>
            <a:ext cx="3058590" cy="1610412"/>
          </a:xfrm>
          <a:prstGeom prst="rect">
            <a:avLst/>
          </a:prstGeom>
        </p:spPr>
      </p:pic>
      <p:pic>
        <p:nvPicPr>
          <p:cNvPr id="18" name="Picture 4" descr="C:\Users\555\Downloads\IMG-20220412-WA0041 (1).jpg"/>
          <p:cNvPicPr>
            <a:picLocks noChangeAspect="1" noChangeArrowheads="1"/>
          </p:cNvPicPr>
          <p:nvPr/>
        </p:nvPicPr>
        <p:blipFill>
          <a:blip r:embed="rId9" cstate="print">
            <a:lum bright="20000"/>
          </a:blip>
          <a:srcRect l="6288" t="8253" r="8828"/>
          <a:stretch>
            <a:fillRect/>
          </a:stretch>
        </p:blipFill>
        <p:spPr bwMode="auto">
          <a:xfrm>
            <a:off x="10100894" y="3656128"/>
            <a:ext cx="1601855" cy="2284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0"/>
          <a:srcRect l="18153" t="18673" r="50322" b="7348"/>
          <a:stretch/>
        </p:blipFill>
        <p:spPr>
          <a:xfrm>
            <a:off x="6945657" y="4294418"/>
            <a:ext cx="1829078" cy="241557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328991" y="3656128"/>
            <a:ext cx="1853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92268" y="3949024"/>
            <a:ext cx="1781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</a:p>
        </p:txBody>
      </p:sp>
    </p:spTree>
    <p:extLst>
      <p:ext uri="{BB962C8B-B14F-4D97-AF65-F5344CB8AC3E}">
        <p14:creationId xmlns:p14="http://schemas.microsoft.com/office/powerpoint/2010/main" val="273707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6095740" y="533841"/>
            <a:ext cx="611143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>
                <a:solidFill>
                  <a:srgbClr val="000099"/>
                </a:solidFill>
                <a:latin typeface="Century" pitchFamily="18" charset="0"/>
                <a:ea typeface="Times New Roman" pitchFamily="18" charset="0"/>
                <a:cs typeface="Arial" pitchFamily="34" charset="0"/>
              </a:rPr>
              <a:t>РЕАЛИЗАЦИЯ МОДЕЛИ ПОЗВОЛИЛА:</a:t>
            </a:r>
          </a:p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endParaRPr lang="ru-RU" sz="800" dirty="0">
              <a:solidFill>
                <a:srgbClr val="C00000"/>
              </a:solidFill>
              <a:latin typeface="Century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A3A07D7-BDE3-E805-BF0A-927221081862}"/>
              </a:ext>
            </a:extLst>
          </p:cNvPr>
          <p:cNvSpPr txBox="1"/>
          <p:nvPr/>
        </p:nvSpPr>
        <p:spPr>
          <a:xfrm>
            <a:off x="6959444" y="3861048"/>
            <a:ext cx="5220072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66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Получить навыки развития эмоционального интеллекта</a:t>
            </a:r>
            <a:r>
              <a:rPr 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функциональной грамотности учащихся: математическую, финансовую, </a:t>
            </a:r>
            <a:r>
              <a:rPr lang="ru-RU" sz="20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цифровую, глобальные </a:t>
            </a:r>
            <a:r>
              <a:rPr 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компетенции.</a:t>
            </a:r>
            <a:r>
              <a:rPr lang="ru-RU" sz="2000" b="1" dirty="0">
                <a:solidFill>
                  <a:srgbClr val="660066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DBA34F5-EB5B-84D7-919B-DC3AEAA1D8A9}"/>
              </a:ext>
            </a:extLst>
          </p:cNvPr>
          <p:cNvSpPr txBox="1"/>
          <p:nvPr/>
        </p:nvSpPr>
        <p:spPr>
          <a:xfrm>
            <a:off x="7168737" y="5492264"/>
            <a:ext cx="48372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smtClean="0">
                <a:solidFill>
                  <a:srgbClr val="66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Определить индивидуальный маршрут профессионального </a:t>
            </a:r>
            <a:r>
              <a:rPr lang="ru-RU" sz="2000" b="1" dirty="0">
                <a:solidFill>
                  <a:srgbClr val="66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развития.</a:t>
            </a:r>
            <a:endParaRPr lang="ru-RU" sz="20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4A6F698-474D-4479-89C0-D559F2B797BD}"/>
              </a:ext>
            </a:extLst>
          </p:cNvPr>
          <p:cNvSpPr txBox="1"/>
          <p:nvPr/>
        </p:nvSpPr>
        <p:spPr>
          <a:xfrm>
            <a:off x="6801205" y="3284984"/>
            <a:ext cx="5536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66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Познакомиться с профессиями будущего.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091628" y="1672614"/>
            <a:ext cx="5087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66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Сформировать и развить у учащихся ценностные ориентации в сфере профессиональной деятельности и быть конкурентоспособным на современном рынке труда.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1344" y="441507"/>
            <a:ext cx="67681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99"/>
                </a:solidFill>
                <a:latin typeface="Georgia" pitchFamily="18" charset="0"/>
                <a:ea typeface="Times New Roman"/>
              </a:rPr>
              <a:t>ИННОВАЦИОННАЯ ЗНАЧИМОСТЬ ПРОЕКТА </a:t>
            </a:r>
          </a:p>
          <a:p>
            <a:pPr algn="ctr"/>
            <a:r>
              <a:rPr lang="ru-RU" sz="2400" b="1" dirty="0">
                <a:solidFill>
                  <a:srgbClr val="000099"/>
                </a:solidFill>
                <a:latin typeface="Georgia" pitchFamily="18" charset="0"/>
                <a:ea typeface="Times New Roman"/>
              </a:rPr>
              <a:t>(ИННОВАЦИОННЫЙ ПОТЕНЦИАЛ)</a:t>
            </a:r>
            <a:endParaRPr lang="ru-RU" sz="2400" b="1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99030" y="1884601"/>
            <a:ext cx="655272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</a:rPr>
              <a:t>Создание новой технологической модели 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</a:rPr>
              <a:t>образовательной деятельности с ориентацией на профессии будущего, 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</a:rPr>
              <a:t>использующие </a:t>
            </a:r>
            <a:r>
              <a:rPr lang="en-US" sz="1600" dirty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</a:rPr>
              <a:t>IT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  <a:ea typeface="Times New Roman" pitchFamily="18" charset="0"/>
              </a:rPr>
              <a:t> технологии,  и новых механизмов профессиональной ориентации и предпрофессиональной подготовки даст нам возможность повысить качество образования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660066"/>
              </a:solidFill>
              <a:latin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84598" y="4005064"/>
            <a:ext cx="648730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latin typeface="Century" pitchFamily="18" charset="0"/>
              </a:rPr>
              <a:t> МОДЕЛЬ предполагает создание общего программно-методического пространства урочной, внеурочной деятельности и дополнительного образования учащихся</a:t>
            </a:r>
          </a:p>
          <a:p>
            <a:pPr indent="449263" algn="ctr" fontAlgn="base">
              <a:spcBef>
                <a:spcPct val="0"/>
              </a:spcBef>
              <a:spcAft>
                <a:spcPct val="0"/>
              </a:spcAft>
            </a:pPr>
            <a:endParaRPr lang="ru-RU" sz="2200" dirty="0">
              <a:solidFill>
                <a:schemeClr val="accent4">
                  <a:lumMod val="75000"/>
                </a:schemeClr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85446" y="302786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99"/>
                </a:solidFill>
                <a:latin typeface="Georgia" panose="02040502050405020303" pitchFamily="18" charset="0"/>
              </a:rPr>
              <a:t>РЕАЛИЗАЦИЯ ПРОГРАММНЫХ МЕРОПРИЯТИЙ КИП ЗА 2023 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45645" y="1988840"/>
            <a:ext cx="4572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Олимпиада по информатике "Шагни в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IT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" для обучающихся 1-4 классов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3569" y="2420888"/>
            <a:ext cx="374441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Муниципальная олимпиада по информатике "Первый шаг" для обучающихся 3-6 классов</a:t>
            </a:r>
            <a:endParaRPr lang="ru-RU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8" y="3424238"/>
            <a:ext cx="9525" cy="9525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7536160" y="3653139"/>
            <a:ext cx="416297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Викторина "Мобильные технологии" </a:t>
            </a: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для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обучающихся 5-8 классов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7601" y="5373216"/>
            <a:ext cx="4713023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Первая Всероссийская научно-практическая конференция «Организация профильного обучения: модели, ресурсы, возможности сетевого взаимодействия»</a:t>
            </a:r>
            <a:endParaRPr lang="ru-RU" sz="1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215680" y="3789040"/>
            <a:ext cx="39236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Мастер-класс «Использование возможностей языка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программирования</a:t>
            </a:r>
          </a:p>
          <a:p>
            <a:pPr algn="ctr"/>
            <a:r>
              <a:rPr lang="ru-RU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Python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 сдаче ГИА»</a:t>
            </a:r>
            <a:endParaRPr lang="ru-RU" sz="16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032104" y="5327050"/>
            <a:ext cx="453178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Мастер-класс «Программирование 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роботов – первые шаги в 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-технологии»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96113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85446" y="302786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99"/>
                </a:solidFill>
                <a:latin typeface="Georgia" panose="02040502050405020303" pitchFamily="18" charset="0"/>
              </a:rPr>
              <a:t>РЕАЛИЗАЦИЯ ПРОГРАММНЫХ МЕРОПРИЯТИЙ КИП ЗА 2023 ГОД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62952" y="1457609"/>
            <a:ext cx="4722255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Стажировка 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«Инновационные технологии в профессиональном самоопределении школьников»</a:t>
            </a:r>
            <a:endParaRPr lang="ru-RU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6687" y="2696812"/>
            <a:ext cx="5343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Слушателями мероприятия стали 78 педагогических работников из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различных образовательных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организаций Краснодарского края.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079" y="4695758"/>
            <a:ext cx="5375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мобильная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разработка, программирование, робототехника, - инструментами и методиками достижения высоких показателей качества образования по направлению информационных технологий.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493" y="3805589"/>
            <a:ext cx="49117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 МОУ гимназии 87 поделились опытом в реализации программ дополнительного образования: 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752184" y="144688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Большая Олимпиада "Технологии Успеха" для обучающихся 3-11 классов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/>
          <a:stretch/>
        </p:blipFill>
        <p:spPr>
          <a:xfrm>
            <a:off x="8760296" y="2123565"/>
            <a:ext cx="2740786" cy="1809491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7752183" y="1331707"/>
            <a:ext cx="5006875" cy="2783757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://it-cube.school87.centerstart.ru/images/znatoki/%D0%B7%D0%BD%D0%B0%D1%82%D0%BE%D0%BA%D0%B8_%D0%BF%D0%B0%D0%B9%D1%82%D0%BE%D0%BD0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6" y="4752872"/>
            <a:ext cx="1380677" cy="195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394684" y="4106541"/>
            <a:ext cx="22126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Онлайн-викторина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«Знатоки 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Python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endParaRPr lang="ru-RU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9414" y="4758890"/>
            <a:ext cx="1429624" cy="202041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159896" y="1353881"/>
            <a:ext cx="25301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Яндекс.Учебник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Олимпиада по    информатике</a:t>
            </a:r>
            <a:endParaRPr lang="ru-RU" b="1" dirty="0"/>
          </a:p>
        </p:txBody>
      </p:sp>
      <p:pic>
        <p:nvPicPr>
          <p:cNvPr id="15" name="Picture 8" descr="http://it-cube.school87.centerstart.ru/images/olimpiada_python/%D0%BE%D0%BB%D0%B8%D0%BC%D0%BF%D0%B8%D0%B0%D0%B4%D0%B0_%D0%B4%D0%BB%D1%8F_%D0%B2%D1%81%D0%B5%D1%85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586" y="2277211"/>
            <a:ext cx="1612608" cy="167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5645455" y="4283191"/>
            <a:ext cx="26142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Городской </a:t>
            </a:r>
            <a:r>
              <a:rPr lang="ru-RU" sz="15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Хакатон</a:t>
            </a:r>
            <a:r>
              <a:rPr lang="ru-RU" sz="15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по робототехнике</a:t>
            </a:r>
            <a:endParaRPr lang="ru-RU" sz="1500" b="1" dirty="0"/>
          </a:p>
        </p:txBody>
      </p:sp>
      <p:pic>
        <p:nvPicPr>
          <p:cNvPr id="17" name="Picture 12" descr="http://it-cube.school87.centerstart.ru/images/hakaton/photo_2023-02-17_23-23-36_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248" y="4847133"/>
            <a:ext cx="1382946" cy="184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5509743" y="4221088"/>
            <a:ext cx="2953444" cy="287773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82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660189"/>
              </p:ext>
            </p:extLst>
          </p:nvPr>
        </p:nvGraphicFramePr>
        <p:xfrm>
          <a:off x="2934074" y="1422567"/>
          <a:ext cx="7554414" cy="1633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1030">
                  <a:extLst>
                    <a:ext uri="{9D8B030D-6E8A-4147-A177-3AD203B41FA5}">
                      <a16:colId xmlns="" xmlns:a16="http://schemas.microsoft.com/office/drawing/2014/main" val="670358766"/>
                    </a:ext>
                  </a:extLst>
                </a:gridCol>
                <a:gridCol w="2377617">
                  <a:extLst>
                    <a:ext uri="{9D8B030D-6E8A-4147-A177-3AD203B41FA5}">
                      <a16:colId xmlns="" xmlns:a16="http://schemas.microsoft.com/office/drawing/2014/main" val="3283798816"/>
                    </a:ext>
                  </a:extLst>
                </a:gridCol>
                <a:gridCol w="2635767">
                  <a:extLst>
                    <a:ext uri="{9D8B030D-6E8A-4147-A177-3AD203B41FA5}">
                      <a16:colId xmlns="" xmlns:a16="http://schemas.microsoft.com/office/drawing/2014/main" val="2176149910"/>
                    </a:ext>
                  </a:extLst>
                </a:gridCol>
              </a:tblGrid>
              <a:tr h="937108"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финансирования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Предусмотренный на отчетный период объем финансирования, тыс. рублей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 исполненный за отчетный период объем финансирования, тыс. рублей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87032327"/>
                  </a:ext>
                </a:extLst>
              </a:tr>
              <a:tr h="696624">
                <a:tc>
                  <a:txBody>
                    <a:bodyPr/>
                    <a:lstStyle/>
                    <a:p>
                      <a:pPr marL="21590" indent="-2159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Внебюджетные средства МОУ гимназии № 87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тыс.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тыс.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0435577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675112" y="110621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0099"/>
                </a:solidFill>
                <a:latin typeface="Georgia" panose="02040502050405020303" pitchFamily="18" charset="0"/>
              </a:rPr>
              <a:t>ФИНАНСОВОЕ ОБЕСПЕЧЕНИЕ </a:t>
            </a:r>
          </a:p>
          <a:p>
            <a:pPr algn="ctr"/>
            <a:r>
              <a:rPr lang="ru-RU" sz="2400" b="1" dirty="0">
                <a:solidFill>
                  <a:srgbClr val="000099"/>
                </a:solidFill>
                <a:latin typeface="Georgia" panose="02040502050405020303" pitchFamily="18" charset="0"/>
              </a:rPr>
              <a:t>РЕАЛИЗАЦИИ ПРОЕКТА и </a:t>
            </a:r>
          </a:p>
          <a:p>
            <a:pPr algn="ctr"/>
            <a:r>
              <a:rPr lang="ru-RU" sz="2400" b="1" dirty="0">
                <a:solidFill>
                  <a:srgbClr val="000099"/>
                </a:solidFill>
                <a:latin typeface="Georgia" panose="02040502050405020303" pitchFamily="18" charset="0"/>
              </a:rPr>
              <a:t>КАДРОВОЕ ОБЕСПЕЧЕНИЕ КИП за 2023 год</a:t>
            </a:r>
          </a:p>
          <a:p>
            <a:pPr algn="ctr">
              <a:defRPr/>
            </a:pPr>
            <a:endParaRPr lang="ru-RU" sz="2400" b="1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619632"/>
              </p:ext>
            </p:extLst>
          </p:nvPr>
        </p:nvGraphicFramePr>
        <p:xfrm>
          <a:off x="1524001" y="3206012"/>
          <a:ext cx="9111299" cy="3443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8075">
                  <a:extLst>
                    <a:ext uri="{9D8B030D-6E8A-4147-A177-3AD203B41FA5}">
                      <a16:colId xmlns="" xmlns:a16="http://schemas.microsoft.com/office/drawing/2014/main" val="1037126284"/>
                    </a:ext>
                  </a:extLst>
                </a:gridCol>
                <a:gridCol w="2764306">
                  <a:extLst>
                    <a:ext uri="{9D8B030D-6E8A-4147-A177-3AD203B41FA5}">
                      <a16:colId xmlns="" xmlns:a16="http://schemas.microsoft.com/office/drawing/2014/main" val="663731171"/>
                    </a:ext>
                  </a:extLst>
                </a:gridCol>
                <a:gridCol w="5378918">
                  <a:extLst>
                    <a:ext uri="{9D8B030D-6E8A-4147-A177-3AD203B41FA5}">
                      <a16:colId xmlns="" xmlns:a16="http://schemas.microsoft.com/office/drawing/2014/main" val="12825318"/>
                    </a:ext>
                  </a:extLst>
                </a:gridCol>
              </a:tblGrid>
              <a:tr h="2741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8" marR="195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8" marR="195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работы, должность, ученая степень, ученое звание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специалиста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(при наличии)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8" marR="19508" marT="0" marB="0"/>
                </a:tc>
                <a:extLst>
                  <a:ext uri="{0D108BD9-81ED-4DB2-BD59-A6C34878D82A}">
                    <a16:rowId xmlns="" xmlns:a16="http://schemas.microsoft.com/office/drawing/2014/main" val="343215794"/>
                  </a:ext>
                </a:extLst>
              </a:tr>
              <a:tr h="2317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8" marR="195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Подварко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Елена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Юрьевна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8" marR="195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гимназия № 87,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8" marR="19508" marT="0" marB="0"/>
                </a:tc>
                <a:extLst>
                  <a:ext uri="{0D108BD9-81ED-4DB2-BD59-A6C34878D82A}">
                    <a16:rowId xmlns="" xmlns:a16="http://schemas.microsoft.com/office/drawing/2014/main" val="2396859516"/>
                  </a:ext>
                </a:extLst>
              </a:tr>
              <a:tr h="5482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8" marR="195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Романченко Наталия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Викторовна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8" marR="195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гимназия № 87,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директора по информационно – коммуникационным технологиям, руководитель Центра цифрового образования детей «IT – куб»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8" marR="19508" marT="0" marB="0"/>
                </a:tc>
                <a:extLst>
                  <a:ext uri="{0D108BD9-81ED-4DB2-BD59-A6C34878D82A}">
                    <a16:rowId xmlns="" xmlns:a16="http://schemas.microsoft.com/office/drawing/2014/main" val="1745243521"/>
                  </a:ext>
                </a:extLst>
              </a:tr>
              <a:tr h="3874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8" marR="195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Дикалова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Марина Валентиновна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8" marR="195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гимназия № 87,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заместитель директора по научно – методической работе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8" marR="19508" marT="0" marB="0"/>
                </a:tc>
                <a:extLst>
                  <a:ext uri="{0D108BD9-81ED-4DB2-BD59-A6C34878D82A}">
                    <a16:rowId xmlns="" xmlns:a16="http://schemas.microsoft.com/office/drawing/2014/main" val="215106358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8" marR="195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Салех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Наталия Николаевна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8" marR="195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гимназия №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информатики, педагог дополнительного образования ЦЦОД «IT-куб»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8" marR="19508" marT="0" marB="0"/>
                </a:tc>
                <a:extLst>
                  <a:ext uri="{0D108BD9-81ED-4DB2-BD59-A6C34878D82A}">
                    <a16:rowId xmlns="" xmlns:a16="http://schemas.microsoft.com/office/drawing/2014/main" val="279835248"/>
                  </a:ext>
                </a:extLst>
              </a:tr>
              <a:tr h="4323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8" marR="195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Макаренко Руслан Юрьевич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8" marR="195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гимназия №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информатики, педагог дополнительного образования ЦЦОД «IT-куб»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8" marR="19508" marT="0" marB="0"/>
                </a:tc>
                <a:extLst>
                  <a:ext uri="{0D108BD9-81ED-4DB2-BD59-A6C34878D82A}">
                    <a16:rowId xmlns="" xmlns:a16="http://schemas.microsoft.com/office/drawing/2014/main" val="3490880870"/>
                  </a:ext>
                </a:extLst>
              </a:tr>
              <a:tr h="4111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8" marR="195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Шалимов Иван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Валерьевич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8" marR="195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гимназия №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технологии, педагог дополнительного образования ЦЦОД «IT-куб»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8" marR="19508" marT="0" marB="0"/>
                </a:tc>
                <a:extLst>
                  <a:ext uri="{0D108BD9-81ED-4DB2-BD59-A6C34878D82A}">
                    <a16:rowId xmlns="" xmlns:a16="http://schemas.microsoft.com/office/drawing/2014/main" val="1499325786"/>
                  </a:ext>
                </a:extLst>
              </a:tr>
              <a:tr h="4111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8" marR="195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Иванцов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ОлегВалерьевич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8" marR="1950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гимназия №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математики и информатики, педагог дополнительного образования ЦЦОД «IT – куб»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508" marR="19508" marT="0" marB="0"/>
                </a:tc>
                <a:extLst>
                  <a:ext uri="{0D108BD9-81ED-4DB2-BD59-A6C34878D82A}">
                    <a16:rowId xmlns="" xmlns:a16="http://schemas.microsoft.com/office/drawing/2014/main" val="587618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37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75112" y="110621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0099"/>
                </a:solidFill>
                <a:latin typeface="Georgia" panose="02040502050405020303" pitchFamily="18" charset="0"/>
              </a:rPr>
              <a:t>НОРМАТИВНОЕ ПРАВОВОЕ ОБЕСПЕЧЕНИЕ ПРИ РЕАЛИЗАЦИИ ИННОВАЦИОННОГО ПРОЕКТА за 2023 год</a:t>
            </a:r>
          </a:p>
          <a:p>
            <a:pPr algn="ctr">
              <a:defRPr/>
            </a:pPr>
            <a:endParaRPr lang="ru-RU" sz="2400" b="1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3693" y="1412776"/>
            <a:ext cx="436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Приказ о создании рабочей группе КИП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43692" y="1782108"/>
            <a:ext cx="4175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Положение о сетевом взаимодействии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43693" y="2151440"/>
            <a:ext cx="4285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Положение о внеурочной деятельности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43692" y="2636912"/>
            <a:ext cx="4686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Положение о дополнительном образовании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43692" y="31080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5. Положение о деятельности Центра цифрового образования детей «IT – куб»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343692" y="3754401"/>
            <a:ext cx="81933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955">
              <a:tabLst>
                <a:tab pos="201295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Программа развития «Создание единого образовательного и воспитательного пространства гимназии в условиях перехода на ФГОС НОО, ФГОС ООО и ФГОС СОО»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МОУ гимназия № 87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г. Краснодара (в рамках реализации ФГОС)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99080" y="4656417"/>
            <a:ext cx="8051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7. Основная образовательная программа среднего общего образования МОУ гимназия № 87 г. Краснодара     (в рамках реализации ФГОС с учетом курсов по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IT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технологиям)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99080" y="5589241"/>
            <a:ext cx="8102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955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Программы дополнительного образования МОУ гимназия № 87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г. Краснодара (в рамках реализации ФГОС с учетом курсов по IT -  технологиям)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61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75112" y="110621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0099"/>
                </a:solidFill>
                <a:latin typeface="Georgia" panose="02040502050405020303" pitchFamily="18" charset="0"/>
              </a:rPr>
              <a:t>ОРГАНИЗАЦИИ – СОИСПОЛНИТЕЛИ (ОРГАНИЗАЦИИ – ПАРТНЕРЫ) ПРИ РЕАЛИЗАЦИИ ИННОВАЦИОННОГО ПРОЕКТА за 2023 год</a:t>
            </a:r>
          </a:p>
          <a:p>
            <a:pPr algn="ctr">
              <a:defRPr/>
            </a:pPr>
            <a:endParaRPr lang="ru-RU" sz="2400" b="1" dirty="0">
              <a:solidFill>
                <a:srgbClr val="000099"/>
              </a:solidFill>
              <a:latin typeface="Georgia" panose="02040502050405020303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31667" t="41921" r="27037" b="14288"/>
          <a:stretch/>
        </p:blipFill>
        <p:spPr>
          <a:xfrm>
            <a:off x="2207568" y="1556792"/>
            <a:ext cx="8640960" cy="515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1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2677</TotalTime>
  <Words>1355</Words>
  <Application>Microsoft Office PowerPoint</Application>
  <PresentationFormat>Произвольный</PresentationFormat>
  <Paragraphs>186</Paragraphs>
  <Slides>15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555</dc:creator>
  <cp:lastModifiedBy>Гимназия 87</cp:lastModifiedBy>
  <cp:revision>169</cp:revision>
  <dcterms:created xsi:type="dcterms:W3CDTF">2022-08-15T11:55:13Z</dcterms:created>
  <dcterms:modified xsi:type="dcterms:W3CDTF">2023-10-16T06:52:25Z</dcterms:modified>
</cp:coreProperties>
</file>