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71" r:id="rId5"/>
    <p:sldId id="270" r:id="rId6"/>
    <p:sldId id="268" r:id="rId7"/>
    <p:sldId id="269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653B3-964B-4A4A-A0B8-211BC4A592B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6D46969-F7CE-445E-8901-E7ACA1F59BE2}">
      <dgm:prSet phldrT="[Текст]" custT="1"/>
      <dgm:spPr/>
      <dgm:t>
        <a:bodyPr/>
        <a:lstStyle/>
        <a:p>
          <a:r>
            <a:rPr lang="ru-RU" sz="2000" dirty="0" smtClean="0"/>
            <a:t>Результаты отбора: Гимназия №8 г Сочи (28 человек)</a:t>
          </a:r>
          <a:endParaRPr lang="ru-RU" sz="2000" dirty="0"/>
        </a:p>
      </dgm:t>
    </dgm:pt>
    <dgm:pt modelId="{4289F141-2526-4B66-B9EA-8360147B5373}" type="parTrans" cxnId="{9E797D69-8B9A-4519-844F-EECF5E9D879B}">
      <dgm:prSet/>
      <dgm:spPr/>
      <dgm:t>
        <a:bodyPr/>
        <a:lstStyle/>
        <a:p>
          <a:endParaRPr lang="ru-RU"/>
        </a:p>
      </dgm:t>
    </dgm:pt>
    <dgm:pt modelId="{D2604B02-1738-4CE0-87DA-A532710981F3}" type="sibTrans" cxnId="{9E797D69-8B9A-4519-844F-EECF5E9D879B}">
      <dgm:prSet/>
      <dgm:spPr/>
      <dgm:t>
        <a:bodyPr/>
        <a:lstStyle/>
        <a:p>
          <a:endParaRPr lang="ru-RU"/>
        </a:p>
      </dgm:t>
    </dgm:pt>
    <dgm:pt modelId="{51B9E714-5998-4AFB-9425-40093AB6EEC3}">
      <dgm:prSet phldrT="[Текст]" custT="1"/>
      <dgm:spPr/>
      <dgm:t>
        <a:bodyPr/>
        <a:lstStyle/>
        <a:p>
          <a:r>
            <a:rPr lang="ru-RU" sz="2400" dirty="0" smtClean="0"/>
            <a:t>Результаты отбора: Лицей №59 (14 человек)</a:t>
          </a:r>
          <a:endParaRPr lang="ru-RU" sz="2400" dirty="0"/>
        </a:p>
      </dgm:t>
    </dgm:pt>
    <dgm:pt modelId="{663D6204-AF09-4AB8-A402-9E6A4EA51345}" type="parTrans" cxnId="{4DA5AF47-664A-44A2-8EBF-91835EF24253}">
      <dgm:prSet/>
      <dgm:spPr/>
      <dgm:t>
        <a:bodyPr/>
        <a:lstStyle/>
        <a:p>
          <a:endParaRPr lang="ru-RU"/>
        </a:p>
      </dgm:t>
    </dgm:pt>
    <dgm:pt modelId="{4CAB18F4-A2DA-4D33-BF3F-3D46B70BD20C}" type="sibTrans" cxnId="{4DA5AF47-664A-44A2-8EBF-91835EF24253}">
      <dgm:prSet/>
      <dgm:spPr/>
      <dgm:t>
        <a:bodyPr/>
        <a:lstStyle/>
        <a:p>
          <a:endParaRPr lang="ru-RU"/>
        </a:p>
      </dgm:t>
    </dgm:pt>
    <dgm:pt modelId="{F4CBD306-063A-4E10-8D0A-F440094C3CFF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D5E7746-488C-4079-BEB6-C5965A1ECE4D}" type="sibTrans" cxnId="{13B3DBC6-ABCF-4FCB-8721-55EBC5E9B554}">
      <dgm:prSet/>
      <dgm:spPr/>
      <dgm:t>
        <a:bodyPr/>
        <a:lstStyle/>
        <a:p>
          <a:endParaRPr lang="ru-RU"/>
        </a:p>
      </dgm:t>
    </dgm:pt>
    <dgm:pt modelId="{D267E20C-49BD-4C08-B707-1640BBADC1A8}" type="parTrans" cxnId="{13B3DBC6-ABCF-4FCB-8721-55EBC5E9B554}">
      <dgm:prSet/>
      <dgm:spPr/>
      <dgm:t>
        <a:bodyPr/>
        <a:lstStyle/>
        <a:p>
          <a:endParaRPr lang="ru-RU"/>
        </a:p>
      </dgm:t>
    </dgm:pt>
    <dgm:pt modelId="{FC289B74-2423-49F3-ADFF-4FB50612D124}" type="pres">
      <dgm:prSet presAssocID="{9FA653B3-964B-4A4A-A0B8-211BC4A592B7}" presName="Name0" presStyleCnt="0">
        <dgm:presLayoutVars>
          <dgm:dir/>
          <dgm:resizeHandles val="exact"/>
        </dgm:presLayoutVars>
      </dgm:prSet>
      <dgm:spPr/>
    </dgm:pt>
    <dgm:pt modelId="{BAFED7BB-3284-458F-B09C-E566586332EC}" type="pres">
      <dgm:prSet presAssocID="{9FA653B3-964B-4A4A-A0B8-211BC4A592B7}" presName="vNodes" presStyleCnt="0"/>
      <dgm:spPr/>
    </dgm:pt>
    <dgm:pt modelId="{756FF875-A3B6-4484-9C02-7A6E5D094A18}" type="pres">
      <dgm:prSet presAssocID="{76D46969-F7CE-445E-8901-E7ACA1F59BE2}" presName="node" presStyleLbl="node1" presStyleIdx="0" presStyleCnt="3" custScaleX="144650" custScaleY="130740" custLinFactNeighborX="1305" custLinFactNeighborY="-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F2748-BB34-4705-9CA1-5E2AE1539F18}" type="pres">
      <dgm:prSet presAssocID="{D2604B02-1738-4CE0-87DA-A532710981F3}" presName="spacerT" presStyleCnt="0"/>
      <dgm:spPr/>
    </dgm:pt>
    <dgm:pt modelId="{D873FD52-D956-479E-82CC-FB5D3C008B81}" type="pres">
      <dgm:prSet presAssocID="{D2604B02-1738-4CE0-87DA-A532710981F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92E13B0-E53E-45E9-937D-731A7D4A3ABB}" type="pres">
      <dgm:prSet presAssocID="{D2604B02-1738-4CE0-87DA-A532710981F3}" presName="spacerB" presStyleCnt="0"/>
      <dgm:spPr/>
    </dgm:pt>
    <dgm:pt modelId="{B0FD0881-5447-4C16-BFD9-E3FBEFFCCD7D}" type="pres">
      <dgm:prSet presAssocID="{51B9E714-5998-4AFB-9425-40093AB6EEC3}" presName="node" presStyleLbl="node1" presStyleIdx="1" presStyleCnt="3" custScaleX="151426" custScaleY="130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AD357-DBFD-41A3-8A03-BE0302489F99}" type="pres">
      <dgm:prSet presAssocID="{9FA653B3-964B-4A4A-A0B8-211BC4A592B7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71EC587B-87EE-44BC-B535-93C2A7BB4B37}" type="pres">
      <dgm:prSet presAssocID="{9FA653B3-964B-4A4A-A0B8-211BC4A592B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192E050-7370-43E5-A86E-8D1805B4A233}" type="pres">
      <dgm:prSet presAssocID="{9FA653B3-964B-4A4A-A0B8-211BC4A592B7}" presName="lastNode" presStyleLbl="node1" presStyleIdx="2" presStyleCnt="3" custScaleX="161861" custScaleY="118217" custLinFactNeighborX="16899" custLinFactNeighborY="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A9629-2A24-44FB-9D10-3058C6CF3602}" type="presOf" srcId="{D2604B02-1738-4CE0-87DA-A532710981F3}" destId="{D873FD52-D956-479E-82CC-FB5D3C008B81}" srcOrd="0" destOrd="0" presId="urn:microsoft.com/office/officeart/2005/8/layout/equation2"/>
    <dgm:cxn modelId="{CE517CC6-5E13-4535-A5D6-2DE1338E9BED}" type="presOf" srcId="{76D46969-F7CE-445E-8901-E7ACA1F59BE2}" destId="{756FF875-A3B6-4484-9C02-7A6E5D094A18}" srcOrd="0" destOrd="0" presId="urn:microsoft.com/office/officeart/2005/8/layout/equation2"/>
    <dgm:cxn modelId="{4F8EBF42-6B1B-4119-A9B7-C4D811A9EA91}" type="presOf" srcId="{51B9E714-5998-4AFB-9425-40093AB6EEC3}" destId="{B0FD0881-5447-4C16-BFD9-E3FBEFFCCD7D}" srcOrd="0" destOrd="0" presId="urn:microsoft.com/office/officeart/2005/8/layout/equation2"/>
    <dgm:cxn modelId="{C2DA7973-F7B2-41FE-A7F8-813506A16520}" type="presOf" srcId="{4CAB18F4-A2DA-4D33-BF3F-3D46B70BD20C}" destId="{356AD357-DBFD-41A3-8A03-BE0302489F99}" srcOrd="0" destOrd="0" presId="urn:microsoft.com/office/officeart/2005/8/layout/equation2"/>
    <dgm:cxn modelId="{9E797D69-8B9A-4519-844F-EECF5E9D879B}" srcId="{9FA653B3-964B-4A4A-A0B8-211BC4A592B7}" destId="{76D46969-F7CE-445E-8901-E7ACA1F59BE2}" srcOrd="0" destOrd="0" parTransId="{4289F141-2526-4B66-B9EA-8360147B5373}" sibTransId="{D2604B02-1738-4CE0-87DA-A532710981F3}"/>
    <dgm:cxn modelId="{0EF9BA1A-4B62-4C79-BEE8-D12E39C6640C}" type="presOf" srcId="{4CAB18F4-A2DA-4D33-BF3F-3D46B70BD20C}" destId="{71EC587B-87EE-44BC-B535-93C2A7BB4B37}" srcOrd="1" destOrd="0" presId="urn:microsoft.com/office/officeart/2005/8/layout/equation2"/>
    <dgm:cxn modelId="{13B3DBC6-ABCF-4FCB-8721-55EBC5E9B554}" srcId="{9FA653B3-964B-4A4A-A0B8-211BC4A592B7}" destId="{F4CBD306-063A-4E10-8D0A-F440094C3CFF}" srcOrd="2" destOrd="0" parTransId="{D267E20C-49BD-4C08-B707-1640BBADC1A8}" sibTransId="{0D5E7746-488C-4079-BEB6-C5965A1ECE4D}"/>
    <dgm:cxn modelId="{4DA5AF47-664A-44A2-8EBF-91835EF24253}" srcId="{9FA653B3-964B-4A4A-A0B8-211BC4A592B7}" destId="{51B9E714-5998-4AFB-9425-40093AB6EEC3}" srcOrd="1" destOrd="0" parTransId="{663D6204-AF09-4AB8-A402-9E6A4EA51345}" sibTransId="{4CAB18F4-A2DA-4D33-BF3F-3D46B70BD20C}"/>
    <dgm:cxn modelId="{D2413CC5-FB8C-4664-8226-7EF364C0832E}" type="presOf" srcId="{F4CBD306-063A-4E10-8D0A-F440094C3CFF}" destId="{B192E050-7370-43E5-A86E-8D1805B4A233}" srcOrd="0" destOrd="0" presId="urn:microsoft.com/office/officeart/2005/8/layout/equation2"/>
    <dgm:cxn modelId="{C7C33765-F658-4818-9EDB-1997E8E7A325}" type="presOf" srcId="{9FA653B3-964B-4A4A-A0B8-211BC4A592B7}" destId="{FC289B74-2423-49F3-ADFF-4FB50612D124}" srcOrd="0" destOrd="0" presId="urn:microsoft.com/office/officeart/2005/8/layout/equation2"/>
    <dgm:cxn modelId="{362BBE20-3F1E-4767-9EC5-666A9DE1893B}" type="presParOf" srcId="{FC289B74-2423-49F3-ADFF-4FB50612D124}" destId="{BAFED7BB-3284-458F-B09C-E566586332EC}" srcOrd="0" destOrd="0" presId="urn:microsoft.com/office/officeart/2005/8/layout/equation2"/>
    <dgm:cxn modelId="{803AC698-E593-4911-BA60-DD4F9D96ECC0}" type="presParOf" srcId="{BAFED7BB-3284-458F-B09C-E566586332EC}" destId="{756FF875-A3B6-4484-9C02-7A6E5D094A18}" srcOrd="0" destOrd="0" presId="urn:microsoft.com/office/officeart/2005/8/layout/equation2"/>
    <dgm:cxn modelId="{3A78D1E7-2301-4B88-8921-3E8E3C5C40BB}" type="presParOf" srcId="{BAFED7BB-3284-458F-B09C-E566586332EC}" destId="{D13F2748-BB34-4705-9CA1-5E2AE1539F18}" srcOrd="1" destOrd="0" presId="urn:microsoft.com/office/officeart/2005/8/layout/equation2"/>
    <dgm:cxn modelId="{736A7C31-FE4C-4CF4-8CF7-0E8CAB07F504}" type="presParOf" srcId="{BAFED7BB-3284-458F-B09C-E566586332EC}" destId="{D873FD52-D956-479E-82CC-FB5D3C008B81}" srcOrd="2" destOrd="0" presId="urn:microsoft.com/office/officeart/2005/8/layout/equation2"/>
    <dgm:cxn modelId="{8BEB9625-59AA-4CEE-BDF8-10E0938B805F}" type="presParOf" srcId="{BAFED7BB-3284-458F-B09C-E566586332EC}" destId="{C92E13B0-E53E-45E9-937D-731A7D4A3ABB}" srcOrd="3" destOrd="0" presId="urn:microsoft.com/office/officeart/2005/8/layout/equation2"/>
    <dgm:cxn modelId="{CEE8BCCB-C658-4758-9943-A15A3F327CF9}" type="presParOf" srcId="{BAFED7BB-3284-458F-B09C-E566586332EC}" destId="{B0FD0881-5447-4C16-BFD9-E3FBEFFCCD7D}" srcOrd="4" destOrd="0" presId="urn:microsoft.com/office/officeart/2005/8/layout/equation2"/>
    <dgm:cxn modelId="{F3C7C112-153B-4F14-847E-9D9476544868}" type="presParOf" srcId="{FC289B74-2423-49F3-ADFF-4FB50612D124}" destId="{356AD357-DBFD-41A3-8A03-BE0302489F99}" srcOrd="1" destOrd="0" presId="urn:microsoft.com/office/officeart/2005/8/layout/equation2"/>
    <dgm:cxn modelId="{1294939B-7225-4CB7-9C62-1310B559A5C4}" type="presParOf" srcId="{356AD357-DBFD-41A3-8A03-BE0302489F99}" destId="{71EC587B-87EE-44BC-B535-93C2A7BB4B37}" srcOrd="0" destOrd="0" presId="urn:microsoft.com/office/officeart/2005/8/layout/equation2"/>
    <dgm:cxn modelId="{7FF440A8-34EC-4FD0-B049-6F0B703A8E45}" type="presParOf" srcId="{FC289B74-2423-49F3-ADFF-4FB50612D124}" destId="{B192E050-7370-43E5-A86E-8D1805B4A23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80418-E56B-4D45-86AA-33027385575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</dgm:pt>
    <dgm:pt modelId="{C02528BB-F222-43EC-84CF-515D8D33BEF3}">
      <dgm:prSet phldrT="[Текст]" custT="1"/>
      <dgm:spPr/>
      <dgm:t>
        <a:bodyPr/>
        <a:lstStyle/>
        <a:p>
          <a:r>
            <a:rPr lang="ru-RU" sz="2000" dirty="0" smtClean="0"/>
            <a:t>Биология</a:t>
          </a:r>
          <a:endParaRPr lang="ru-RU" sz="2000" dirty="0"/>
        </a:p>
      </dgm:t>
    </dgm:pt>
    <dgm:pt modelId="{BDF500AD-5930-4B93-A937-398077994BC0}" type="parTrans" cxnId="{B0C81C6E-4742-42AA-B5DF-7DCDFB3E4522}">
      <dgm:prSet/>
      <dgm:spPr/>
      <dgm:t>
        <a:bodyPr/>
        <a:lstStyle/>
        <a:p>
          <a:endParaRPr lang="ru-RU"/>
        </a:p>
      </dgm:t>
    </dgm:pt>
    <dgm:pt modelId="{ED800829-F4B7-416E-B164-280B86113C87}" type="sibTrans" cxnId="{B0C81C6E-4742-42AA-B5DF-7DCDFB3E4522}">
      <dgm:prSet/>
      <dgm:spPr/>
      <dgm:t>
        <a:bodyPr/>
        <a:lstStyle/>
        <a:p>
          <a:endParaRPr lang="ru-RU"/>
        </a:p>
      </dgm:t>
    </dgm:pt>
    <dgm:pt modelId="{4DB5E893-1634-4651-BC91-935E474E7AEA}">
      <dgm:prSet phldrT="[Текст]" custT="1"/>
      <dgm:spPr/>
      <dgm:t>
        <a:bodyPr/>
        <a:lstStyle/>
        <a:p>
          <a:r>
            <a:rPr lang="ru-RU" sz="2000" dirty="0" smtClean="0"/>
            <a:t>Физика</a:t>
          </a:r>
          <a:endParaRPr lang="ru-RU" sz="2000" dirty="0"/>
        </a:p>
      </dgm:t>
    </dgm:pt>
    <dgm:pt modelId="{8456179A-5BC6-4EC6-9E08-590320D3E755}" type="parTrans" cxnId="{46BBB2EF-4AD6-4622-A474-2AFF5663446F}">
      <dgm:prSet/>
      <dgm:spPr/>
      <dgm:t>
        <a:bodyPr/>
        <a:lstStyle/>
        <a:p>
          <a:endParaRPr lang="ru-RU"/>
        </a:p>
      </dgm:t>
    </dgm:pt>
    <dgm:pt modelId="{9CD17081-6C02-457D-9D0B-8B85CEE82AA6}" type="sibTrans" cxnId="{46BBB2EF-4AD6-4622-A474-2AFF5663446F}">
      <dgm:prSet/>
      <dgm:spPr/>
      <dgm:t>
        <a:bodyPr/>
        <a:lstStyle/>
        <a:p>
          <a:endParaRPr lang="ru-RU"/>
        </a:p>
      </dgm:t>
    </dgm:pt>
    <dgm:pt modelId="{79CFADF8-5E56-4D4B-860A-46FD8625A66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Профили образовательных программ, реализуемых в ОЦ «Сириус»</a:t>
          </a:r>
          <a:endParaRPr lang="ru-RU" sz="2400" dirty="0"/>
        </a:p>
      </dgm:t>
    </dgm:pt>
    <dgm:pt modelId="{2CEED06B-8053-4B19-93A5-7E87CA136658}" type="parTrans" cxnId="{3849473F-2E4F-4F9C-903F-BE65F30BF65D}">
      <dgm:prSet/>
      <dgm:spPr/>
      <dgm:t>
        <a:bodyPr/>
        <a:lstStyle/>
        <a:p>
          <a:endParaRPr lang="ru-RU"/>
        </a:p>
      </dgm:t>
    </dgm:pt>
    <dgm:pt modelId="{F4FA0617-3D21-4D4A-9E2C-DA8535D2DD19}" type="sibTrans" cxnId="{3849473F-2E4F-4F9C-903F-BE65F30BF65D}">
      <dgm:prSet/>
      <dgm:spPr/>
      <dgm:t>
        <a:bodyPr/>
        <a:lstStyle/>
        <a:p>
          <a:endParaRPr lang="ru-RU"/>
        </a:p>
      </dgm:t>
    </dgm:pt>
    <dgm:pt modelId="{6226DA8B-97C7-4C54-9747-60AD37633DDB}">
      <dgm:prSet custT="1"/>
      <dgm:spPr/>
      <dgm:t>
        <a:bodyPr/>
        <a:lstStyle/>
        <a:p>
          <a:r>
            <a:rPr lang="ru-RU" sz="2000" dirty="0" smtClean="0"/>
            <a:t>Химия</a:t>
          </a:r>
          <a:endParaRPr lang="ru-RU" sz="2000" dirty="0"/>
        </a:p>
      </dgm:t>
    </dgm:pt>
    <dgm:pt modelId="{30840298-20B8-4EE2-BE19-AFAEBBD2A37B}" type="parTrans" cxnId="{612254C0-1B3A-48AE-B4E4-E102077375F2}">
      <dgm:prSet/>
      <dgm:spPr/>
      <dgm:t>
        <a:bodyPr/>
        <a:lstStyle/>
        <a:p>
          <a:endParaRPr lang="ru-RU"/>
        </a:p>
      </dgm:t>
    </dgm:pt>
    <dgm:pt modelId="{7B7CBE43-8B30-412B-97BC-C8BDEB901245}" type="sibTrans" cxnId="{612254C0-1B3A-48AE-B4E4-E102077375F2}">
      <dgm:prSet/>
      <dgm:spPr/>
      <dgm:t>
        <a:bodyPr/>
        <a:lstStyle/>
        <a:p>
          <a:endParaRPr lang="ru-RU"/>
        </a:p>
      </dgm:t>
    </dgm:pt>
    <dgm:pt modelId="{D80EE52B-8E2E-4458-9F55-2DB11FCA0519}">
      <dgm:prSet phldrT="[Текст]" custAng="18252191" custLinFactY="-9025" custLinFactNeighborX="61075" custLinFactNeighborY="-100000"/>
      <dgm:spPr/>
      <dgm:t>
        <a:bodyPr/>
        <a:lstStyle/>
        <a:p>
          <a:endParaRPr lang="ru-RU"/>
        </a:p>
      </dgm:t>
    </dgm:pt>
    <dgm:pt modelId="{E97875FC-110C-423B-B7A0-19B210F67079}" type="parTrans" cxnId="{6EE17306-C150-4D32-BD69-CEF7D1AF854D}">
      <dgm:prSet/>
      <dgm:spPr/>
      <dgm:t>
        <a:bodyPr/>
        <a:lstStyle/>
        <a:p>
          <a:endParaRPr lang="ru-RU"/>
        </a:p>
      </dgm:t>
    </dgm:pt>
    <dgm:pt modelId="{3FE4C65F-D553-4577-BF20-28AD0AA1A6DE}" type="sibTrans" cxnId="{6EE17306-C150-4D32-BD69-CEF7D1AF854D}">
      <dgm:prSet/>
      <dgm:spPr/>
      <dgm:t>
        <a:bodyPr/>
        <a:lstStyle/>
        <a:p>
          <a:endParaRPr lang="ru-RU"/>
        </a:p>
      </dgm:t>
    </dgm:pt>
    <dgm:pt modelId="{3A921C81-DE31-4B1B-96E4-C4E6963AF1BD}" type="pres">
      <dgm:prSet presAssocID="{31D80418-E56B-4D45-86AA-330273855759}" presName="Name0" presStyleCnt="0">
        <dgm:presLayoutVars>
          <dgm:chMax val="4"/>
          <dgm:resizeHandles val="exact"/>
        </dgm:presLayoutVars>
      </dgm:prSet>
      <dgm:spPr/>
    </dgm:pt>
    <dgm:pt modelId="{9C588365-5FD2-4A44-8709-3A6F89E0E787}" type="pres">
      <dgm:prSet presAssocID="{31D80418-E56B-4D45-86AA-330273855759}" presName="ellipse" presStyleLbl="trBgShp" presStyleIdx="0" presStyleCnt="1" custAng="0" custLinFactNeighborX="16543" custLinFactNeighborY="5969"/>
      <dgm:spPr/>
      <dgm:t>
        <a:bodyPr/>
        <a:lstStyle/>
        <a:p>
          <a:endParaRPr lang="ru-RU"/>
        </a:p>
      </dgm:t>
    </dgm:pt>
    <dgm:pt modelId="{122B2FBF-D462-4FD6-9894-7C901F634AD0}" type="pres">
      <dgm:prSet presAssocID="{31D80418-E56B-4D45-86AA-330273855759}" presName="arrow1" presStyleLbl="fgShp" presStyleIdx="0" presStyleCnt="1" custAng="0" custScaleX="128398" custScaleY="124589" custLinFactNeighborX="77553" custLinFactNeighborY="23517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A7FC92C5-BB74-4206-AB82-F0B334C734C8}" type="pres">
      <dgm:prSet presAssocID="{31D80418-E56B-4D45-86AA-330273855759}" presName="rectangle" presStyleLbl="revTx" presStyleIdx="0" presStyleCnt="1" custAng="0" custScaleX="264286" custScaleY="33333" custLinFactNeighborX="15313" custLinFactNeighborY="16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6B8BE-86DB-4375-A9FC-E643B54792CC}" type="pres">
      <dgm:prSet presAssocID="{6226DA8B-97C7-4C54-9747-60AD37633DDB}" presName="item1" presStyleLbl="node1" presStyleIdx="0" presStyleCnt="3" custLinFactNeighborX="93524" custLinFactNeighborY="-45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EA7E2-2CBC-4DB7-85A1-277A86ABDA12}" type="pres">
      <dgm:prSet presAssocID="{4DB5E893-1634-4651-BC91-935E474E7AEA}" presName="item2" presStyleLbl="node1" presStyleIdx="1" presStyleCnt="3" custAng="20636751" custLinFactNeighborX="51380" custLinFactNeighborY="26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8909-AE08-4C52-B16B-26C19FC34F78}" type="pres">
      <dgm:prSet presAssocID="{79CFADF8-5E56-4D4B-860A-46FD8625A666}" presName="item3" presStyleLbl="node1" presStyleIdx="2" presStyleCnt="3" custAng="20636751" custLinFactY="30658" custLinFactNeighborX="48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F2F4E-C585-4B72-A51C-BAC4F217169B}" type="pres">
      <dgm:prSet presAssocID="{31D80418-E56B-4D45-86AA-330273855759}" presName="funnel" presStyleLbl="trAlignAcc1" presStyleIdx="0" presStyleCnt="1" custAng="0" custLinFactNeighborX="15350" custLinFactNeighborY="1446"/>
      <dgm:spPr/>
      <dgm:t>
        <a:bodyPr/>
        <a:lstStyle/>
        <a:p>
          <a:endParaRPr lang="ru-RU"/>
        </a:p>
      </dgm:t>
    </dgm:pt>
  </dgm:ptLst>
  <dgm:cxnLst>
    <dgm:cxn modelId="{09F91468-59A3-4EDC-BBC5-DFBF4ECEA6CA}" type="presOf" srcId="{C02528BB-F222-43EC-84CF-515D8D33BEF3}" destId="{F54A8909-AE08-4C52-B16B-26C19FC34F78}" srcOrd="0" destOrd="0" presId="urn:microsoft.com/office/officeart/2005/8/layout/funnel1"/>
    <dgm:cxn modelId="{46BBB2EF-4AD6-4622-A474-2AFF5663446F}" srcId="{31D80418-E56B-4D45-86AA-330273855759}" destId="{4DB5E893-1634-4651-BC91-935E474E7AEA}" srcOrd="2" destOrd="0" parTransId="{8456179A-5BC6-4EC6-9E08-590320D3E755}" sibTransId="{9CD17081-6C02-457D-9D0B-8B85CEE82AA6}"/>
    <dgm:cxn modelId="{CE27F6E4-7841-4712-9AC3-39B75E914594}" type="presOf" srcId="{31D80418-E56B-4D45-86AA-330273855759}" destId="{3A921C81-DE31-4B1B-96E4-C4E6963AF1BD}" srcOrd="0" destOrd="0" presId="urn:microsoft.com/office/officeart/2005/8/layout/funnel1"/>
    <dgm:cxn modelId="{6EE17306-C150-4D32-BD69-CEF7D1AF854D}" srcId="{31D80418-E56B-4D45-86AA-330273855759}" destId="{D80EE52B-8E2E-4458-9F55-2DB11FCA0519}" srcOrd="4" destOrd="0" parTransId="{E97875FC-110C-423B-B7A0-19B210F67079}" sibTransId="{3FE4C65F-D553-4577-BF20-28AD0AA1A6DE}"/>
    <dgm:cxn modelId="{DAFFA66D-DB4A-4AC3-B9B3-9764CAED904F}" type="presOf" srcId="{79CFADF8-5E56-4D4B-860A-46FD8625A666}" destId="{A7FC92C5-BB74-4206-AB82-F0B334C734C8}" srcOrd="0" destOrd="0" presId="urn:microsoft.com/office/officeart/2005/8/layout/funnel1"/>
    <dgm:cxn modelId="{612254C0-1B3A-48AE-B4E4-E102077375F2}" srcId="{31D80418-E56B-4D45-86AA-330273855759}" destId="{6226DA8B-97C7-4C54-9747-60AD37633DDB}" srcOrd="1" destOrd="0" parTransId="{30840298-20B8-4EE2-BE19-AFAEBBD2A37B}" sibTransId="{7B7CBE43-8B30-412B-97BC-C8BDEB901245}"/>
    <dgm:cxn modelId="{3849473F-2E4F-4F9C-903F-BE65F30BF65D}" srcId="{31D80418-E56B-4D45-86AA-330273855759}" destId="{79CFADF8-5E56-4D4B-860A-46FD8625A666}" srcOrd="3" destOrd="0" parTransId="{2CEED06B-8053-4B19-93A5-7E87CA136658}" sibTransId="{F4FA0617-3D21-4D4A-9E2C-DA8535D2DD19}"/>
    <dgm:cxn modelId="{CEF06108-3B05-4CAA-89C8-93F8E86548AA}" type="presOf" srcId="{4DB5E893-1634-4651-BC91-935E474E7AEA}" destId="{24D6B8BE-86DB-4375-A9FC-E643B54792CC}" srcOrd="0" destOrd="0" presId="urn:microsoft.com/office/officeart/2005/8/layout/funnel1"/>
    <dgm:cxn modelId="{A5F78002-8AF8-4CC8-8897-731A24315804}" type="presOf" srcId="{6226DA8B-97C7-4C54-9747-60AD37633DDB}" destId="{1ACEA7E2-2CBC-4DB7-85A1-277A86ABDA12}" srcOrd="0" destOrd="0" presId="urn:microsoft.com/office/officeart/2005/8/layout/funnel1"/>
    <dgm:cxn modelId="{B0C81C6E-4742-42AA-B5DF-7DCDFB3E4522}" srcId="{31D80418-E56B-4D45-86AA-330273855759}" destId="{C02528BB-F222-43EC-84CF-515D8D33BEF3}" srcOrd="0" destOrd="0" parTransId="{BDF500AD-5930-4B93-A937-398077994BC0}" sibTransId="{ED800829-F4B7-416E-B164-280B86113C87}"/>
    <dgm:cxn modelId="{A9621900-7D73-4D0E-8727-BFAB930C56C0}" type="presParOf" srcId="{3A921C81-DE31-4B1B-96E4-C4E6963AF1BD}" destId="{9C588365-5FD2-4A44-8709-3A6F89E0E787}" srcOrd="0" destOrd="0" presId="urn:microsoft.com/office/officeart/2005/8/layout/funnel1"/>
    <dgm:cxn modelId="{42116ED1-963A-4246-A98F-BB5E0E2863FE}" type="presParOf" srcId="{3A921C81-DE31-4B1B-96E4-C4E6963AF1BD}" destId="{122B2FBF-D462-4FD6-9894-7C901F634AD0}" srcOrd="1" destOrd="0" presId="urn:microsoft.com/office/officeart/2005/8/layout/funnel1"/>
    <dgm:cxn modelId="{13A663FF-09FB-449A-A381-8C3A7C586E02}" type="presParOf" srcId="{3A921C81-DE31-4B1B-96E4-C4E6963AF1BD}" destId="{A7FC92C5-BB74-4206-AB82-F0B334C734C8}" srcOrd="2" destOrd="0" presId="urn:microsoft.com/office/officeart/2005/8/layout/funnel1"/>
    <dgm:cxn modelId="{113417D7-49B3-4C26-B24A-1CAEFC89AAC5}" type="presParOf" srcId="{3A921C81-DE31-4B1B-96E4-C4E6963AF1BD}" destId="{24D6B8BE-86DB-4375-A9FC-E643B54792CC}" srcOrd="3" destOrd="0" presId="urn:microsoft.com/office/officeart/2005/8/layout/funnel1"/>
    <dgm:cxn modelId="{B85ECA36-C05F-4B35-800B-D3A6659E50A8}" type="presParOf" srcId="{3A921C81-DE31-4B1B-96E4-C4E6963AF1BD}" destId="{1ACEA7E2-2CBC-4DB7-85A1-277A86ABDA12}" srcOrd="4" destOrd="0" presId="urn:microsoft.com/office/officeart/2005/8/layout/funnel1"/>
    <dgm:cxn modelId="{7F5BA054-D473-49CC-A455-AE26BAD9DD52}" type="presParOf" srcId="{3A921C81-DE31-4B1B-96E4-C4E6963AF1BD}" destId="{F54A8909-AE08-4C52-B16B-26C19FC34F78}" srcOrd="5" destOrd="0" presId="urn:microsoft.com/office/officeart/2005/8/layout/funnel1"/>
    <dgm:cxn modelId="{2481D000-5553-4575-8FEC-D3CB099557B7}" type="presParOf" srcId="{3A921C81-DE31-4B1B-96E4-C4E6963AF1BD}" destId="{DDBF2F4E-C585-4B72-A51C-BAC4F217169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FF875-A3B6-4484-9C02-7A6E5D094A18}">
      <dsp:nvSpPr>
        <dsp:cNvPr id="0" name=""/>
        <dsp:cNvSpPr/>
      </dsp:nvSpPr>
      <dsp:spPr>
        <a:xfrm>
          <a:off x="76517" y="4478"/>
          <a:ext cx="2290892" cy="2070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Результаты отбора: Гимназия №8 г Сочи (28 человек)</a:t>
          </a:r>
          <a:endParaRPr lang="ru-RU" sz="2000" kern="1200" dirty="0"/>
        </a:p>
      </dsp:txBody>
      <dsp:txXfrm>
        <a:off x="412010" y="307709"/>
        <a:ext cx="1619906" cy="1464131"/>
      </dsp:txXfrm>
    </dsp:sp>
    <dsp:sp modelId="{D873FD52-D956-479E-82CC-FB5D3C008B81}">
      <dsp:nvSpPr>
        <dsp:cNvPr id="0" name=""/>
        <dsp:cNvSpPr/>
      </dsp:nvSpPr>
      <dsp:spPr>
        <a:xfrm>
          <a:off x="742008" y="2205245"/>
          <a:ext cx="918574" cy="91857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863765" y="2556508"/>
        <a:ext cx="675060" cy="216048"/>
      </dsp:txXfrm>
    </dsp:sp>
    <dsp:sp modelId="{B0FD0881-5447-4C16-BFD9-E3FBEFFCCD7D}">
      <dsp:nvSpPr>
        <dsp:cNvPr id="0" name=""/>
        <dsp:cNvSpPr/>
      </dsp:nvSpPr>
      <dsp:spPr>
        <a:xfrm>
          <a:off x="2192" y="3252420"/>
          <a:ext cx="2398207" cy="2070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Результаты отбора: Лицей №59 (14 человек)</a:t>
          </a:r>
          <a:endParaRPr lang="ru-RU" sz="2400" kern="1200" dirty="0"/>
        </a:p>
      </dsp:txBody>
      <dsp:txXfrm>
        <a:off x="353401" y="3555596"/>
        <a:ext cx="1695789" cy="1463861"/>
      </dsp:txXfrm>
    </dsp:sp>
    <dsp:sp modelId="{356AD357-DBFD-41A3-8A03-BE0302489F99}">
      <dsp:nvSpPr>
        <dsp:cNvPr id="0" name=""/>
        <dsp:cNvSpPr/>
      </dsp:nvSpPr>
      <dsp:spPr>
        <a:xfrm rot="19072">
          <a:off x="2638524" y="2378352"/>
          <a:ext cx="504840" cy="5891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638525" y="2495763"/>
        <a:ext cx="353388" cy="353492"/>
      </dsp:txXfrm>
    </dsp:sp>
    <dsp:sp modelId="{B192E050-7370-43E5-A86E-8D1805B4A233}">
      <dsp:nvSpPr>
        <dsp:cNvPr id="0" name=""/>
        <dsp:cNvSpPr/>
      </dsp:nvSpPr>
      <dsp:spPr>
        <a:xfrm>
          <a:off x="3352841" y="817454"/>
          <a:ext cx="5126943" cy="3744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103664" y="1365826"/>
        <a:ext cx="3625297" cy="2647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88365-5FD2-4A44-8709-3A6F89E0E787}">
      <dsp:nvSpPr>
        <dsp:cNvPr id="0" name=""/>
        <dsp:cNvSpPr/>
      </dsp:nvSpPr>
      <dsp:spPr>
        <a:xfrm>
          <a:off x="1701101" y="378024"/>
          <a:ext cx="3440430" cy="119481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B2FBF-D462-4FD6-9894-7C901F634AD0}">
      <dsp:nvSpPr>
        <dsp:cNvPr id="0" name=""/>
        <dsp:cNvSpPr/>
      </dsp:nvSpPr>
      <dsp:spPr>
        <a:xfrm>
          <a:off x="2946537" y="3280293"/>
          <a:ext cx="856093" cy="531646"/>
        </a:xfrm>
        <a:prstGeom prst="downArrow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C92C5-BB74-4206-AB82-F0B334C734C8}">
      <dsp:nvSpPr>
        <dsp:cNvPr id="0" name=""/>
        <dsp:cNvSpPr/>
      </dsp:nvSpPr>
      <dsp:spPr>
        <a:xfrm>
          <a:off x="-1371604" y="3974698"/>
          <a:ext cx="8458209" cy="26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Профили образовательных программ, реализуемых в ОЦ «Сириус»</a:t>
          </a:r>
          <a:endParaRPr lang="ru-RU" sz="2400" kern="1200" dirty="0"/>
        </a:p>
      </dsp:txBody>
      <dsp:txXfrm>
        <a:off x="-1371604" y="3974698"/>
        <a:ext cx="8458209" cy="266697"/>
      </dsp:txXfrm>
    </dsp:sp>
    <dsp:sp modelId="{24D6B8BE-86DB-4375-A9FC-E643B54792CC}">
      <dsp:nvSpPr>
        <dsp:cNvPr id="0" name=""/>
        <dsp:cNvSpPr/>
      </dsp:nvSpPr>
      <dsp:spPr>
        <a:xfrm>
          <a:off x="3505202" y="1044263"/>
          <a:ext cx="1200150" cy="1200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Физика</a:t>
          </a:r>
          <a:endParaRPr lang="ru-RU" sz="2000" kern="1200" dirty="0"/>
        </a:p>
      </dsp:txBody>
      <dsp:txXfrm>
        <a:off x="3680960" y="1220021"/>
        <a:ext cx="848634" cy="848634"/>
      </dsp:txXfrm>
    </dsp:sp>
    <dsp:sp modelId="{1ACEA7E2-2CBC-4DB7-85A1-277A86ABDA12}">
      <dsp:nvSpPr>
        <dsp:cNvPr id="0" name=""/>
        <dsp:cNvSpPr/>
      </dsp:nvSpPr>
      <dsp:spPr>
        <a:xfrm rot="20636751">
          <a:off x="2140637" y="1007619"/>
          <a:ext cx="1200150" cy="1200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Химия</a:t>
          </a:r>
          <a:endParaRPr lang="ru-RU" sz="2000" kern="1200" dirty="0"/>
        </a:p>
      </dsp:txBody>
      <dsp:txXfrm>
        <a:off x="2316395" y="1183377"/>
        <a:ext cx="848634" cy="848634"/>
      </dsp:txXfrm>
    </dsp:sp>
    <dsp:sp modelId="{F54A8909-AE08-4C52-B16B-26C19FC34F78}">
      <dsp:nvSpPr>
        <dsp:cNvPr id="0" name=""/>
        <dsp:cNvSpPr/>
      </dsp:nvSpPr>
      <dsp:spPr>
        <a:xfrm rot="20636751">
          <a:off x="2809543" y="1971343"/>
          <a:ext cx="1200150" cy="1200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Биология</a:t>
          </a:r>
          <a:endParaRPr lang="ru-RU" sz="2000" kern="1200" dirty="0"/>
        </a:p>
      </dsp:txBody>
      <dsp:txXfrm>
        <a:off x="2985301" y="2147101"/>
        <a:ext cx="848634" cy="848634"/>
      </dsp:txXfrm>
    </dsp:sp>
    <dsp:sp modelId="{DDBF2F4E-C585-4B72-A51C-BAC4F217169B}">
      <dsp:nvSpPr>
        <dsp:cNvPr id="0" name=""/>
        <dsp:cNvSpPr/>
      </dsp:nvSpPr>
      <dsp:spPr>
        <a:xfrm>
          <a:off x="1563738" y="203213"/>
          <a:ext cx="3733800" cy="29870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1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5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3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8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6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8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0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4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FFAC-53C5-4E70-A97E-1463AD8FAD02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4F91-DC10-4C24-A39F-193A6031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s8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21602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Организация сетевого взаимодействия гимназии с Образовательным Фондом «Талант и успех»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2" y="5301208"/>
            <a:ext cx="7848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                                                                    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Сочи 2018 г.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2" y="5301208"/>
            <a:ext cx="7848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                                                                    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Сочи 2018 г.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53467179"/>
              </p:ext>
            </p:extLst>
          </p:nvPr>
        </p:nvGraphicFramePr>
        <p:xfrm>
          <a:off x="340687" y="764704"/>
          <a:ext cx="8479785" cy="5328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46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827584" y="1140775"/>
            <a:ext cx="7269415" cy="5208148"/>
            <a:chOff x="1927379" y="2205553"/>
            <a:chExt cx="5516815" cy="4787834"/>
          </a:xfrm>
        </p:grpSpPr>
        <p:sp>
          <p:nvSpPr>
            <p:cNvPr id="19" name="Полилиния 18"/>
            <p:cNvSpPr/>
            <p:nvPr/>
          </p:nvSpPr>
          <p:spPr>
            <a:xfrm>
              <a:off x="4441715" y="4689550"/>
              <a:ext cx="3002479" cy="1095555"/>
            </a:xfrm>
            <a:custGeom>
              <a:avLst/>
              <a:gdLst>
                <a:gd name="connsiteX0" fmla="*/ 0 w 2136258"/>
                <a:gd name="connsiteY0" fmla="*/ 249268 h 1495311"/>
                <a:gd name="connsiteX1" fmla="*/ 249268 w 2136258"/>
                <a:gd name="connsiteY1" fmla="*/ 0 h 1495311"/>
                <a:gd name="connsiteX2" fmla="*/ 1886990 w 2136258"/>
                <a:gd name="connsiteY2" fmla="*/ 0 h 1495311"/>
                <a:gd name="connsiteX3" fmla="*/ 2136258 w 2136258"/>
                <a:gd name="connsiteY3" fmla="*/ 249268 h 1495311"/>
                <a:gd name="connsiteX4" fmla="*/ 2136258 w 2136258"/>
                <a:gd name="connsiteY4" fmla="*/ 1246043 h 1495311"/>
                <a:gd name="connsiteX5" fmla="*/ 1886990 w 2136258"/>
                <a:gd name="connsiteY5" fmla="*/ 1495311 h 1495311"/>
                <a:gd name="connsiteX6" fmla="*/ 249268 w 2136258"/>
                <a:gd name="connsiteY6" fmla="*/ 1495311 h 1495311"/>
                <a:gd name="connsiteX7" fmla="*/ 0 w 2136258"/>
                <a:gd name="connsiteY7" fmla="*/ 1246043 h 1495311"/>
                <a:gd name="connsiteX8" fmla="*/ 0 w 2136258"/>
                <a:gd name="connsiteY8" fmla="*/ 249268 h 149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258" h="1495311">
                  <a:moveTo>
                    <a:pt x="0" y="249268"/>
                  </a:moveTo>
                  <a:cubicBezTo>
                    <a:pt x="0" y="111601"/>
                    <a:pt x="111601" y="0"/>
                    <a:pt x="249268" y="0"/>
                  </a:cubicBezTo>
                  <a:lnTo>
                    <a:pt x="1886990" y="0"/>
                  </a:lnTo>
                  <a:cubicBezTo>
                    <a:pt x="2024657" y="0"/>
                    <a:pt x="2136258" y="111601"/>
                    <a:pt x="2136258" y="249268"/>
                  </a:cubicBezTo>
                  <a:lnTo>
                    <a:pt x="2136258" y="1246043"/>
                  </a:lnTo>
                  <a:cubicBezTo>
                    <a:pt x="2136258" y="1383710"/>
                    <a:pt x="2024657" y="1495311"/>
                    <a:pt x="1886990" y="1495311"/>
                  </a:cubicBezTo>
                  <a:lnTo>
                    <a:pt x="249268" y="1495311"/>
                  </a:lnTo>
                  <a:cubicBezTo>
                    <a:pt x="111601" y="1495311"/>
                    <a:pt x="0" y="1383710"/>
                    <a:pt x="0" y="1246043"/>
                  </a:cubicBezTo>
                  <a:lnTo>
                    <a:pt x="0" y="249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778" tIns="137778" rIns="137778" bIns="13777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dirty="0"/>
                <a:t>Учебный процесс с 9.00 до 17.20, включающий уроки, лекции, дополнительное образование</a:t>
              </a: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927379" y="2205553"/>
              <a:ext cx="5476720" cy="4626053"/>
              <a:chOff x="1927379" y="2205553"/>
              <a:chExt cx="5476720" cy="4626053"/>
            </a:xfrm>
          </p:grpSpPr>
          <p:sp>
            <p:nvSpPr>
              <p:cNvPr id="21" name="Стрелка углом вверх 20"/>
              <p:cNvSpPr/>
              <p:nvPr/>
            </p:nvSpPr>
            <p:spPr>
              <a:xfrm rot="5400000">
                <a:off x="2539874" y="2727199"/>
                <a:ext cx="1330954" cy="2149098"/>
              </a:xfrm>
              <a:prstGeom prst="bentUpArrow">
                <a:avLst>
                  <a:gd name="adj1" fmla="val 32840"/>
                  <a:gd name="adj2" fmla="val 25000"/>
                  <a:gd name="adj3" fmla="val 3578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Полилиния 21"/>
              <p:cNvSpPr/>
              <p:nvPr/>
            </p:nvSpPr>
            <p:spPr>
              <a:xfrm>
                <a:off x="1927379" y="2205553"/>
                <a:ext cx="2136258" cy="839946"/>
              </a:xfrm>
              <a:custGeom>
                <a:avLst/>
                <a:gdLst>
                  <a:gd name="connsiteX0" fmla="*/ 0 w 2136258"/>
                  <a:gd name="connsiteY0" fmla="*/ 140019 h 839946"/>
                  <a:gd name="connsiteX1" fmla="*/ 140019 w 2136258"/>
                  <a:gd name="connsiteY1" fmla="*/ 0 h 839946"/>
                  <a:gd name="connsiteX2" fmla="*/ 1996239 w 2136258"/>
                  <a:gd name="connsiteY2" fmla="*/ 0 h 839946"/>
                  <a:gd name="connsiteX3" fmla="*/ 2136258 w 2136258"/>
                  <a:gd name="connsiteY3" fmla="*/ 140019 h 839946"/>
                  <a:gd name="connsiteX4" fmla="*/ 2136258 w 2136258"/>
                  <a:gd name="connsiteY4" fmla="*/ 699927 h 839946"/>
                  <a:gd name="connsiteX5" fmla="*/ 1996239 w 2136258"/>
                  <a:gd name="connsiteY5" fmla="*/ 839946 h 839946"/>
                  <a:gd name="connsiteX6" fmla="*/ 140019 w 2136258"/>
                  <a:gd name="connsiteY6" fmla="*/ 839946 h 839946"/>
                  <a:gd name="connsiteX7" fmla="*/ 0 w 2136258"/>
                  <a:gd name="connsiteY7" fmla="*/ 699927 h 839946"/>
                  <a:gd name="connsiteX8" fmla="*/ 0 w 2136258"/>
                  <a:gd name="connsiteY8" fmla="*/ 140019 h 839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36258" h="839946">
                    <a:moveTo>
                      <a:pt x="0" y="140019"/>
                    </a:moveTo>
                    <a:cubicBezTo>
                      <a:pt x="0" y="62689"/>
                      <a:pt x="62689" y="0"/>
                      <a:pt x="140019" y="0"/>
                    </a:cubicBezTo>
                    <a:lnTo>
                      <a:pt x="1996239" y="0"/>
                    </a:lnTo>
                    <a:cubicBezTo>
                      <a:pt x="2073569" y="0"/>
                      <a:pt x="2136258" y="62689"/>
                      <a:pt x="2136258" y="140019"/>
                    </a:cubicBezTo>
                    <a:lnTo>
                      <a:pt x="2136258" y="699927"/>
                    </a:lnTo>
                    <a:cubicBezTo>
                      <a:pt x="2136258" y="777257"/>
                      <a:pt x="2073569" y="839946"/>
                      <a:pt x="1996239" y="839946"/>
                    </a:cubicBezTo>
                    <a:lnTo>
                      <a:pt x="140019" y="839946"/>
                    </a:lnTo>
                    <a:cubicBezTo>
                      <a:pt x="62689" y="839946"/>
                      <a:pt x="0" y="777257"/>
                      <a:pt x="0" y="699927"/>
                    </a:cubicBezTo>
                    <a:lnTo>
                      <a:pt x="0" y="140019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80" tIns="105780" rIns="105780" bIns="10578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kern="1200" dirty="0" smtClean="0"/>
                  <a:t>Выезды в Сириус 3 раза в неделю</a:t>
                </a:r>
                <a:endParaRPr lang="ru-RU" sz="1700" kern="1200" dirty="0"/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4401620" y="3371670"/>
                <a:ext cx="3002479" cy="1095555"/>
              </a:xfrm>
              <a:custGeom>
                <a:avLst/>
                <a:gdLst>
                  <a:gd name="connsiteX0" fmla="*/ 0 w 2288638"/>
                  <a:gd name="connsiteY0" fmla="*/ 249268 h 1495311"/>
                  <a:gd name="connsiteX1" fmla="*/ 249268 w 2288638"/>
                  <a:gd name="connsiteY1" fmla="*/ 0 h 1495311"/>
                  <a:gd name="connsiteX2" fmla="*/ 2039370 w 2288638"/>
                  <a:gd name="connsiteY2" fmla="*/ 0 h 1495311"/>
                  <a:gd name="connsiteX3" fmla="*/ 2288638 w 2288638"/>
                  <a:gd name="connsiteY3" fmla="*/ 249268 h 1495311"/>
                  <a:gd name="connsiteX4" fmla="*/ 2288638 w 2288638"/>
                  <a:gd name="connsiteY4" fmla="*/ 1246043 h 1495311"/>
                  <a:gd name="connsiteX5" fmla="*/ 2039370 w 2288638"/>
                  <a:gd name="connsiteY5" fmla="*/ 1495311 h 1495311"/>
                  <a:gd name="connsiteX6" fmla="*/ 249268 w 2288638"/>
                  <a:gd name="connsiteY6" fmla="*/ 1495311 h 1495311"/>
                  <a:gd name="connsiteX7" fmla="*/ 0 w 2288638"/>
                  <a:gd name="connsiteY7" fmla="*/ 1246043 h 1495311"/>
                  <a:gd name="connsiteX8" fmla="*/ 0 w 2288638"/>
                  <a:gd name="connsiteY8" fmla="*/ 249268 h 149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88638" h="1495311">
                    <a:moveTo>
                      <a:pt x="0" y="249268"/>
                    </a:moveTo>
                    <a:cubicBezTo>
                      <a:pt x="0" y="111601"/>
                      <a:pt x="111601" y="0"/>
                      <a:pt x="249268" y="0"/>
                    </a:cubicBezTo>
                    <a:lnTo>
                      <a:pt x="2039370" y="0"/>
                    </a:lnTo>
                    <a:cubicBezTo>
                      <a:pt x="2177037" y="0"/>
                      <a:pt x="2288638" y="111601"/>
                      <a:pt x="2288638" y="249268"/>
                    </a:cubicBezTo>
                    <a:lnTo>
                      <a:pt x="2288638" y="1246043"/>
                    </a:lnTo>
                    <a:cubicBezTo>
                      <a:pt x="2288638" y="1383710"/>
                      <a:pt x="2177037" y="1495311"/>
                      <a:pt x="2039370" y="1495311"/>
                    </a:cubicBezTo>
                    <a:lnTo>
                      <a:pt x="249268" y="1495311"/>
                    </a:lnTo>
                    <a:cubicBezTo>
                      <a:pt x="111601" y="1495311"/>
                      <a:pt x="0" y="1383710"/>
                      <a:pt x="0" y="1246043"/>
                    </a:cubicBezTo>
                    <a:lnTo>
                      <a:pt x="0" y="24926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7778" tIns="137778" rIns="137778" bIns="137778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kern="1200" dirty="0" smtClean="0"/>
                  <a:t>Учебный процесс с 9.00 до 17.20, включающий уроки, лекции, дополнительное образование</a:t>
                </a:r>
                <a:endParaRPr lang="ru-RU" sz="1700" kern="1200" dirty="0"/>
              </a:p>
            </p:txBody>
          </p:sp>
          <p:sp>
            <p:nvSpPr>
              <p:cNvPr id="24" name="Стрелка углом вверх 23"/>
              <p:cNvSpPr/>
              <p:nvPr/>
            </p:nvSpPr>
            <p:spPr>
              <a:xfrm rot="5400000">
                <a:off x="2539874" y="3935775"/>
                <a:ext cx="1330954" cy="2149098"/>
              </a:xfrm>
              <a:prstGeom prst="bentUpArrow">
                <a:avLst>
                  <a:gd name="adj1" fmla="val 32840"/>
                  <a:gd name="adj2" fmla="val 25000"/>
                  <a:gd name="adj3" fmla="val 3578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Стрелка углом вверх 24"/>
              <p:cNvSpPr/>
              <p:nvPr/>
            </p:nvSpPr>
            <p:spPr>
              <a:xfrm rot="5400000">
                <a:off x="2539874" y="5091580"/>
                <a:ext cx="1330954" cy="2149098"/>
              </a:xfrm>
              <a:prstGeom prst="bentUpArrow">
                <a:avLst>
                  <a:gd name="adj1" fmla="val 32840"/>
                  <a:gd name="adj2" fmla="val 25000"/>
                  <a:gd name="adj3" fmla="val 3578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6" name="Полилиния 25"/>
            <p:cNvSpPr/>
            <p:nvPr/>
          </p:nvSpPr>
          <p:spPr>
            <a:xfrm>
              <a:off x="4411729" y="5897832"/>
              <a:ext cx="3002479" cy="1095555"/>
            </a:xfrm>
            <a:custGeom>
              <a:avLst/>
              <a:gdLst>
                <a:gd name="connsiteX0" fmla="*/ 0 w 2136258"/>
                <a:gd name="connsiteY0" fmla="*/ 249268 h 1495311"/>
                <a:gd name="connsiteX1" fmla="*/ 249268 w 2136258"/>
                <a:gd name="connsiteY1" fmla="*/ 0 h 1495311"/>
                <a:gd name="connsiteX2" fmla="*/ 1886990 w 2136258"/>
                <a:gd name="connsiteY2" fmla="*/ 0 h 1495311"/>
                <a:gd name="connsiteX3" fmla="*/ 2136258 w 2136258"/>
                <a:gd name="connsiteY3" fmla="*/ 249268 h 1495311"/>
                <a:gd name="connsiteX4" fmla="*/ 2136258 w 2136258"/>
                <a:gd name="connsiteY4" fmla="*/ 1246043 h 1495311"/>
                <a:gd name="connsiteX5" fmla="*/ 1886990 w 2136258"/>
                <a:gd name="connsiteY5" fmla="*/ 1495311 h 1495311"/>
                <a:gd name="connsiteX6" fmla="*/ 249268 w 2136258"/>
                <a:gd name="connsiteY6" fmla="*/ 1495311 h 1495311"/>
                <a:gd name="connsiteX7" fmla="*/ 0 w 2136258"/>
                <a:gd name="connsiteY7" fmla="*/ 1246043 h 1495311"/>
                <a:gd name="connsiteX8" fmla="*/ 0 w 2136258"/>
                <a:gd name="connsiteY8" fmla="*/ 249268 h 149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258" h="1495311">
                  <a:moveTo>
                    <a:pt x="0" y="249268"/>
                  </a:moveTo>
                  <a:cubicBezTo>
                    <a:pt x="0" y="111601"/>
                    <a:pt x="111601" y="0"/>
                    <a:pt x="249268" y="0"/>
                  </a:cubicBezTo>
                  <a:lnTo>
                    <a:pt x="1886990" y="0"/>
                  </a:lnTo>
                  <a:cubicBezTo>
                    <a:pt x="2024657" y="0"/>
                    <a:pt x="2136258" y="111601"/>
                    <a:pt x="2136258" y="249268"/>
                  </a:cubicBezTo>
                  <a:lnTo>
                    <a:pt x="2136258" y="1246043"/>
                  </a:lnTo>
                  <a:cubicBezTo>
                    <a:pt x="2136258" y="1383710"/>
                    <a:pt x="2024657" y="1495311"/>
                    <a:pt x="1886990" y="1495311"/>
                  </a:cubicBezTo>
                  <a:lnTo>
                    <a:pt x="249268" y="1495311"/>
                  </a:lnTo>
                  <a:cubicBezTo>
                    <a:pt x="111601" y="1495311"/>
                    <a:pt x="0" y="1383710"/>
                    <a:pt x="0" y="1246043"/>
                  </a:cubicBezTo>
                  <a:lnTo>
                    <a:pt x="0" y="249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778" tIns="137778" rIns="137778" bIns="13777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dirty="0"/>
                <a:t>Учебный процесс с 9.00 до 17.20, включающий уроки, лекции, дополнительное образование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737210" y="3084192"/>
            <a:ext cx="99565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/>
              <a:t>Вторник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843548" y="4383512"/>
            <a:ext cx="94519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/>
              <a:t>Четверг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77047" y="5582241"/>
            <a:ext cx="101181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/>
              <a:t>Пятница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9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 rot="20466587">
            <a:off x="4230423" y="1517631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Информатика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41978934"/>
              </p:ext>
            </p:extLst>
          </p:nvPr>
        </p:nvGraphicFramePr>
        <p:xfrm>
          <a:off x="1331640" y="1295400"/>
          <a:ext cx="5715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Овал 5"/>
          <p:cNvSpPr/>
          <p:nvPr/>
        </p:nvSpPr>
        <p:spPr>
          <a:xfrm rot="1899751">
            <a:off x="3056482" y="1359667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899751">
            <a:off x="5357316" y="1215651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Индив.проекты</a:t>
            </a:r>
            <a:r>
              <a:rPr lang="ru-RU" dirty="0" smtClean="0"/>
              <a:t> и 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0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67848"/>
              </p:ext>
            </p:extLst>
          </p:nvPr>
        </p:nvGraphicFramePr>
        <p:xfrm>
          <a:off x="179512" y="866760"/>
          <a:ext cx="8784975" cy="493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432"/>
                <a:gridCol w="852560"/>
                <a:gridCol w="2142233"/>
                <a:gridCol w="1023978"/>
                <a:gridCol w="1023978"/>
                <a:gridCol w="1023978"/>
                <a:gridCol w="957292"/>
                <a:gridCol w="726524"/>
              </a:tblGrid>
              <a:tr h="366504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Предметные области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Учебные предметы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Количество часов в неделю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Всего часов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</a:rPr>
                        <a:t>X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 класс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</a:rPr>
                        <a:t>XI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 класс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600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+mn-lt"/>
                          <a:ea typeface="Calibri"/>
                        </a:rPr>
                        <a:t>Баз.уровень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  <a:ea typeface="Calibri"/>
                        </a:rPr>
                        <a:t>Углубл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. уровень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Баз. 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уровень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  <a:ea typeface="Calibri"/>
                        </a:rPr>
                        <a:t>Углубл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/>
                        </a:rPr>
                        <a:t>. уровень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53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Математика и информатика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Алгебра и начала математического анализа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272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Геометрия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136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Информатика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4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2</a:t>
                      </a:r>
                      <a:r>
                        <a:rPr lang="ru-RU" sz="2000">
                          <a:effectLst/>
                          <a:latin typeface="+mn-lt"/>
                        </a:rPr>
                        <a:t>72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Естественные науки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Физика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6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6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408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Химия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68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Биология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68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Астрономия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34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Доп. </a:t>
                      </a: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предметы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</a:rPr>
                        <a:t>Индивидуальный проект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136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67596"/>
              </p:ext>
            </p:extLst>
          </p:nvPr>
        </p:nvGraphicFramePr>
        <p:xfrm>
          <a:off x="179512" y="6102124"/>
          <a:ext cx="8784975" cy="495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432"/>
                <a:gridCol w="852560"/>
                <a:gridCol w="2142233"/>
                <a:gridCol w="1023978"/>
                <a:gridCol w="1023978"/>
                <a:gridCol w="1023978"/>
                <a:gridCol w="957292"/>
                <a:gridCol w="726524"/>
              </a:tblGrid>
              <a:tr h="49522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Курсы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Times New Roman"/>
                        </a:rPr>
                        <a:t> внеурочной деятельности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340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62359"/>
              </p:ext>
            </p:extLst>
          </p:nvPr>
        </p:nvGraphicFramePr>
        <p:xfrm>
          <a:off x="660167" y="1196752"/>
          <a:ext cx="7560840" cy="545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368"/>
                <a:gridCol w="3656472"/>
              </a:tblGrid>
              <a:tr h="335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Примерное расписание (1 и 2 группа)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527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</a:tr>
              <a:tr h="4517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</a:tr>
              <a:tr h="428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Обед</a:t>
                      </a:r>
                      <a:endParaRPr lang="ru-RU" sz="2000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Биология</a:t>
                      </a:r>
                      <a:endParaRPr lang="ru-RU" sz="2000" dirty="0"/>
                    </a:p>
                  </a:txBody>
                  <a:tcPr/>
                </a:tc>
              </a:tr>
              <a:tr h="3813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Перерыв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Перерыв</a:t>
                      </a:r>
                      <a:endParaRPr lang="ru-RU" sz="2000" dirty="0"/>
                    </a:p>
                  </a:txBody>
                  <a:tcPr/>
                </a:tc>
              </a:tr>
              <a:tr h="5927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Индивидуальный проект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Направления внеурочной</a:t>
                      </a:r>
                      <a:r>
                        <a:rPr lang="ru-RU" sz="2000" baseline="0" dirty="0" smtClean="0"/>
                        <a:t> деятельности </a:t>
                      </a:r>
                      <a:endParaRPr lang="ru-RU" sz="2000" dirty="0"/>
                    </a:p>
                  </a:txBody>
                  <a:tcPr/>
                </a:tc>
              </a:tr>
              <a:tr h="5927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Индивидуальный проект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Направления внеурочной</a:t>
                      </a:r>
                      <a:r>
                        <a:rPr lang="ru-RU" sz="2000" baseline="0" dirty="0" smtClean="0"/>
                        <a:t> деятельности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94525"/>
              </p:ext>
            </p:extLst>
          </p:nvPr>
        </p:nvGraphicFramePr>
        <p:xfrm>
          <a:off x="179512" y="1772816"/>
          <a:ext cx="8784976" cy="492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4248472"/>
              </a:tblGrid>
              <a:tr h="3636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Гимназия №8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Сириус</a:t>
                      </a:r>
                      <a:endParaRPr lang="ru-RU" sz="2000" dirty="0"/>
                    </a:p>
                  </a:txBody>
                  <a:tcPr/>
                </a:tc>
              </a:tr>
              <a:tr h="4172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Оплачивает общеобразовательную услугу Сириусу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Реализует часть общеобразовательной программы</a:t>
                      </a:r>
                      <a:endParaRPr lang="ru-RU" sz="2000" dirty="0"/>
                    </a:p>
                  </a:txBody>
                  <a:tcPr/>
                </a:tc>
              </a:tr>
              <a:tr h="5342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Предоставляет доступ</a:t>
                      </a:r>
                      <a:r>
                        <a:rPr lang="ru-RU" sz="2000" baseline="0" dirty="0" smtClean="0"/>
                        <a:t> учителям Сириуса к электронным журналам, сопровождает процесс их оформления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Использует имеющееся оборудование и лабораторную базу</a:t>
                      </a:r>
                      <a:endParaRPr lang="ru-RU" sz="2000" dirty="0"/>
                    </a:p>
                  </a:txBody>
                  <a:tcPr/>
                </a:tc>
              </a:tr>
              <a:tr h="50700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Обеспечивает реализацию общеобразовательной программы в части: Русский</a:t>
                      </a:r>
                      <a:r>
                        <a:rPr lang="ru-RU" sz="2000" baseline="0" dirty="0" smtClean="0"/>
                        <a:t> язык и литература, иностранный язык, общественные науки, Физическая культура, ОБЖ, </a:t>
                      </a:r>
                      <a:r>
                        <a:rPr lang="ru-RU" sz="2000" baseline="0" dirty="0" err="1" smtClean="0"/>
                        <a:t>Кубановедение</a:t>
                      </a:r>
                      <a:r>
                        <a:rPr lang="ru-RU" sz="2000" baseline="0" smtClean="0"/>
                        <a:t>, элективные курсы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Интегрирует учащихся в систему</a:t>
                      </a:r>
                      <a:r>
                        <a:rPr lang="ru-RU" sz="2000" baseline="0" dirty="0" smtClean="0"/>
                        <a:t> дополнительного образования Центра, обеспечивает участие учащихся в мероприятиях Центра</a:t>
                      </a:r>
                      <a:endParaRPr lang="ru-RU" sz="2000" dirty="0"/>
                    </a:p>
                  </a:txBody>
                  <a:tcPr/>
                </a:tc>
              </a:tr>
              <a:tr h="451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Обеспечивает подвоз</a:t>
                      </a:r>
                      <a:r>
                        <a:rPr lang="ru-RU" sz="2000" baseline="0" dirty="0" smtClean="0"/>
                        <a:t> учащихся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Обеспечивает учащихся учебниками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908720"/>
            <a:ext cx="6048672" cy="7136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Century Gothic" panose="020B0502020202020204" pitchFamily="34" charset="0"/>
              </a:rPr>
              <a:t>Матрица ответственностей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612" y="188641"/>
            <a:ext cx="8161860" cy="576063"/>
          </a:xfrm>
          <a:noFill/>
        </p:spPr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Муниципальное общеобразовательное автономное учреждение </a:t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гимназия №8 </a:t>
            </a:r>
            <a:r>
              <a:rPr lang="en-US" sz="1400" b="1" dirty="0" smtClean="0">
                <a:latin typeface="Century Gothic" panose="020B0502020202020204" pitchFamily="34" charset="0"/>
                <a:hlinkClick r:id="rId2"/>
              </a:rPr>
              <a:t>www.gs8.ru</a:t>
            </a:r>
            <a:r>
              <a:rPr lang="en-US" sz="1400" b="1" dirty="0" smtClean="0">
                <a:latin typeface="Century Gothic" panose="020B0502020202020204" pitchFamily="34" charset="0"/>
              </a:rPr>
              <a:t>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3" y="188641"/>
            <a:ext cx="625978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0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336</Words>
  <Application>Microsoft Office PowerPoint</Application>
  <PresentationFormat>Экран (4:3)</PresentationFormat>
  <Paragraphs>132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  <vt:lpstr>Муниципальное общеобразовательное автономное учреждение  гимназия №8 www.gs8.ru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автономное учреждение  гимназия №8 www.gs8.ru</dc:title>
  <dc:creator>Никитин Игорь Владиславович</dc:creator>
  <cp:lastModifiedBy>Admin</cp:lastModifiedBy>
  <cp:revision>44</cp:revision>
  <dcterms:created xsi:type="dcterms:W3CDTF">2017-11-14T12:48:32Z</dcterms:created>
  <dcterms:modified xsi:type="dcterms:W3CDTF">2018-11-07T02:11:31Z</dcterms:modified>
</cp:coreProperties>
</file>