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6" r:id="rId8"/>
    <p:sldId id="276" r:id="rId9"/>
    <p:sldId id="284" r:id="rId10"/>
    <p:sldId id="272" r:id="rId11"/>
    <p:sldId id="287" r:id="rId12"/>
    <p:sldId id="288" r:id="rId13"/>
    <p:sldId id="289" r:id="rId14"/>
    <p:sldId id="290" r:id="rId15"/>
    <p:sldId id="283" r:id="rId16"/>
    <p:sldId id="275" r:id="rId1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3399FF"/>
    <a:srgbClr val="66CCFF"/>
    <a:srgbClr val="FFFF66"/>
    <a:srgbClr val="66FFFF"/>
    <a:srgbClr val="990099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Уровень сформированности лидерских качеств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лидерских способностей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сентябрь 2016 года</c:v>
                </c:pt>
                <c:pt idx="1">
                  <c:v>сентябрь 2017 года</c:v>
                </c:pt>
                <c:pt idx="2">
                  <c:v>сентябрь 2018 года</c:v>
                </c:pt>
                <c:pt idx="3">
                  <c:v>сентябрь 2019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35</c:v>
                </c:pt>
                <c:pt idx="2">
                  <c:v>37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F-42A4-B438-ECC43E9703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лидерства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сентябрь 2016 года</c:v>
                </c:pt>
                <c:pt idx="1">
                  <c:v>сентябрь 2017 года</c:v>
                </c:pt>
                <c:pt idx="2">
                  <c:v>сентябрь 2018 года</c:v>
                </c:pt>
                <c:pt idx="3">
                  <c:v>сентябрь 2019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32</c:v>
                </c:pt>
                <c:pt idx="2">
                  <c:v>34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F-42A4-B438-ECC43E97039C}"/>
            </c:ext>
          </c:extLst>
        </c:ser>
        <c:dLbls>
          <c:showVal val="1"/>
        </c:dLbls>
        <c:gapWidth val="219"/>
        <c:overlap val="-27"/>
        <c:axId val="114114944"/>
        <c:axId val="1141172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3"/>
                      <c:pt idx="0">
                        <c:v>сентябрь 2016 года</c:v>
                      </c:pt>
                      <c:pt idx="1">
                        <c:v>сентябрь 2017 года</c:v>
                      </c:pt>
                      <c:pt idx="2">
                        <c:v>сентябрь 2018 года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F0F-42A4-B438-ECC43E97039C}"/>
                  </c:ext>
                </c:extLst>
              </c15:ser>
            </c15:filteredBarSeries>
          </c:ext>
        </c:extLst>
      </c:barChart>
      <c:catAx>
        <c:axId val="114114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4117248"/>
        <c:crosses val="autoZero"/>
        <c:auto val="1"/>
        <c:lblAlgn val="ctr"/>
        <c:lblOffset val="100"/>
      </c:catAx>
      <c:valAx>
        <c:axId val="114117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4114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8444483148180293E-2"/>
          <c:y val="0.92952583597142213"/>
          <c:w val="0.88409333164397541"/>
          <c:h val="7.047416402857784E-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275753536640368E-2"/>
          <c:y val="1.7896733203079267E-2"/>
          <c:w val="0.94189450327104107"/>
          <c:h val="0.8875049618855603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кв.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кв.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кв.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Конкурсы, акции, конференции</c:v>
                </c:pt>
                <c:pt idx="1">
                  <c:v>Выставки, мастер-классы </c:v>
                </c:pt>
                <c:pt idx="2">
                  <c:v>Праздники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</c:ser>
        <c:dLbls>
          <c:showVal val="1"/>
        </c:dLbls>
        <c:shape val="box"/>
        <c:axId val="66719744"/>
        <c:axId val="66721280"/>
        <c:axId val="62494464"/>
      </c:bar3DChart>
      <c:catAx>
        <c:axId val="66719744"/>
        <c:scaling>
          <c:orientation val="minMax"/>
        </c:scaling>
        <c:axPos val="b"/>
        <c:tickLblPos val="nextTo"/>
        <c:crossAx val="66721280"/>
        <c:crosses val="autoZero"/>
        <c:auto val="1"/>
        <c:lblAlgn val="ctr"/>
        <c:lblOffset val="100"/>
      </c:catAx>
      <c:valAx>
        <c:axId val="66721280"/>
        <c:scaling>
          <c:orientation val="minMax"/>
        </c:scaling>
        <c:axPos val="l"/>
        <c:majorGridlines/>
        <c:numFmt formatCode="General" sourceLinked="1"/>
        <c:tickLblPos val="nextTo"/>
        <c:crossAx val="66719744"/>
        <c:crosses val="autoZero"/>
        <c:crossBetween val="between"/>
      </c:valAx>
      <c:serAx>
        <c:axId val="62494464"/>
        <c:scaling>
          <c:orientation val="minMax"/>
        </c:scaling>
        <c:axPos val="b"/>
        <c:tickLblPos val="nextTo"/>
        <c:crossAx val="66721280"/>
        <c:crosses val="autoZero"/>
      </c:serAx>
    </c:plotArea>
    <c:plotVisOnly val="1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5F9EF-054C-4CCB-BC3D-1E1C447DFD8B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2FB50A-7E74-41BB-BE5E-9C347081AD72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</a:t>
          </a:r>
        </a:p>
      </dgm:t>
    </dgm:pt>
    <dgm:pt modelId="{0B231B23-D3C8-4652-93EB-4CBBFE09D07A}" type="parTrans" cxnId="{6BA8219F-2170-4D25-A530-9CABC67611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8D323-B7E7-444D-8818-279724B30D82}" type="sibTrans" cxnId="{6BA8219F-2170-4D25-A530-9CABC67611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D3725-D9B1-44F7-92CD-6B8ADE42A68E}">
      <dgm:prSet phldrT="[Текст]" custT="1"/>
      <dgm:spPr/>
      <dgm:t>
        <a:bodyPr/>
        <a:lstStyle/>
        <a:p>
          <a:r>
            <a:rPr lang="ru-RU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работа в школе</a:t>
          </a:r>
        </a:p>
      </dgm:t>
    </dgm:pt>
    <dgm:pt modelId="{CE07D102-87D3-40DC-8423-5885A1AA825B}" type="parTrans" cxnId="{1DD6E490-D716-49B5-9F1B-216CE35360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BD408-584C-4342-A109-2E441BCFF7AD}" type="sibTrans" cxnId="{1DD6E490-D716-49B5-9F1B-216CE353604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7F8BB-26E1-4F39-9DEA-2EAAF9489CA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</dgm:t>
    </dgm:pt>
    <dgm:pt modelId="{9E56D869-5DDE-4E72-95EA-C1CB0F686D7D}" type="parTrans" cxnId="{C3ACC438-4D03-45C8-BC12-F1EC769F7F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815EF-D6F6-4C42-ADC3-63EC375C730B}" type="sibTrans" cxnId="{C3ACC438-4D03-45C8-BC12-F1EC769F7F3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673AD-BD71-40ED-B736-EE040F0D2F96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личностное развитие обучающихся через направления деятельности РДШ.</a:t>
          </a:r>
        </a:p>
      </dgm:t>
    </dgm:pt>
    <dgm:pt modelId="{C430B1ED-AD52-4441-88E0-274298E6EA83}" type="parTrans" cxnId="{7FC16E2A-8DA8-4896-B0F1-7AC042129C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20090-221A-4160-B700-F6BA621D9888}" type="sibTrans" cxnId="{7FC16E2A-8DA8-4896-B0F1-7AC042129C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4AF72-50CC-4A10-8344-E6EC2BB2ADAF}">
      <dgm:prSet custT="1"/>
      <dgm:spPr/>
      <dgm:t>
        <a:bodyPr/>
        <a:lstStyle/>
        <a:p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4AB265-607B-4BE1-A07D-8052CA39F817}" type="parTrans" cxnId="{D48648ED-4780-414E-BAFB-CC6B6227B17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6D31E-02D5-4AC3-A112-90F1944B316F}" type="sibTrans" cxnId="{D48648ED-4780-414E-BAFB-CC6B6227B17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8BB16-5EC0-432C-A8B0-A327EF32F1BB}">
      <dgm:prSet custT="1"/>
      <dgm:spPr/>
      <dgm:t>
        <a:bodyPr/>
        <a:lstStyle/>
        <a:p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E6F17-27BC-4BFF-8918-3797502C9552}" type="parTrans" cxnId="{807E25D3-E9F9-4D7F-A55E-A3B189BF43D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ECA0D-08F4-46D2-9332-81944EB41D7D}" type="sibTrans" cxnId="{807E25D3-E9F9-4D7F-A55E-A3B189BF43D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F71A2-F285-460F-92B7-5C7F2C869271}" type="pres">
      <dgm:prSet presAssocID="{4C85F9EF-054C-4CCB-BC3D-1E1C447DFD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D9DAA-1C87-439B-9AAB-A852DAEA2EE9}" type="pres">
      <dgm:prSet presAssocID="{B72FB50A-7E74-41BB-BE5E-9C347081AD72}" presName="linNode" presStyleCnt="0"/>
      <dgm:spPr/>
    </dgm:pt>
    <dgm:pt modelId="{8B52FF0A-EFB1-4963-84C3-B8342DD0A347}" type="pres">
      <dgm:prSet presAssocID="{B72FB50A-7E74-41BB-BE5E-9C347081AD7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06E85-C0D1-4F36-BC9A-C33B94FEFFD9}" type="pres">
      <dgm:prSet presAssocID="{B72FB50A-7E74-41BB-BE5E-9C347081AD7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439D3-FAB2-4E81-ABC2-BCEFC0FDA4BC}" type="pres">
      <dgm:prSet presAssocID="{C658D323-B7E7-444D-8818-279724B30D82}" presName="sp" presStyleCnt="0"/>
      <dgm:spPr/>
    </dgm:pt>
    <dgm:pt modelId="{A6B3F10A-E1F6-4322-9D14-1A3B1277E27C}" type="pres">
      <dgm:prSet presAssocID="{8017F8BB-26E1-4F39-9DEA-2EAAF9489CAB}" presName="linNode" presStyleCnt="0"/>
      <dgm:spPr/>
    </dgm:pt>
    <dgm:pt modelId="{E5D8B8BC-765D-4EE3-8FD3-2D149DF1C86B}" type="pres">
      <dgm:prSet presAssocID="{8017F8BB-26E1-4F39-9DEA-2EAAF9489CA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7252-1B4D-4C89-A4BE-8098284B7D80}" type="pres">
      <dgm:prSet presAssocID="{8017F8BB-26E1-4F39-9DEA-2EAAF9489CA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282B9-BAAC-40E2-BE00-AFEBEC479723}" type="presOf" srcId="{D1B673AD-BD71-40ED-B736-EE040F0D2F96}" destId="{62CC7252-1B4D-4C89-A4BE-8098284B7D80}" srcOrd="0" destOrd="0" presId="urn:microsoft.com/office/officeart/2005/8/layout/vList5"/>
    <dgm:cxn modelId="{D48648ED-4780-414E-BAFB-CC6B6227B172}" srcId="{B72FB50A-7E74-41BB-BE5E-9C347081AD72}" destId="{E654AF72-50CC-4A10-8344-E6EC2BB2ADAF}" srcOrd="1" destOrd="0" parTransId="{034AB265-607B-4BE1-A07D-8052CA39F817}" sibTransId="{5436D31E-02D5-4AC3-A112-90F1944B316F}"/>
    <dgm:cxn modelId="{C3ACC438-4D03-45C8-BC12-F1EC769F7F30}" srcId="{4C85F9EF-054C-4CCB-BC3D-1E1C447DFD8B}" destId="{8017F8BB-26E1-4F39-9DEA-2EAAF9489CAB}" srcOrd="1" destOrd="0" parTransId="{9E56D869-5DDE-4E72-95EA-C1CB0F686D7D}" sibTransId="{DC0815EF-D6F6-4C42-ADC3-63EC375C730B}"/>
    <dgm:cxn modelId="{E411B3DD-23AD-4F12-9F04-5619F4EB73BB}" type="presOf" srcId="{E654AF72-50CC-4A10-8344-E6EC2BB2ADAF}" destId="{54B06E85-C0D1-4F36-BC9A-C33B94FEFFD9}" srcOrd="0" destOrd="1" presId="urn:microsoft.com/office/officeart/2005/8/layout/vList5"/>
    <dgm:cxn modelId="{2A4C648F-6F52-4381-AEC6-B6DDE862D3FF}" type="presOf" srcId="{FAFD3725-D9B1-44F7-92CD-6B8ADE42A68E}" destId="{54B06E85-C0D1-4F36-BC9A-C33B94FEFFD9}" srcOrd="0" destOrd="0" presId="urn:microsoft.com/office/officeart/2005/8/layout/vList5"/>
    <dgm:cxn modelId="{6B058B98-E228-4959-8A6A-ABFA2D4D6DA0}" type="presOf" srcId="{B72FB50A-7E74-41BB-BE5E-9C347081AD72}" destId="{8B52FF0A-EFB1-4963-84C3-B8342DD0A347}" srcOrd="0" destOrd="0" presId="urn:microsoft.com/office/officeart/2005/8/layout/vList5"/>
    <dgm:cxn modelId="{6BA8219F-2170-4D25-A530-9CABC67611C6}" srcId="{4C85F9EF-054C-4CCB-BC3D-1E1C447DFD8B}" destId="{B72FB50A-7E74-41BB-BE5E-9C347081AD72}" srcOrd="0" destOrd="0" parTransId="{0B231B23-D3C8-4652-93EB-4CBBFE09D07A}" sibTransId="{C658D323-B7E7-444D-8818-279724B30D82}"/>
    <dgm:cxn modelId="{807E25D3-E9F9-4D7F-A55E-A3B189BF43DC}" srcId="{8017F8BB-26E1-4F39-9DEA-2EAAF9489CAB}" destId="{6658BB16-5EC0-432C-A8B0-A327EF32F1BB}" srcOrd="1" destOrd="0" parTransId="{E19E6F17-27BC-4BFF-8918-3797502C9552}" sibTransId="{828ECA0D-08F4-46D2-9332-81944EB41D7D}"/>
    <dgm:cxn modelId="{5C6C0527-83E7-412E-9B1B-0E57A5E756BF}" type="presOf" srcId="{8017F8BB-26E1-4F39-9DEA-2EAAF9489CAB}" destId="{E5D8B8BC-765D-4EE3-8FD3-2D149DF1C86B}" srcOrd="0" destOrd="0" presId="urn:microsoft.com/office/officeart/2005/8/layout/vList5"/>
    <dgm:cxn modelId="{7FC16E2A-8DA8-4896-B0F1-7AC042129C41}" srcId="{8017F8BB-26E1-4F39-9DEA-2EAAF9489CAB}" destId="{D1B673AD-BD71-40ED-B736-EE040F0D2F96}" srcOrd="0" destOrd="0" parTransId="{C430B1ED-AD52-4441-88E0-274298E6EA83}" sibTransId="{33720090-221A-4160-B700-F6BA621D9888}"/>
    <dgm:cxn modelId="{1DD6E490-D716-49B5-9F1B-216CE3536049}" srcId="{B72FB50A-7E74-41BB-BE5E-9C347081AD72}" destId="{FAFD3725-D9B1-44F7-92CD-6B8ADE42A68E}" srcOrd="0" destOrd="0" parTransId="{CE07D102-87D3-40DC-8423-5885A1AA825B}" sibTransId="{08FBD408-584C-4342-A109-2E441BCFF7AD}"/>
    <dgm:cxn modelId="{0C93B552-9415-46A9-AB9D-512627105135}" type="presOf" srcId="{4C85F9EF-054C-4CCB-BC3D-1E1C447DFD8B}" destId="{049F71A2-F285-460F-92B7-5C7F2C869271}" srcOrd="0" destOrd="0" presId="urn:microsoft.com/office/officeart/2005/8/layout/vList5"/>
    <dgm:cxn modelId="{00593FF9-233C-483E-8CD2-87C1DF844D93}" type="presOf" srcId="{6658BB16-5EC0-432C-A8B0-A327EF32F1BB}" destId="{62CC7252-1B4D-4C89-A4BE-8098284B7D80}" srcOrd="0" destOrd="1" presId="urn:microsoft.com/office/officeart/2005/8/layout/vList5"/>
    <dgm:cxn modelId="{88CAC75B-C4F7-42EF-B500-5E78234693B9}" type="presParOf" srcId="{049F71A2-F285-460F-92B7-5C7F2C869271}" destId="{406D9DAA-1C87-439B-9AAB-A852DAEA2EE9}" srcOrd="0" destOrd="0" presId="urn:microsoft.com/office/officeart/2005/8/layout/vList5"/>
    <dgm:cxn modelId="{1A8A0FC3-077D-4590-A3EE-EA6842E6F388}" type="presParOf" srcId="{406D9DAA-1C87-439B-9AAB-A852DAEA2EE9}" destId="{8B52FF0A-EFB1-4963-84C3-B8342DD0A347}" srcOrd="0" destOrd="0" presId="urn:microsoft.com/office/officeart/2005/8/layout/vList5"/>
    <dgm:cxn modelId="{DF269BB4-83C5-4B4D-BB39-CE63DC9E0676}" type="presParOf" srcId="{406D9DAA-1C87-439B-9AAB-A852DAEA2EE9}" destId="{54B06E85-C0D1-4F36-BC9A-C33B94FEFFD9}" srcOrd="1" destOrd="0" presId="urn:microsoft.com/office/officeart/2005/8/layout/vList5"/>
    <dgm:cxn modelId="{ECEEEC59-7085-4CB8-8189-A4620ADA110E}" type="presParOf" srcId="{049F71A2-F285-460F-92B7-5C7F2C869271}" destId="{C87439D3-FAB2-4E81-ABC2-BCEFC0FDA4BC}" srcOrd="1" destOrd="0" presId="urn:microsoft.com/office/officeart/2005/8/layout/vList5"/>
    <dgm:cxn modelId="{9806E831-88E4-4D94-90FE-037717237DC7}" type="presParOf" srcId="{049F71A2-F285-460F-92B7-5C7F2C869271}" destId="{A6B3F10A-E1F6-4322-9D14-1A3B1277E27C}" srcOrd="2" destOrd="0" presId="urn:microsoft.com/office/officeart/2005/8/layout/vList5"/>
    <dgm:cxn modelId="{7EE21DE8-1CC2-4CE1-9C6F-DB62DFA0444B}" type="presParOf" srcId="{A6B3F10A-E1F6-4322-9D14-1A3B1277E27C}" destId="{E5D8B8BC-765D-4EE3-8FD3-2D149DF1C86B}" srcOrd="0" destOrd="0" presId="urn:microsoft.com/office/officeart/2005/8/layout/vList5"/>
    <dgm:cxn modelId="{90C69D14-CE0E-4B16-B5AA-BD7528347CF5}" type="presParOf" srcId="{A6B3F10A-E1F6-4322-9D14-1A3B1277E27C}" destId="{62CC7252-1B4D-4C89-A4BE-8098284B7D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06E85-C0D1-4F36-BC9A-C33B94FEFFD9}">
      <dsp:nvSpPr>
        <dsp:cNvPr id="0" name=""/>
        <dsp:cNvSpPr/>
      </dsp:nvSpPr>
      <dsp:spPr>
        <a:xfrm rot="5400000">
          <a:off x="6476164" y="-2155168"/>
          <a:ext cx="2289847" cy="71727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работа в школе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476164" y="-2155168"/>
        <a:ext cx="2289847" cy="7172789"/>
      </dsp:txXfrm>
    </dsp:sp>
    <dsp:sp modelId="{8B52FF0A-EFB1-4963-84C3-B8342DD0A347}">
      <dsp:nvSpPr>
        <dsp:cNvPr id="0" name=""/>
        <dsp:cNvSpPr/>
      </dsp:nvSpPr>
      <dsp:spPr>
        <a:xfrm>
          <a:off x="0" y="71"/>
          <a:ext cx="4034693" cy="2862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</a:t>
          </a:r>
        </a:p>
      </dsp:txBody>
      <dsp:txXfrm>
        <a:off x="0" y="71"/>
        <a:ext cx="4034693" cy="2862309"/>
      </dsp:txXfrm>
    </dsp:sp>
    <dsp:sp modelId="{62CC7252-1B4D-4C89-A4BE-8098284B7D80}">
      <dsp:nvSpPr>
        <dsp:cNvPr id="0" name=""/>
        <dsp:cNvSpPr/>
      </dsp:nvSpPr>
      <dsp:spPr>
        <a:xfrm rot="5400000">
          <a:off x="6476164" y="850256"/>
          <a:ext cx="2289847" cy="71727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личностное развитие обучающихся через направления деятельности РДШ.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476164" y="850256"/>
        <a:ext cx="2289847" cy="7172789"/>
      </dsp:txXfrm>
    </dsp:sp>
    <dsp:sp modelId="{E5D8B8BC-765D-4EE3-8FD3-2D149DF1C86B}">
      <dsp:nvSpPr>
        <dsp:cNvPr id="0" name=""/>
        <dsp:cNvSpPr/>
      </dsp:nvSpPr>
      <dsp:spPr>
        <a:xfrm>
          <a:off x="0" y="3005496"/>
          <a:ext cx="4034693" cy="2862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</a:t>
          </a:r>
        </a:p>
      </dsp:txBody>
      <dsp:txXfrm>
        <a:off x="0" y="3005496"/>
        <a:ext cx="4034693" cy="286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8682-D723-4F16-ADC3-498D76E1C1A0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0A19-D57C-4EEB-A80F-C719D8A5F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32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1B4FE-2E49-4B0D-B027-74B9713A438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30A3-AFD8-425E-BFFA-938F422A1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02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3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59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959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31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62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87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44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65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89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1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9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7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57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6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8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7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6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2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3148-62B2-4501-980F-5622863CC953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461" y="3056708"/>
            <a:ext cx="3161681" cy="1149532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548" y="-347729"/>
            <a:ext cx="3295918" cy="32959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7287" y="372305"/>
            <a:ext cx="9696072" cy="529151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21 ИМ. А.С.ПУШКИНА МУНИЦИПАЛЬНОГО ОБРАЗОВАНИЯ ГОРОД НОВОРОССИЙСК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Отчет о реализации проекта</a:t>
            </a:r>
            <a:br>
              <a:rPr lang="ru-RU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краевой инновационной площадки за </a:t>
            </a:r>
            <a:r>
              <a:rPr lang="ru-RU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2019 год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личностных качеств обучающихся школы через направления деятельности общественно-государственной детско-юношеской организации «Российское движение школьников»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40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7" y="201339"/>
            <a:ext cx="111702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диагностические методы и методики, позволяющие оценить эффективность проекта: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психологом и классным руководителем проводим: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Методика№1 «Диагностика лидерских способностей»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Крушельников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№2 «Эффективность лидерства»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(Р. С.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30708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6="http://schemas.microsoft.com/office/drawing/2014/main" xmlns="" xmlns:lc="http://schemas.openxmlformats.org/drawingml/2006/lockedCanvas" id="{4E6D82C0-47BE-48BE-A587-FC74FB203216}"/>
              </a:ext>
            </a:extLst>
          </p:cNvPr>
          <p:cNvGraphicFramePr/>
          <p:nvPr/>
        </p:nvGraphicFramePr>
        <p:xfrm>
          <a:off x="270142" y="270122"/>
          <a:ext cx="11603410" cy="613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57" y="251430"/>
            <a:ext cx="11677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2019 отчетный период участники проекта приняли участие в мероприятиях различного уровня: городских, краевых, общероссийских, международных.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62577" y="1810981"/>
          <a:ext cx="11433555" cy="433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booko\Desktop\РДШ\портфолио школ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6096"/>
            <a:ext cx="2716111" cy="3767959"/>
          </a:xfrm>
          <a:prstGeom prst="rect">
            <a:avLst/>
          </a:prstGeom>
          <a:noFill/>
        </p:spPr>
      </p:pic>
      <p:pic>
        <p:nvPicPr>
          <p:cNvPr id="56324" name="Picture 4" descr="C:\Users\booko\Desktop\РДШ\портфолио школы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598" y="0"/>
            <a:ext cx="2602466" cy="3610303"/>
          </a:xfrm>
          <a:prstGeom prst="rect">
            <a:avLst/>
          </a:prstGeom>
          <a:noFill/>
        </p:spPr>
      </p:pic>
      <p:pic>
        <p:nvPicPr>
          <p:cNvPr id="56325" name="Picture 5" descr="C:\Users\booko\Desktop\РДШ\портфолио школы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0041" y="3515710"/>
            <a:ext cx="2409270" cy="3342290"/>
          </a:xfrm>
          <a:prstGeom prst="rect">
            <a:avLst/>
          </a:prstGeom>
          <a:noFill/>
        </p:spPr>
      </p:pic>
      <p:pic>
        <p:nvPicPr>
          <p:cNvPr id="56327" name="Picture 7" descr="C:\Users\booko\Desktop\РДШ\портфолио школы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9222" y="0"/>
            <a:ext cx="2625195" cy="3641834"/>
          </a:xfrm>
          <a:prstGeom prst="rect">
            <a:avLst/>
          </a:prstGeom>
          <a:noFill/>
        </p:spPr>
      </p:pic>
      <p:pic>
        <p:nvPicPr>
          <p:cNvPr id="56328" name="Picture 8" descr="C:\Users\booko\Desktop\РДШ\портфолио школы\001.jpg"/>
          <p:cNvPicPr>
            <a:picLocks noChangeAspect="1" noChangeArrowheads="1"/>
          </p:cNvPicPr>
          <p:nvPr/>
        </p:nvPicPr>
        <p:blipFill>
          <a:blip r:embed="rId6" cstate="print"/>
          <a:srcRect r="6203" b="52053"/>
          <a:stretch>
            <a:fillRect/>
          </a:stretch>
        </p:blipFill>
        <p:spPr bwMode="auto">
          <a:xfrm>
            <a:off x="5719548" y="4297680"/>
            <a:ext cx="3610485" cy="2560320"/>
          </a:xfrm>
          <a:prstGeom prst="rect">
            <a:avLst/>
          </a:prstGeom>
          <a:noFill/>
        </p:spPr>
      </p:pic>
      <p:pic>
        <p:nvPicPr>
          <p:cNvPr id="56329" name="Picture 9" descr="C:\Users\booko\Desktop\РДШ\портфолио школы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0038" y="0"/>
            <a:ext cx="2539752" cy="3523304"/>
          </a:xfrm>
          <a:prstGeom prst="rect">
            <a:avLst/>
          </a:prstGeom>
          <a:noFill/>
        </p:spPr>
      </p:pic>
      <p:pic>
        <p:nvPicPr>
          <p:cNvPr id="56330" name="Picture 10" descr="C:\Users\booko\Desktop\РДШ\портфолио школы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57721" y="2286000"/>
            <a:ext cx="2534279" cy="3515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ooko\Desktop\РДШ\портфолио школы\10.jpg"/>
          <p:cNvPicPr>
            <a:picLocks noChangeAspect="1" noChangeArrowheads="1"/>
          </p:cNvPicPr>
          <p:nvPr/>
        </p:nvPicPr>
        <p:blipFill>
          <a:blip r:embed="rId2" cstate="print"/>
          <a:srcRect b="48219"/>
          <a:stretch>
            <a:fillRect/>
          </a:stretch>
        </p:blipFill>
        <p:spPr bwMode="auto">
          <a:xfrm>
            <a:off x="7150755" y="3466927"/>
            <a:ext cx="4720680" cy="3391073"/>
          </a:xfrm>
          <a:prstGeom prst="rect">
            <a:avLst/>
          </a:prstGeom>
          <a:noFill/>
        </p:spPr>
      </p:pic>
      <p:pic>
        <p:nvPicPr>
          <p:cNvPr id="3" name="Picture 6" descr="C:\Users\booko\Desktop\РДШ\портфолио школы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012" y="3427948"/>
            <a:ext cx="4460367" cy="3215229"/>
          </a:xfrm>
          <a:prstGeom prst="rect">
            <a:avLst/>
          </a:prstGeom>
          <a:noFill/>
        </p:spPr>
      </p:pic>
      <p:pic>
        <p:nvPicPr>
          <p:cNvPr id="4" name="Picture 11" descr="C:\Users\booko\Desktop\РДШ\портфолио школы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329" y="0"/>
            <a:ext cx="2339125" cy="3244981"/>
          </a:xfrm>
          <a:prstGeom prst="rect">
            <a:avLst/>
          </a:prstGeom>
          <a:noFill/>
        </p:spPr>
      </p:pic>
      <p:pic>
        <p:nvPicPr>
          <p:cNvPr id="5" name="Picture 12" descr="C:\Users\booko\Desktop\РДШ\портфолио школы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1835" y="0"/>
            <a:ext cx="2514648" cy="3488478"/>
          </a:xfrm>
          <a:prstGeom prst="rect">
            <a:avLst/>
          </a:prstGeom>
          <a:noFill/>
        </p:spPr>
      </p:pic>
      <p:pic>
        <p:nvPicPr>
          <p:cNvPr id="6" name="Picture 13" descr="C:\Users\booko\Desktop\РДШ\портфолио школы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011" y="-1"/>
            <a:ext cx="2423491" cy="3362017"/>
          </a:xfrm>
          <a:prstGeom prst="rect">
            <a:avLst/>
          </a:prstGeom>
          <a:noFill/>
        </p:spPr>
      </p:pic>
      <p:pic>
        <p:nvPicPr>
          <p:cNvPr id="7" name="Picture 14" descr="C:\Users\booko\Desktop\РДШ\портфолио школы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7007" y="0"/>
            <a:ext cx="2291159" cy="3178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ssia-karta.ru/region/russia_1.png">
            <a:extLst>
              <a:ext uri="{FF2B5EF4-FFF2-40B4-BE49-F238E27FC236}">
                <a16:creationId xmlns="" xmlns:a16="http://schemas.microsoft.com/office/drawing/2014/main" id="{65109E41-9BF1-4CB0-8A97-95D2E76E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Метка">
            <a:extLst>
              <a:ext uri="{FF2B5EF4-FFF2-40B4-BE49-F238E27FC236}">
                <a16:creationId xmlns="" xmlns:a16="http://schemas.microsoft.com/office/drawing/2014/main" id="{21BBDB82-5D0E-4BDF-9B52-CB90C2AFC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35" y="3104322"/>
            <a:ext cx="914400" cy="914400"/>
          </a:xfrm>
          <a:prstGeom prst="rect">
            <a:avLst/>
          </a:prstGeom>
        </p:spPr>
      </p:pic>
      <p:pic>
        <p:nvPicPr>
          <p:cNvPr id="9" name="Рисунок 8" descr="Метка">
            <a:extLst>
              <a:ext uri="{FF2B5EF4-FFF2-40B4-BE49-F238E27FC236}">
                <a16:creationId xmlns="" xmlns:a16="http://schemas.microsoft.com/office/drawing/2014/main" id="{82E060E4-49C1-4075-8857-F17B22E36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2675" y="3833497"/>
            <a:ext cx="914400" cy="914400"/>
          </a:xfrm>
          <a:prstGeom prst="rect">
            <a:avLst/>
          </a:prstGeom>
        </p:spPr>
      </p:pic>
      <p:pic>
        <p:nvPicPr>
          <p:cNvPr id="10" name="Рисунок 9" descr="Метка">
            <a:extLst>
              <a:ext uri="{FF2B5EF4-FFF2-40B4-BE49-F238E27FC236}">
                <a16:creationId xmlns="" xmlns:a16="http://schemas.microsoft.com/office/drawing/2014/main" id="{9A7630E2-FF3D-453A-8281-97106528B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892637"/>
            <a:ext cx="914400" cy="914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текст&#10;&#10;Описание создано автоматически">
            <a:extLst>
              <a:ext uri="{FF2B5EF4-FFF2-40B4-BE49-F238E27FC236}">
                <a16:creationId xmlns="" xmlns:a16="http://schemas.microsoft.com/office/drawing/2014/main" id="{F76C6137-E57D-4A06-A001-1CA1D099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71" r="34441" b="43442"/>
          <a:stretch/>
        </p:blipFill>
        <p:spPr>
          <a:xfrm>
            <a:off x="9662945" y="0"/>
            <a:ext cx="2529035" cy="225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земля, здание, внешний, тротуар&#10;&#10;Описание создано автоматически">
            <a:extLst>
              <a:ext uri="{FF2B5EF4-FFF2-40B4-BE49-F238E27FC236}">
                <a16:creationId xmlns="" xmlns:a16="http://schemas.microsoft.com/office/drawing/2014/main" id="{7196FB3F-17EC-4CD7-BD07-88E0902BF0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09" t="26075" r="31861" b="38973"/>
          <a:stretch/>
        </p:blipFill>
        <p:spPr>
          <a:xfrm>
            <a:off x="10371854" y="2269008"/>
            <a:ext cx="1820126" cy="2449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человек, пол, внутренний, мужчина&#10;&#10;Описание создано автоматически">
            <a:extLst>
              <a:ext uri="{FF2B5EF4-FFF2-40B4-BE49-F238E27FC236}">
                <a16:creationId xmlns="" xmlns:a16="http://schemas.microsoft.com/office/drawing/2014/main" id="{15A4A2CA-F97F-4708-A816-E83E184240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55" t="4008" r="18174" b="24722"/>
          <a:stretch/>
        </p:blipFill>
        <p:spPr>
          <a:xfrm>
            <a:off x="9972220" y="4747897"/>
            <a:ext cx="2219780" cy="211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05BD95-2867-40D4-817D-8D76C62F14E6}"/>
              </a:ext>
            </a:extLst>
          </p:cNvPr>
          <p:cNvSpPr txBox="1"/>
          <p:nvPr/>
        </p:nvSpPr>
        <p:spPr>
          <a:xfrm>
            <a:off x="6037281" y="1056029"/>
            <a:ext cx="3488455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Левченко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СГЮА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ABF29F-E38A-4B1F-A20C-2E9878C2B49C}"/>
              </a:ext>
            </a:extLst>
          </p:cNvPr>
          <p:cNvSpPr txBox="1"/>
          <p:nvPr/>
        </p:nvSpPr>
        <p:spPr>
          <a:xfrm>
            <a:off x="6932005" y="2982724"/>
            <a:ext cx="3040215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Якимчик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МГУУ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6839C6-84BD-4DB9-ADD3-849311C8BDF9}"/>
              </a:ext>
            </a:extLst>
          </p:cNvPr>
          <p:cNvSpPr txBox="1"/>
          <p:nvPr/>
        </p:nvSpPr>
        <p:spPr>
          <a:xfrm>
            <a:off x="6384234" y="5233545"/>
            <a:ext cx="338046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Саруханян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етка">
            <a:extLst>
              <a:ext uri="{FF2B5EF4-FFF2-40B4-BE49-F238E27FC236}">
                <a16:creationId xmlns="" xmlns:a16="http://schemas.microsoft.com/office/drawing/2014/main" id="{21BBDB82-5D0E-4BDF-9B52-CB90C2AFC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70" y="3051771"/>
            <a:ext cx="914400" cy="914400"/>
          </a:xfrm>
          <a:prstGeom prst="rect">
            <a:avLst/>
          </a:prstGeom>
        </p:spPr>
      </p:pic>
      <p:pic>
        <p:nvPicPr>
          <p:cNvPr id="6146" name="Picture 2" descr="https://pbs.twimg.com/media/EIyEJcSW4AAth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011214" cy="3011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05BD95-2867-40D4-817D-8D76C62F14E6}"/>
              </a:ext>
            </a:extLst>
          </p:cNvPr>
          <p:cNvSpPr txBox="1"/>
          <p:nvPr/>
        </p:nvSpPr>
        <p:spPr>
          <a:xfrm>
            <a:off x="3068109" y="204958"/>
            <a:ext cx="256602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Фогель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1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hotos.wikimapia.org/p/00/05/22/60/60_full.jpg">
            <a:extLst>
              <a:ext uri="{FF2B5EF4-FFF2-40B4-BE49-F238E27FC236}">
                <a16:creationId xmlns="" xmlns:a16="http://schemas.microsoft.com/office/drawing/2014/main" id="{0D09D772-3DAE-4453-B3DA-ABFDB061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82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806891623"/>
              </p:ext>
            </p:extLst>
          </p:nvPr>
        </p:nvGraphicFramePr>
        <p:xfrm>
          <a:off x="-208925" y="309092"/>
          <a:ext cx="11207483" cy="586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2548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78" y="-275222"/>
            <a:ext cx="10058400" cy="4332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для развития личностных качеств обучающихся посредством деятельности РДШ.</a:t>
            </a:r>
          </a:p>
        </p:txBody>
      </p:sp>
      <p:pic>
        <p:nvPicPr>
          <p:cNvPr id="4098" name="Picture 2" descr="http://images.easyfreeclipart.com/1272/ibct-certification-of-corporate-trainers-127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02" y="1788619"/>
            <a:ext cx="4970481" cy="49704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033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9" y="0"/>
            <a:ext cx="11449318" cy="5426771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проекта: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воспитательную работу образовательной организации (школы) направлений деятельности РДШ будет способствовать развитию личностных качеств обучающихся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://gendocs.ru/docs/31/30416/conv_1/file1_html_m507d02f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7991">
            <a:off x="8813794" y="3899122"/>
            <a:ext cx="2266114" cy="3055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099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09" y="136254"/>
            <a:ext cx="1171529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Оптимизировать содержание ООП школы.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Усовершенствовать воспитательную работу классных руководителей и отдела воспитательной работы.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Оптимизировать воспитательную среду образовательного учреждения.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Повысить уровень занятости (вовлеченности) обучающихся в воспитательной деятельности.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Организовать различные формы воспитательной работы.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Скорректировать планы воспитательной работы школы и классных руководителей.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Повысить мотивацию обучающихся к участию в деятельности РДШ.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13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136903"/>
            <a:ext cx="11152917" cy="3292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идея: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идея предлагаемого инновационного продукта заключается в создании модели  воспитательного процесса для развития личностных качеств обучающихся посредством деятельности РДШ с учетом требований ФГОС и ее реализации.  </a:t>
            </a:r>
          </a:p>
        </p:txBody>
      </p:sp>
      <p:pic>
        <p:nvPicPr>
          <p:cNvPr id="4" name="Picture 2" descr="http://dutsadok.com.ua/clipart/ljudi/9ac39ca05c90.png">
            <a:extLst>
              <a:ext uri="{FF2B5EF4-FFF2-40B4-BE49-F238E27FC236}">
                <a16:creationId xmlns="" xmlns:a16="http://schemas.microsoft.com/office/drawing/2014/main" id="{6113A31E-9EBD-4D6B-9E29-174E7417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76" y="3512851"/>
            <a:ext cx="2052638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eartist.in/uploads/arts/1439397979_Businessman%207.png">
            <a:extLst>
              <a:ext uri="{FF2B5EF4-FFF2-40B4-BE49-F238E27FC236}">
                <a16:creationId xmlns="" xmlns:a16="http://schemas.microsoft.com/office/drawing/2014/main" id="{31EFCB65-A035-4A5E-A7C2-615990FE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30" y="2619353"/>
            <a:ext cx="5735393" cy="4406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A5D47346-2966-4E99-8AE0-5EDB68E5FB85}"/>
              </a:ext>
            </a:extLst>
          </p:cNvPr>
          <p:cNvSpPr/>
          <p:nvPr/>
        </p:nvSpPr>
        <p:spPr>
          <a:xfrm>
            <a:off x="5397870" y="4307938"/>
            <a:ext cx="2416660" cy="16035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FC5ECD-DDDB-4130-B403-DA2FFC6DF5E5}"/>
              </a:ext>
            </a:extLst>
          </p:cNvPr>
          <p:cNvSpPr txBox="1"/>
          <p:nvPr/>
        </p:nvSpPr>
        <p:spPr>
          <a:xfrm>
            <a:off x="607394" y="4353689"/>
            <a:ext cx="333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– школьник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B8B462-685E-4823-B4BF-E771E968D6ED}"/>
              </a:ext>
            </a:extLst>
          </p:cNvPr>
          <p:cNvSpPr txBox="1"/>
          <p:nvPr/>
        </p:nvSpPr>
        <p:spPr>
          <a:xfrm>
            <a:off x="6746444" y="6008426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– взрослый </a:t>
            </a:r>
          </a:p>
        </p:txBody>
      </p:sp>
    </p:spTree>
    <p:extLst>
      <p:ext uri="{BB962C8B-B14F-4D97-AF65-F5344CB8AC3E}">
        <p14:creationId xmlns="" xmlns:p14="http://schemas.microsoft.com/office/powerpoint/2010/main" val="198961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1738282" y="214290"/>
            <a:ext cx="8572560" cy="6643710"/>
            <a:chOff x="214282" y="214290"/>
            <a:chExt cx="8572560" cy="664371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1054473" y="4731950"/>
              <a:ext cx="357190" cy="35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stCxn id="16" idx="6"/>
            </p:cNvCxnSpPr>
            <p:nvPr/>
          </p:nvCxnSpPr>
          <p:spPr>
            <a:xfrm>
              <a:off x="6572264" y="5429264"/>
              <a:ext cx="42862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14" idx="6"/>
            </p:cNvCxnSpPr>
            <p:nvPr/>
          </p:nvCxnSpPr>
          <p:spPr>
            <a:xfrm>
              <a:off x="2143108" y="5357826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3322629" y="4892685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6200000" flipH="1">
              <a:off x="5519347" y="4874825"/>
              <a:ext cx="357190" cy="35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Скругленный прямоугольник 2"/>
            <p:cNvSpPr/>
            <p:nvPr/>
          </p:nvSpPr>
          <p:spPr>
            <a:xfrm>
              <a:off x="1142976" y="214290"/>
              <a:ext cx="2643206" cy="7143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Старший вожатый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4929190" y="214290"/>
              <a:ext cx="2643206" cy="7143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Председатель ШУС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2071678"/>
              <a:ext cx="1928826" cy="114300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Личностное развитие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500298" y="2214554"/>
              <a:ext cx="1857388" cy="114300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Гражданская активность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858016" y="2071678"/>
              <a:ext cx="1928826" cy="114300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Информационно-медийное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 направление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643438" y="2214554"/>
              <a:ext cx="1928826" cy="11430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Военно-патриотическое направление 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5720" y="3571876"/>
              <a:ext cx="1714512" cy="100013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Лидер направления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571736" y="3714752"/>
              <a:ext cx="1714512" cy="100013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Лидер направления</a:t>
              </a:r>
            </a:p>
            <a:p>
              <a:pPr algn="ctr"/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786314" y="3714752"/>
              <a:ext cx="1714512" cy="100013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Лидер направления</a:t>
              </a:r>
            </a:p>
            <a:p>
              <a:pPr algn="ctr"/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000892" y="3571876"/>
              <a:ext cx="1714512" cy="100013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Лидер направления</a:t>
              </a:r>
            </a:p>
            <a:p>
              <a:pPr algn="ctr"/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5720" y="4857760"/>
              <a:ext cx="1857388" cy="10001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Группа активистов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28860" y="4929198"/>
              <a:ext cx="1857388" cy="10001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Группа активистов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714876" y="4929198"/>
              <a:ext cx="1857388" cy="10001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Группа активистов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858016" y="4929198"/>
              <a:ext cx="1857388" cy="10001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Группа активистов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57224" y="6215082"/>
              <a:ext cx="7572428" cy="642918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atin typeface="Times New Roman" pitchFamily="18" charset="0"/>
                  <a:cs typeface="Times New Roman" pitchFamily="18" charset="0"/>
                </a:rPr>
                <a:t>Ученики 2 – 11 классов</a:t>
              </a:r>
            </a:p>
          </p:txBody>
        </p:sp>
        <p:cxnSp>
          <p:nvCxnSpPr>
            <p:cNvPr id="24" name="Прямая со стрелкой 23"/>
            <p:cNvCxnSpPr>
              <a:endCxn id="5" idx="0"/>
            </p:cNvCxnSpPr>
            <p:nvPr/>
          </p:nvCxnSpPr>
          <p:spPr>
            <a:xfrm rot="10800000" flipV="1">
              <a:off x="1178696" y="928670"/>
              <a:ext cx="3250429" cy="1143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endCxn id="6" idx="0"/>
            </p:cNvCxnSpPr>
            <p:nvPr/>
          </p:nvCxnSpPr>
          <p:spPr>
            <a:xfrm rot="5400000">
              <a:off x="3268257" y="1089405"/>
              <a:ext cx="1285884" cy="9644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endCxn id="8" idx="0"/>
            </p:cNvCxnSpPr>
            <p:nvPr/>
          </p:nvCxnSpPr>
          <p:spPr>
            <a:xfrm rot="16200000" flipH="1">
              <a:off x="4375545" y="982248"/>
              <a:ext cx="1285884" cy="11787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endCxn id="7" idx="0"/>
            </p:cNvCxnSpPr>
            <p:nvPr/>
          </p:nvCxnSpPr>
          <p:spPr>
            <a:xfrm>
              <a:off x="4429124" y="928670"/>
              <a:ext cx="3393305" cy="1143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Двойная стрелка вверх/вниз 30"/>
            <p:cNvSpPr/>
            <p:nvPr/>
          </p:nvSpPr>
          <p:spPr>
            <a:xfrm rot="16200000">
              <a:off x="4143372" y="71414"/>
              <a:ext cx="428628" cy="100013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>
              <a:stCxn id="5" idx="2"/>
              <a:endCxn id="9" idx="0"/>
            </p:cNvCxnSpPr>
            <p:nvPr/>
          </p:nvCxnSpPr>
          <p:spPr>
            <a:xfrm rot="5400000">
              <a:off x="982241" y="3375422"/>
              <a:ext cx="357190" cy="35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6" idx="2"/>
              <a:endCxn id="10" idx="0"/>
            </p:cNvCxnSpPr>
            <p:nvPr/>
          </p:nvCxnSpPr>
          <p:spPr>
            <a:xfrm rot="5400000">
              <a:off x="3250397" y="3536157"/>
              <a:ext cx="35719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8" idx="2"/>
              <a:endCxn id="12" idx="0"/>
            </p:cNvCxnSpPr>
            <p:nvPr/>
          </p:nvCxnSpPr>
          <p:spPr>
            <a:xfrm rot="16200000" flipH="1">
              <a:off x="5447115" y="3518297"/>
              <a:ext cx="357190" cy="35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7" idx="2"/>
              <a:endCxn id="13" idx="0"/>
            </p:cNvCxnSpPr>
            <p:nvPr/>
          </p:nvCxnSpPr>
          <p:spPr>
            <a:xfrm rot="16200000" flipH="1">
              <a:off x="7661693" y="3375421"/>
              <a:ext cx="357190" cy="35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16200000" flipH="1">
              <a:off x="7733925" y="4731949"/>
              <a:ext cx="357190" cy="357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endCxn id="16" idx="2"/>
            </p:cNvCxnSpPr>
            <p:nvPr/>
          </p:nvCxnSpPr>
          <p:spPr>
            <a:xfrm>
              <a:off x="4286248" y="5429264"/>
              <a:ext cx="428628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10800000">
              <a:off x="1152503" y="5938856"/>
              <a:ext cx="3393304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rot="10800000">
              <a:off x="3438518" y="6010293"/>
              <a:ext cx="1107290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4545805" y="6010292"/>
              <a:ext cx="100013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V="1">
              <a:off x="4500562" y="5929330"/>
              <a:ext cx="3286148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3273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488055" y="660421"/>
            <a:ext cx="3716655" cy="1400175"/>
          </a:xfrm>
          <a:prstGeom prst="ellipse">
            <a:avLst/>
          </a:prstGeom>
          <a:solidFill>
            <a:srgbClr val="FF33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87495" y="843280"/>
            <a:ext cx="2505710" cy="100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СТАРОСТА КЛАССА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Ф.И</a:t>
            </a:r>
            <a:r>
              <a:rPr lang="ru-RU" sz="11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.___________________________</a:t>
            </a:r>
            <a:endParaRPr lang="ru-RU" sz="1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ТЕЛ</a:t>
            </a:r>
            <a:r>
              <a:rPr lang="ru-RU" sz="11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.__________________________</a:t>
            </a:r>
            <a:endParaRPr lang="ru-RU" sz="11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51511" y="455525"/>
            <a:ext cx="1546225" cy="659764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Личностное развитие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8556" y="2531745"/>
            <a:ext cx="1802130" cy="6978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Гражданская активность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71315" y="2766060"/>
            <a:ext cx="1720215" cy="9156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Военно-патриотическое направление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234171" y="357506"/>
            <a:ext cx="2442140" cy="100520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Информационно-медийное направление</a:t>
            </a:r>
          </a:p>
        </p:txBody>
      </p:sp>
      <p:cxnSp>
        <p:nvCxnSpPr>
          <p:cNvPr id="8" name="AutoShape 12"/>
          <p:cNvCxnSpPr>
            <a:cxnSpLocks noChangeShapeType="1"/>
            <a:endCxn id="4" idx="3"/>
          </p:cNvCxnSpPr>
          <p:nvPr/>
        </p:nvCxnSpPr>
        <p:spPr bwMode="auto">
          <a:xfrm rot="10800000">
            <a:off x="2197737" y="785408"/>
            <a:ext cx="1290321" cy="47578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3"/>
          <p:cNvCxnSpPr>
            <a:cxnSpLocks noChangeShapeType="1"/>
          </p:cNvCxnSpPr>
          <p:nvPr/>
        </p:nvCxnSpPr>
        <p:spPr bwMode="auto">
          <a:xfrm rot="16200000" flipH="1">
            <a:off x="3674427" y="1731964"/>
            <a:ext cx="759461" cy="67627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5"/>
          <p:cNvCxnSpPr>
            <a:cxnSpLocks noChangeShapeType="1"/>
          </p:cNvCxnSpPr>
          <p:nvPr/>
        </p:nvCxnSpPr>
        <p:spPr bwMode="auto">
          <a:xfrm flipV="1">
            <a:off x="7204710" y="876300"/>
            <a:ext cx="1992630" cy="46799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01674" y="1164658"/>
            <a:ext cx="1992630" cy="8434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старосты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Ф.И.________________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742466" y="3258186"/>
            <a:ext cx="1992630" cy="7270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accent4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старосты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Ф.И._______________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435107" y="3754279"/>
            <a:ext cx="1992630" cy="732631"/>
          </a:xfrm>
          <a:prstGeom prst="rect">
            <a:avLst/>
          </a:prstGeom>
          <a:solidFill>
            <a:srgbClr val="FFFF66"/>
          </a:solidFill>
          <a:ln w="12700">
            <a:solidFill>
              <a:schemeClr val="accent4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старосты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Ф.И.________________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470389" y="1431039"/>
            <a:ext cx="2205921" cy="1115695"/>
          </a:xfrm>
          <a:prstGeom prst="rect">
            <a:avLst/>
          </a:prstGeom>
          <a:solidFill>
            <a:srgbClr val="66FF33"/>
          </a:solidFill>
          <a:ln w="12700">
            <a:solidFill>
              <a:schemeClr val="accent2">
                <a:lumMod val="100000"/>
                <a:lumOff val="0"/>
              </a:schemeClr>
            </a:solidFill>
            <a:prstDash val="dash"/>
            <a:miter lim="800000"/>
            <a:headEnd/>
            <a:tailEnd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старосты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Ф.И.______________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10127" y="2297187"/>
            <a:ext cx="1446530" cy="648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служба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905911" y="2355753"/>
            <a:ext cx="1515745" cy="632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Спортивная служба</a:t>
            </a:r>
          </a:p>
        </p:txBody>
      </p:sp>
      <p:cxnSp>
        <p:nvCxnSpPr>
          <p:cNvPr id="17" name="AutoShape 22"/>
          <p:cNvCxnSpPr>
            <a:cxnSpLocks noChangeShapeType="1"/>
          </p:cNvCxnSpPr>
          <p:nvPr/>
        </p:nvCxnSpPr>
        <p:spPr bwMode="auto">
          <a:xfrm flipH="1">
            <a:off x="873760" y="2017290"/>
            <a:ext cx="476250" cy="260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3"/>
          <p:cNvCxnSpPr>
            <a:cxnSpLocks noChangeShapeType="1"/>
          </p:cNvCxnSpPr>
          <p:nvPr/>
        </p:nvCxnSpPr>
        <p:spPr bwMode="auto">
          <a:xfrm>
            <a:off x="1575436" y="2004059"/>
            <a:ext cx="1147664" cy="3249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36825" y="3014579"/>
            <a:ext cx="1446530" cy="11671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_______________2_______________3_______________4_______________5_______________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840020" y="3054584"/>
            <a:ext cx="1563370" cy="10871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.________________2_________________3_________________4_________________5_________________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738781" y="5089884"/>
            <a:ext cx="1090295" cy="4205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2828934" y="5039776"/>
            <a:ext cx="1238250" cy="4845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Волонтеры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51242" y="4810993"/>
            <a:ext cx="1293495" cy="716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Музееведы, краеведы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26677" y="5573076"/>
            <a:ext cx="1790700" cy="115379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1_____________________2_____________________3_____________________4_____________________5_____________________</a:t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544279" y="5602828"/>
            <a:ext cx="1741170" cy="115379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1_____________________2_____________________3_____________________4_____________________5_____________________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4413432" y="5588416"/>
            <a:ext cx="1619250" cy="115379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1___________________2___________________3___________________4___________________5___________________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0497820" y="3132623"/>
            <a:ext cx="1568467" cy="616257"/>
          </a:xfrm>
          <a:prstGeom prst="rect">
            <a:avLst/>
          </a:prstGeom>
          <a:solidFill>
            <a:srgbClr val="92D050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Пресс-служба  класса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8659195" y="3132623"/>
            <a:ext cx="1679875" cy="616257"/>
          </a:xfrm>
          <a:prstGeom prst="rect">
            <a:avLst/>
          </a:prstGeom>
          <a:solidFill>
            <a:srgbClr val="92D050"/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Поздравительный отдел</a:t>
            </a: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0618488" y="3852544"/>
            <a:ext cx="1447800" cy="115316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_______________2_______________3_______________4_______________5_______________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8797398" y="3836194"/>
            <a:ext cx="1501757" cy="111061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________________2________________3________________4________________5________________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6389363" y="5473403"/>
            <a:ext cx="1691658" cy="420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Юнармейцы</a:t>
            </a: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8592905" y="5149631"/>
            <a:ext cx="1992630" cy="877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Военно-патриотический отряд</a:t>
            </a:r>
          </a:p>
        </p:txBody>
      </p:sp>
      <p:cxnSp>
        <p:nvCxnSpPr>
          <p:cNvPr id="33" name="AutoShape 41"/>
          <p:cNvCxnSpPr>
            <a:cxnSpLocks noChangeShapeType="1"/>
            <a:stCxn id="14" idx="2"/>
          </p:cNvCxnSpPr>
          <p:nvPr/>
        </p:nvCxnSpPr>
        <p:spPr bwMode="auto">
          <a:xfrm flipH="1">
            <a:off x="10075612" y="2546734"/>
            <a:ext cx="497738" cy="4244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42"/>
          <p:cNvCxnSpPr>
            <a:cxnSpLocks noChangeShapeType="1"/>
          </p:cNvCxnSpPr>
          <p:nvPr/>
        </p:nvCxnSpPr>
        <p:spPr bwMode="auto">
          <a:xfrm>
            <a:off x="10618488" y="2576726"/>
            <a:ext cx="556242" cy="360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44"/>
          <p:cNvCxnSpPr>
            <a:cxnSpLocks noChangeShapeType="1"/>
          </p:cNvCxnSpPr>
          <p:nvPr/>
        </p:nvCxnSpPr>
        <p:spPr bwMode="auto">
          <a:xfrm flipH="1">
            <a:off x="3617099" y="3997001"/>
            <a:ext cx="1092948" cy="9481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45"/>
          <p:cNvCxnSpPr>
            <a:cxnSpLocks noChangeShapeType="1"/>
          </p:cNvCxnSpPr>
          <p:nvPr/>
        </p:nvCxnSpPr>
        <p:spPr bwMode="auto">
          <a:xfrm>
            <a:off x="4875006" y="3997741"/>
            <a:ext cx="517455" cy="10214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6372227" y="6000701"/>
            <a:ext cx="1725930" cy="81930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1_____________________2_____________________3_____________________4_____________________</a:t>
            </a: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8549640" y="6149974"/>
            <a:ext cx="1969135" cy="7010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</a:t>
            </a:r>
          </a:p>
        </p:txBody>
      </p:sp>
      <p:cxnSp>
        <p:nvCxnSpPr>
          <p:cNvPr id="39" name="AutoShape 48"/>
          <p:cNvCxnSpPr>
            <a:cxnSpLocks noChangeShapeType="1"/>
            <a:endCxn id="31" idx="0"/>
          </p:cNvCxnSpPr>
          <p:nvPr/>
        </p:nvCxnSpPr>
        <p:spPr bwMode="auto">
          <a:xfrm flipH="1">
            <a:off x="7235192" y="4486910"/>
            <a:ext cx="198922" cy="9864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49"/>
          <p:cNvCxnSpPr>
            <a:cxnSpLocks noChangeShapeType="1"/>
            <a:endCxn id="32" idx="1"/>
          </p:cNvCxnSpPr>
          <p:nvPr/>
        </p:nvCxnSpPr>
        <p:spPr bwMode="auto">
          <a:xfrm>
            <a:off x="7543486" y="4522226"/>
            <a:ext cx="1049419" cy="1066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2"/>
          <p:cNvCxnSpPr>
            <a:cxnSpLocks noChangeShapeType="1"/>
          </p:cNvCxnSpPr>
          <p:nvPr/>
        </p:nvCxnSpPr>
        <p:spPr bwMode="auto">
          <a:xfrm flipH="1">
            <a:off x="2135904" y="4008578"/>
            <a:ext cx="2334895" cy="9391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53"/>
          <p:cNvCxnSpPr>
            <a:cxnSpLocks noChangeShapeType="1"/>
          </p:cNvCxnSpPr>
          <p:nvPr/>
        </p:nvCxnSpPr>
        <p:spPr bwMode="auto">
          <a:xfrm rot="16200000" flipH="1">
            <a:off x="5967607" y="2057277"/>
            <a:ext cx="779524" cy="67741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3071494" y="-97708"/>
            <a:ext cx="56324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САМОУПРАВЛЕНИЯ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08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2012" y="229148"/>
            <a:ext cx="11655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январе и декабре было проведен мониторинг с целью выявления  уровня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личностных качеств. В мониторинге участвовали обучающиеся с 1 по 11 класс.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Табл. 1. Результаты мониторинга уровня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личностных качеств обучающихся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1115" y="1410350"/>
          <a:ext cx="11444551" cy="53349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54311"/>
                <a:gridCol w="3795120"/>
                <a:gridCol w="3795120"/>
              </a:tblGrid>
              <a:tr h="41888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Степень выраженности, %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Январь 2019 г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Декабрь 2019 г.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7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Волевые качества (воля, терпение, самоконтроль)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Низкий уровень – 33%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Средний уровень – 44%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Высокий уровень – 23%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Низкий уровень – 16 %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Средний уровень – 48%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Высокий уровень – 36%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5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Поведенческие качества (конфликтность, тип сотрудничества)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Низкий уровень – 30%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Средний уровень – 65%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Высокий уровень – 5%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Низкий уровень – 18%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Средний уровень – 73%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 – 9%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Познавательный интерес (мотивация)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Низкий уровень – 37%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Средний уровень – 40%</a:t>
                      </a: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Высокий уровень – 23%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Низкий уровень – 27%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Средний уровень – 35%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 – 38%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478</Words>
  <Application>Microsoft Office PowerPoint</Application>
  <PresentationFormat>Произвольный</PresentationFormat>
  <Paragraphs>126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                   </vt:lpstr>
      <vt:lpstr>Слайд 2</vt:lpstr>
      <vt:lpstr>Цель: создание модели для развития личностных качеств обучающихся посредством деятельности РДШ.</vt:lpstr>
      <vt:lpstr>Гипотеза проекта:  внедрение в воспитательную работу образовательной организации (школы) направлений деятельности РДШ будет способствовать развитию личностных качеств обучающихся.</vt:lpstr>
      <vt:lpstr>Слайд 5</vt:lpstr>
      <vt:lpstr>Основная идея:  основная идея предлагаемого инновационного продукта заключается в создании модели  воспитательного процесса для развития личностных качеств обучающихся посредством деятельности РДШ с учетом требований ФГОС и ее реализации.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«Инновационный поиск» - 2018 </dc:title>
  <dc:creator>book.omsk92@gmail.com</dc:creator>
  <cp:lastModifiedBy>booko</cp:lastModifiedBy>
  <cp:revision>28</cp:revision>
  <dcterms:created xsi:type="dcterms:W3CDTF">2018-11-06T09:29:04Z</dcterms:created>
  <dcterms:modified xsi:type="dcterms:W3CDTF">2020-01-14T11:17:52Z</dcterms:modified>
</cp:coreProperties>
</file>