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92" r:id="rId2"/>
    <p:sldId id="295" r:id="rId3"/>
    <p:sldId id="296" r:id="rId4"/>
    <p:sldId id="303" r:id="rId5"/>
    <p:sldId id="304" r:id="rId6"/>
    <p:sldId id="258" r:id="rId7"/>
    <p:sldId id="259" r:id="rId8"/>
    <p:sldId id="261" r:id="rId9"/>
    <p:sldId id="266" r:id="rId10"/>
    <p:sldId id="264" r:id="rId11"/>
    <p:sldId id="268" r:id="rId12"/>
    <p:sldId id="272" r:id="rId13"/>
    <p:sldId id="273" r:id="rId14"/>
    <p:sldId id="274" r:id="rId15"/>
    <p:sldId id="30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153B957-D1C1-4E1D-9C07-E3A3107AFB7E}" type="datetimeFigureOut">
              <a:rPr lang="ru-RU"/>
              <a:pPr>
                <a:defRPr/>
              </a:pPr>
              <a:t>10.07.2014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3082804-6DE8-4265-9340-E1207F1FB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A7ED1-813A-45D0-8343-894152509E0A}" type="datetimeFigureOut">
              <a:rPr lang="ru-RU"/>
              <a:pPr>
                <a:defRPr/>
              </a:pPr>
              <a:t>10.07.2014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573D9-AB91-4826-8D7B-EC26DEC06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A71FC-DF44-4ED1-9988-A5A444ED2190}" type="datetimeFigureOut">
              <a:rPr lang="ru-RU"/>
              <a:pPr>
                <a:defRPr/>
              </a:pPr>
              <a:t>10.07.2014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F6435-B375-4178-A445-F19A3C192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D86B-C0A1-4147-B4DC-4D86F46FD4BB}" type="datetimeFigureOut">
              <a:rPr lang="ru-RU"/>
              <a:pPr>
                <a:defRPr/>
              </a:pPr>
              <a:t>10.07.2014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E9644-DF52-4E47-B7A7-206EAD7B3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3F46FC3-A5EA-436F-8B62-6DD6D2735296}" type="datetimeFigureOut">
              <a:rPr lang="ru-RU"/>
              <a:pPr>
                <a:defRPr/>
              </a:pPr>
              <a:t>10.07.2014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56D687C-3C89-45AF-BE60-A825EBFD5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0049F-90B7-48C5-A7AF-7A39C074BBB2}" type="datetimeFigureOut">
              <a:rPr lang="ru-RU"/>
              <a:pPr>
                <a:defRPr/>
              </a:pPr>
              <a:t>10.07.2014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8D3EF-0C56-414F-808C-6485C56B1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80DAE-C8F2-43B8-94C3-A2368CD27AEB}" type="datetimeFigureOut">
              <a:rPr lang="ru-RU"/>
              <a:pPr>
                <a:defRPr/>
              </a:pPr>
              <a:t>10.07.2014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B585E-F0B7-4F1E-9C15-0938148F5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A1AED-BC5A-4D8B-B98A-84364555D5FE}" type="datetimeFigureOut">
              <a:rPr lang="ru-RU"/>
              <a:pPr>
                <a:defRPr/>
              </a:pPr>
              <a:t>10.07.2014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2DD73-DCCC-471A-8F45-AB2EE6EED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DA136B3-8EE7-4544-9F9D-31B1BF46002A}" type="datetimeFigureOut">
              <a:rPr lang="ru-RU"/>
              <a:pPr>
                <a:defRPr/>
              </a:pPr>
              <a:t>10.07.2014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4A748DB-41A8-410E-924C-6CCAE7BC4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F3FAC-CB30-4664-903E-AA6D741FF10D}" type="datetimeFigureOut">
              <a:rPr lang="ru-RU"/>
              <a:pPr>
                <a:defRPr/>
              </a:pPr>
              <a:t>10.07.2014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81EDE-E1E0-4717-A770-A0FF4D748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2C3003F-5EBF-4076-A8E2-95FFFE5496CE}" type="datetimeFigureOut">
              <a:rPr lang="ru-RU"/>
              <a:pPr>
                <a:defRPr/>
              </a:pPr>
              <a:t>10.07.2014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3F168AF-EC54-404D-B238-8FB7D36E2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1520CF-B499-4615-ADDF-C3D8305F3CFC}" type="datetimeFigureOut">
              <a:rPr lang="ru-RU"/>
              <a:pPr>
                <a:defRPr/>
              </a:pPr>
              <a:t>10.07.2014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8F27EB9-5AA9-44C4-8919-D7E6F8A18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962C4FE-6161-4AC7-8703-5CF1A8E457E0}" type="datetimeFigureOut">
              <a:rPr lang="ru-RU"/>
              <a:pPr>
                <a:defRPr/>
              </a:pPr>
              <a:t>10.07.2014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F10CD1D-D92D-419C-811F-4A3306957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32" r:id="rId4"/>
    <p:sldLayoutId id="2147483933" r:id="rId5"/>
    <p:sldLayoutId id="2147483940" r:id="rId6"/>
    <p:sldLayoutId id="2147483934" r:id="rId7"/>
    <p:sldLayoutId id="2147483941" r:id="rId8"/>
    <p:sldLayoutId id="2147483942" r:id="rId9"/>
    <p:sldLayoutId id="2147483935" r:id="rId10"/>
    <p:sldLayoutId id="21474839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6FB833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C0E5AF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F3AABE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0975" y="2946400"/>
            <a:ext cx="8686800" cy="11858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0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000364" y="0"/>
            <a:ext cx="6143636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Муниципальное бюджетное образовательное учреждение средняя образовательная школа №3 с.Шедок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Мостовскогорайона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285784" y="2643182"/>
            <a:ext cx="10001288" cy="193899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Краеведческий аспект ведения проектно-исследовательской деятельности учащихся</a:t>
            </a:r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.</a:t>
            </a:r>
            <a:endParaRPr lang="ru-RU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5929330"/>
            <a:ext cx="4572000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Автор: Полякова Светлана Владимировна, учитель </a:t>
            </a:r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кубановедения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7543800" cy="12017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>Проект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Определение химического состава почвы по видовому разнообразию растений</a:t>
            </a:r>
            <a:r>
              <a:rPr lang="ru-RU" sz="2400" dirty="0" smtClean="0"/>
              <a:t>                                           </a:t>
            </a:r>
            <a:endParaRPr lang="ru-RU" sz="2400" dirty="0"/>
          </a:p>
        </p:txBody>
      </p:sp>
      <p:sp>
        <p:nvSpPr>
          <p:cNvPr id="17411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/>
          <a:lstStyle/>
          <a:p>
            <a:pPr eaLnBrk="1" hangingPunct="1"/>
            <a:r>
              <a:rPr lang="ru-RU" sz="1400" smtClean="0"/>
              <a:t>Экологические группы растений, обитающие на разных типах почв:</a:t>
            </a:r>
          </a:p>
        </p:txBody>
      </p:sp>
      <p:sp>
        <p:nvSpPr>
          <p:cNvPr id="17412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658812"/>
          </a:xfrm>
        </p:spPr>
        <p:txBody>
          <a:bodyPr/>
          <a:lstStyle/>
          <a:p>
            <a:pPr eaLnBrk="1" hangingPunct="1"/>
            <a:r>
              <a:rPr lang="ru-RU" smtClean="0"/>
              <a:t>Ход работы: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Выберите участок земли.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Определите с помощью  справочника, какие растения растут на участке. Запишите названия растений.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Проанализируйте свои записи.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Сделайте вывод о химическом составе и влажности почвы на участке.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>
          <a:xfrm>
            <a:off x="0" y="2143125"/>
            <a:ext cx="4572000" cy="4429125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На песчаных почвах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 встречаются мокрица, коровяк.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На глинистых, суглинистых почвах –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 одуванчик, лютик ползучий.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На сухих почвах –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 чаще растут  полынь и ромашка.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На влажных почвах –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 мята, щавель, хвощ.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На кислых почвах –</a:t>
            </a:r>
            <a:r>
              <a:rPr lang="ru-RU" sz="1600" dirty="0" err="1" smtClean="0">
                <a:solidFill>
                  <a:schemeClr val="accent4">
                    <a:lumMod val="75000"/>
                  </a:schemeClr>
                </a:solidFill>
              </a:rPr>
              <a:t>молиния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, щавель кислый.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На известковых почвах-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горчица, молочай, люцерна, льнянка.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На почвах богатых азотом –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крапива двудомная, марь белая, пастушья сумка, мокрица, крапива жгучая.</a:t>
            </a:r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7415" name="Picture 16" descr="00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58063" y="0"/>
            <a:ext cx="15716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Карты-схемы с.Шедок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IMG_1540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1571612"/>
            <a:ext cx="4043362" cy="4786346"/>
          </a:xfr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ScannedImage-9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14876" y="1571612"/>
            <a:ext cx="3786214" cy="4786346"/>
          </a:xfr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7" name="Picture 16" descr="001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221456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7988" cy="7969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ВЫСШИЕ ЯДОВИТЫЕ РАСТЕНИЯ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9459" name="Содержимое 4" descr="ScannedImage-10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50" y="1071563"/>
            <a:ext cx="8072438" cy="5357812"/>
          </a:xfrm>
        </p:spPr>
      </p:pic>
      <p:pic>
        <p:nvPicPr>
          <p:cNvPr id="19460" name="Picture 5" descr="21M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6563" y="0"/>
            <a:ext cx="20716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Содержимое 4" descr="ScannedImage-2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285728"/>
            <a:ext cx="4000528" cy="6215106"/>
          </a:xfr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ScannedImage-3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4436984" y="285728"/>
            <a:ext cx="4278420" cy="6215106"/>
          </a:xfr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Содержимое 4" descr="ScannedImage-4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20" y="142852"/>
            <a:ext cx="4000528" cy="6286544"/>
          </a:xfr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ScannedImage-5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3438" y="142852"/>
            <a:ext cx="4000528" cy="6286544"/>
          </a:xfr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38" y="1857375"/>
            <a:ext cx="7643812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Спасибо 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Основные направления работы: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214313" y="1643063"/>
            <a:ext cx="8686800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4" name="Блок-схема: память с посл. доступом 3"/>
          <p:cNvSpPr/>
          <p:nvPr/>
        </p:nvSpPr>
        <p:spPr>
          <a:xfrm>
            <a:off x="357158" y="1142984"/>
            <a:ext cx="3357618" cy="785818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Учебная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деятельность</a:t>
            </a:r>
          </a:p>
        </p:txBody>
      </p:sp>
      <p:sp>
        <p:nvSpPr>
          <p:cNvPr id="5" name="Блок-схема: память с посл. доступом 4"/>
          <p:cNvSpPr/>
          <p:nvPr/>
        </p:nvSpPr>
        <p:spPr>
          <a:xfrm>
            <a:off x="4643438" y="1214422"/>
            <a:ext cx="3786214" cy="714380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Поисковая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деятельность</a:t>
            </a:r>
          </a:p>
        </p:txBody>
      </p:sp>
      <p:sp>
        <p:nvSpPr>
          <p:cNvPr id="7" name="Блок-схема: память с посл. доступом 6"/>
          <p:cNvSpPr/>
          <p:nvPr/>
        </p:nvSpPr>
        <p:spPr>
          <a:xfrm>
            <a:off x="357158" y="3929066"/>
            <a:ext cx="3500526" cy="714380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Создание продукта 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память с посл. доступом 7"/>
          <p:cNvSpPr/>
          <p:nvPr/>
        </p:nvSpPr>
        <p:spPr>
          <a:xfrm>
            <a:off x="4572000" y="3857628"/>
            <a:ext cx="3786214" cy="785818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Пропаганда 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краеведческих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знаний</a:t>
            </a:r>
          </a:p>
        </p:txBody>
      </p:sp>
      <p:pic>
        <p:nvPicPr>
          <p:cNvPr id="9224" name="Содержимое 4" descr="Безымянный1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071688"/>
            <a:ext cx="31146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Содержимое 5" descr="7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88" y="4786313"/>
            <a:ext cx="248443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Содержимое 4" descr="IMG_040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0" y="2071688"/>
            <a:ext cx="31591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Содержимое 5" descr="IMG_132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3" y="4786313"/>
            <a:ext cx="32861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Основные формы работы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143000" y="1214438"/>
            <a:ext cx="998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Franklin Gothic Book" pitchFamily="34" charset="0"/>
              </a:rPr>
              <a:t>урочная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857875" y="1214438"/>
            <a:ext cx="1360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Arial Narrow" pitchFamily="34" charset="0"/>
              </a:rPr>
              <a:t>внеурочная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43500" y="1643063"/>
            <a:ext cx="4572000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Поисковые экспедиции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Поисково-исследовательская деятельность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Туризм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Тематические вечера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Конкурсы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Олимпиады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Краеведческий уголок</a:t>
            </a:r>
          </a:p>
        </p:txBody>
      </p:sp>
      <p:pic>
        <p:nvPicPr>
          <p:cNvPr id="10246" name="Содержимое 7" descr="IMG_257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1643063"/>
            <a:ext cx="32146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Содержимое 1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6" name="Содержимое 4" descr="SAM_010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4143375"/>
            <a:ext cx="3929063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Содержимое 4" descr="SDC1028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0" y="4143375"/>
            <a:ext cx="378618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Использование краеведения на уроках.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3857625" y="1357313"/>
            <a:ext cx="45720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cs typeface="Arial" charset="0"/>
              </a:rPr>
              <a:t>    </a:t>
            </a:r>
          </a:p>
          <a:p>
            <a:r>
              <a:rPr lang="ru-RU" sz="2000">
                <a:latin typeface="Franklin Gothic Book" pitchFamily="34" charset="0"/>
              </a:rPr>
              <a:t>Благодаря краеведению мне удалось внести в учебно-воспитательный процесс элемент живого созерцания.</a:t>
            </a:r>
          </a:p>
          <a:p>
            <a:r>
              <a:rPr lang="ru-RU" sz="2000">
                <a:cs typeface="Arial" charset="0"/>
              </a:rPr>
              <a:t>На уроках истории, географии, экологии, искусства Кубани , на местном материале  раскрывается участие земляков в важнейших исторических событиях, показывается хозяйственное, экономическое и культурное значение края в развитии нашего государства, в укреплении его могущества, что </a:t>
            </a:r>
            <a:r>
              <a:rPr lang="ru-RU" sz="2000" i="1">
                <a:cs typeface="Arial" charset="0"/>
              </a:rPr>
              <a:t>способствует патриотическому воспитанию молодежи</a:t>
            </a:r>
            <a:r>
              <a:rPr lang="ru-RU" sz="2000" i="1">
                <a:latin typeface="Franklin Gothic Book" pitchFamily="34" charset="0"/>
                <a:cs typeface="Arial" charset="0"/>
              </a:rPr>
              <a:t>, воспитывает чувства любви и гордости за свою Родину.</a:t>
            </a:r>
            <a:endParaRPr lang="ru-RU" i="1">
              <a:latin typeface="Franklin Gothic Book" pitchFamily="34" charset="0"/>
            </a:endParaRPr>
          </a:p>
        </p:txBody>
      </p:sp>
      <p:pic>
        <p:nvPicPr>
          <p:cNvPr id="7" name="Picture 9" descr="фотографии 2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285875"/>
            <a:ext cx="35004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6" descr="P104013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4143375"/>
            <a:ext cx="34290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5003800"/>
            <a:ext cx="5572125" cy="1854200"/>
          </a:xfrm>
        </p:spPr>
        <p:txBody>
          <a:bodyPr/>
          <a:lstStyle/>
          <a:p>
            <a:pPr algn="ctr"/>
            <a:endParaRPr lang="ru-RU" sz="2800" smtClean="0">
              <a:solidFill>
                <a:srgbClr val="00B050"/>
              </a:solidFill>
              <a:latin typeface="Georgia" pitchFamily="18" charset="0"/>
            </a:endParaRPr>
          </a:p>
          <a:p>
            <a:pPr algn="ctr"/>
            <a:r>
              <a:rPr lang="ru-RU" sz="2800" smtClean="0">
                <a:solidFill>
                  <a:srgbClr val="00B050"/>
                </a:solidFill>
                <a:latin typeface="Georgia" pitchFamily="18" charset="0"/>
              </a:rPr>
              <a:t>Экологическое направление</a:t>
            </a:r>
          </a:p>
          <a:p>
            <a:pPr algn="ctr"/>
            <a:r>
              <a:rPr lang="ru-RU" sz="1600" smtClean="0">
                <a:solidFill>
                  <a:srgbClr val="00B050"/>
                </a:solidFill>
                <a:latin typeface="Georgia" pitchFamily="18" charset="0"/>
              </a:rPr>
              <a:t>                                                  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813" y="500063"/>
            <a:ext cx="70008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book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50" y="4500563"/>
            <a:ext cx="25717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1"/>
            <a:ext cx="6308725" cy="457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Экологические проблемы села Шедок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643688" y="274638"/>
            <a:ext cx="1928812" cy="5440362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buFont typeface="Wingdings"/>
              <a:buNone/>
              <a:defRPr/>
            </a:pPr>
            <a:r>
              <a:rPr lang="ru-RU" sz="2000" dirty="0" smtClean="0">
                <a:solidFill>
                  <a:srgbClr val="FFC000"/>
                </a:solidFill>
              </a:rPr>
              <a:t>Рассмотрение следующих проблем:</a:t>
            </a:r>
          </a:p>
          <a:p>
            <a:pPr eaLnBrk="1" fontAlgn="auto" hangingPunct="1">
              <a:buFontTx/>
              <a:buChar char="-"/>
              <a:defRPr/>
            </a:pPr>
            <a:r>
              <a:rPr lang="ru-RU" sz="2000" dirty="0" smtClean="0">
                <a:solidFill>
                  <a:schemeClr val="accent2"/>
                </a:solidFill>
              </a:rPr>
              <a:t>накопление, хранение и утилизация бытовых отходов;</a:t>
            </a:r>
          </a:p>
          <a:p>
            <a:pPr eaLnBrk="1" fontAlgn="auto" hangingPunct="1">
              <a:buFontTx/>
              <a:buChar char="-"/>
              <a:defRPr/>
            </a:pPr>
            <a:r>
              <a:rPr lang="ru-RU" sz="2000" dirty="0" smtClean="0">
                <a:solidFill>
                  <a:schemeClr val="accent2"/>
                </a:solidFill>
              </a:rPr>
              <a:t>добыча полезных ископаемых;</a:t>
            </a:r>
          </a:p>
          <a:p>
            <a:pPr eaLnBrk="1" fontAlgn="auto" hangingPunct="1">
              <a:buFontTx/>
              <a:buChar char="-"/>
              <a:defRPr/>
            </a:pPr>
            <a:r>
              <a:rPr lang="ru-RU" sz="2000" dirty="0" smtClean="0">
                <a:solidFill>
                  <a:schemeClr val="accent2"/>
                </a:solidFill>
              </a:rPr>
              <a:t> использование минеральных и органических удобрений в сельском хозяйстве;</a:t>
            </a:r>
          </a:p>
          <a:p>
            <a:pPr eaLnBrk="1" fontAlgn="auto" hangingPunct="1">
              <a:buFontTx/>
              <a:buChar char="-"/>
              <a:defRPr/>
            </a:pPr>
            <a:r>
              <a:rPr lang="ru-RU" sz="2000" dirty="0" smtClean="0">
                <a:solidFill>
                  <a:schemeClr val="accent2"/>
                </a:solidFill>
              </a:rPr>
              <a:t>бездумное истребление цветов и трав                               </a:t>
            </a:r>
            <a:endParaRPr lang="ru-RU" sz="2000" dirty="0">
              <a:solidFill>
                <a:schemeClr val="accent2"/>
              </a:solidFill>
            </a:endParaRPr>
          </a:p>
        </p:txBody>
      </p:sp>
      <p:pic>
        <p:nvPicPr>
          <p:cNvPr id="13316" name="Содержимое 5" descr="_VZV5270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06475" y="274638"/>
            <a:ext cx="4235450" cy="6327775"/>
          </a:xfrm>
        </p:spPr>
      </p:pic>
      <p:pic>
        <p:nvPicPr>
          <p:cNvPr id="13317" name="Picture 6" descr="33LFrog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50" y="5226050"/>
            <a:ext cx="20002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1"/>
            <a:ext cx="6308725" cy="457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39" name="Текст 2"/>
          <p:cNvSpPr>
            <a:spLocks noGrp="1"/>
          </p:cNvSpPr>
          <p:nvPr>
            <p:ph type="body" idx="2"/>
          </p:nvPr>
        </p:nvSpPr>
        <p:spPr>
          <a:xfrm>
            <a:off x="6357938" y="274638"/>
            <a:ext cx="2286000" cy="6440487"/>
          </a:xfrm>
        </p:spPr>
        <p:txBody>
          <a:bodyPr/>
          <a:lstStyle/>
          <a:p>
            <a:pPr eaLnBrk="1" hangingPunct="1"/>
            <a:r>
              <a:rPr lang="ru-RU" sz="1600" smtClean="0"/>
              <a:t> С</a:t>
            </a:r>
            <a:r>
              <a:rPr lang="ru-RU" sz="1600" b="1" smtClean="0"/>
              <a:t>ОДЕРЖАНИЕ</a:t>
            </a:r>
          </a:p>
          <a:p>
            <a:pPr eaLnBrk="1" hangingPunct="1">
              <a:buFont typeface="Arial" charset="0"/>
              <a:buChar char="•"/>
            </a:pPr>
            <a:r>
              <a:rPr lang="ru-RU" sz="1600" b="1" smtClean="0"/>
              <a:t>Введение.</a:t>
            </a:r>
          </a:p>
          <a:p>
            <a:pPr eaLnBrk="1" hangingPunct="1">
              <a:buFont typeface="Arial" charset="0"/>
              <a:buChar char="•"/>
            </a:pPr>
            <a:r>
              <a:rPr lang="ru-RU" sz="1600" b="1" smtClean="0"/>
              <a:t>*Природа и человек.</a:t>
            </a:r>
          </a:p>
          <a:p>
            <a:pPr eaLnBrk="1" hangingPunct="1">
              <a:buFont typeface="Arial" charset="0"/>
              <a:buChar char="•"/>
            </a:pPr>
            <a:r>
              <a:rPr lang="ru-RU" sz="1600" b="1" smtClean="0"/>
              <a:t>*Снимки, отражающие сущность проблемы.</a:t>
            </a:r>
          </a:p>
          <a:p>
            <a:pPr eaLnBrk="1" hangingPunct="1">
              <a:buFont typeface="Arial" charset="0"/>
              <a:buChar char="•"/>
            </a:pPr>
            <a:r>
              <a:rPr lang="ru-RU" sz="1600" b="1" smtClean="0"/>
              <a:t>*Природопользование.</a:t>
            </a:r>
          </a:p>
          <a:p>
            <a:pPr eaLnBrk="1" hangingPunct="1">
              <a:buFont typeface="Arial" charset="0"/>
              <a:buChar char="•"/>
            </a:pPr>
            <a:r>
              <a:rPr lang="ru-RU" sz="1600" b="1" smtClean="0"/>
              <a:t>*Взаимодействие общества и природы.</a:t>
            </a:r>
          </a:p>
          <a:p>
            <a:pPr eaLnBrk="1" hangingPunct="1">
              <a:buFont typeface="Arial" charset="0"/>
              <a:buChar char="•"/>
            </a:pPr>
            <a:r>
              <a:rPr lang="ru-RU" sz="1600" b="1" smtClean="0"/>
              <a:t>*Утилизация побочной и попутной продукции.</a:t>
            </a:r>
          </a:p>
          <a:p>
            <a:pPr eaLnBrk="1" hangingPunct="1">
              <a:buFont typeface="Arial" charset="0"/>
              <a:buChar char="•"/>
            </a:pPr>
            <a:r>
              <a:rPr lang="ru-RU" sz="1600" b="1" smtClean="0"/>
              <a:t>*Вывод о проделанной работе.</a:t>
            </a:r>
          </a:p>
          <a:p>
            <a:pPr eaLnBrk="1" hangingPunct="1">
              <a:buFont typeface="Arial" charset="0"/>
              <a:buChar char="•"/>
            </a:pPr>
            <a:endParaRPr lang="ru-RU" sz="1600" b="1" smtClean="0"/>
          </a:p>
        </p:txBody>
      </p:sp>
      <p:sp>
        <p:nvSpPr>
          <p:cNvPr id="14340" name="Содержимое 3"/>
          <p:cNvSpPr>
            <a:spLocks noGrp="1"/>
          </p:cNvSpPr>
          <p:nvPr>
            <p:ph sz="quarter" idx="1"/>
          </p:nvPr>
        </p:nvSpPr>
        <p:spPr>
          <a:xfrm>
            <a:off x="304800" y="274638"/>
            <a:ext cx="5638800" cy="63277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  Проект</a:t>
            </a:r>
          </a:p>
          <a:p>
            <a:pPr eaLnBrk="1" hangingPunct="1"/>
            <a:r>
              <a:rPr lang="ru-RU" smtClean="0">
                <a:solidFill>
                  <a:srgbClr val="FFC000"/>
                </a:solidFill>
              </a:rPr>
              <a:t>Проблема  утилизации мусора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357298"/>
            <a:ext cx="5500726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2" name="Picture 5" descr="21M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4857750"/>
            <a:ext cx="1785937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1"/>
            <a:ext cx="6308725" cy="457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57938" y="274638"/>
            <a:ext cx="2286000" cy="5368925"/>
          </a:xfrm>
        </p:spPr>
        <p:txBody>
          <a:bodyPr>
            <a:noAutofit/>
          </a:bodyPr>
          <a:lstStyle/>
          <a:p>
            <a:pPr eaLnBrk="1" fontAlgn="auto" hangingPunct="1">
              <a:buFont typeface="Wingdings"/>
              <a:buNone/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Обследован склон горы у Черной дырки.</a:t>
            </a:r>
          </a:p>
          <a:p>
            <a:pPr eaLnBrk="1" fontAlgn="auto" hangingPunct="1">
              <a:buFont typeface="Wingdings"/>
              <a:buNone/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До 2000 года на этом склоне рос только морозник. В связи с тем что лечение морозником стало популярным, начался массовый сбор морозника. </a:t>
            </a:r>
          </a:p>
          <a:p>
            <a:pPr eaLnBrk="1" fontAlgn="auto" hangingPunct="1">
              <a:buFont typeface="Wingdings"/>
              <a:buNone/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 2004 года ведётся мониторинг роста морозника. Для исследования были взяты 5 разных точек по 1 м, затем выводилось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среднеарифмитичес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-        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кая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цифра, произрастающих на этих участках растений.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сканирование0008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071537" y="1071547"/>
            <a:ext cx="4214843" cy="5500726"/>
          </a:xfrm>
          <a:ln w="190500" cap="sq">
            <a:solidFill>
              <a:schemeClr val="accent1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428625" y="285750"/>
            <a:ext cx="550068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проект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Мониторинг роста Морозника Кавказского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проект</a:t>
            </a:r>
            <a:br>
              <a:rPr lang="ru-RU" dirty="0" smtClean="0"/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Рекультивация песочного  карьера</a:t>
            </a:r>
            <a:endParaRPr lang="ru-RU" dirty="0"/>
          </a:p>
        </p:txBody>
      </p:sp>
      <p:pic>
        <p:nvPicPr>
          <p:cNvPr id="16387" name="Содержимое 6" descr="IMG_1541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2286000"/>
            <a:ext cx="3471863" cy="2857500"/>
          </a:xfrm>
        </p:spPr>
      </p:pic>
      <p:sp>
        <p:nvSpPr>
          <p:cNvPr id="16388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471863" cy="658812"/>
          </a:xfrm>
        </p:spPr>
        <p:txBody>
          <a:bodyPr/>
          <a:lstStyle/>
          <a:p>
            <a:pPr eaLnBrk="1" hangingPunct="1"/>
            <a:r>
              <a:rPr lang="ru-RU" smtClean="0"/>
              <a:t>                                                                                                                                                                            </a:t>
            </a:r>
            <a:r>
              <a:rPr lang="ru-RU" sz="2400" smtClean="0"/>
              <a:t>песочный карьер                            </a:t>
            </a:r>
          </a:p>
        </p:txBody>
      </p:sp>
      <p:sp>
        <p:nvSpPr>
          <p:cNvPr id="16389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658812"/>
          </a:xfrm>
          <a:solidFill>
            <a:schemeClr val="bg1"/>
          </a:solidFill>
          <a:ln>
            <a:solidFill>
              <a:schemeClr val="bg1"/>
            </a:solidFill>
            <a:round/>
          </a:ln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90" name="Содержимое 8"/>
          <p:cNvSpPr>
            <a:spLocks noGrp="1"/>
          </p:cNvSpPr>
          <p:nvPr>
            <p:ph sz="quarter" idx="4"/>
          </p:nvPr>
        </p:nvSpPr>
        <p:spPr>
          <a:xfrm>
            <a:off x="4000500" y="1357313"/>
            <a:ext cx="4714875" cy="4891087"/>
          </a:xfrm>
        </p:spPr>
        <p:txBody>
          <a:bodyPr/>
          <a:lstStyle/>
          <a:p>
            <a:pPr eaLnBrk="1" hangingPunct="1"/>
            <a:r>
              <a:rPr lang="ru-RU" sz="1400" smtClean="0">
                <a:solidFill>
                  <a:schemeClr val="accent2"/>
                </a:solidFill>
              </a:rPr>
              <a:t>1.Песочный карьер. (Заброшенный)</a:t>
            </a:r>
          </a:p>
          <a:p>
            <a:pPr eaLnBrk="1" hangingPunct="1"/>
            <a:r>
              <a:rPr lang="ru-RU" sz="1400" smtClean="0">
                <a:solidFill>
                  <a:schemeClr val="accent2"/>
                </a:solidFill>
              </a:rPr>
              <a:t>2. Находится по адресу: с.Шедок, ул. Кирова.</a:t>
            </a:r>
          </a:p>
          <a:p>
            <a:pPr eaLnBrk="1" hangingPunct="1"/>
            <a:r>
              <a:rPr lang="ru-RU" sz="1400" smtClean="0">
                <a:solidFill>
                  <a:schemeClr val="accent2"/>
                </a:solidFill>
              </a:rPr>
              <a:t>3. Рекультивационные работы не проведены.</a:t>
            </a:r>
          </a:p>
          <a:p>
            <a:pPr eaLnBrk="1" hangingPunct="1"/>
            <a:r>
              <a:rPr lang="ru-RU" sz="1400" smtClean="0">
                <a:solidFill>
                  <a:schemeClr val="accent2"/>
                </a:solidFill>
              </a:rPr>
              <a:t>4. Нарушение ландшафта. Почва уплотнена гусеничными и другими грузовыми машинами. Нарушен природный баланс.</a:t>
            </a:r>
          </a:p>
          <a:p>
            <a:pPr eaLnBrk="1" hangingPunct="1"/>
            <a:r>
              <a:rPr lang="ru-RU" sz="1400" smtClean="0">
                <a:solidFill>
                  <a:schemeClr val="accent2"/>
                </a:solidFill>
              </a:rPr>
              <a:t>5. Предложения по рекультивации.</a:t>
            </a:r>
          </a:p>
          <a:p>
            <a:pPr eaLnBrk="1" hangingPunct="1"/>
            <a:r>
              <a:rPr lang="ru-RU" sz="1400" smtClean="0">
                <a:solidFill>
                  <a:schemeClr val="accent2"/>
                </a:solidFill>
              </a:rPr>
              <a:t>5.1 Отвалы, возникшие по сторонам карьера, сбросить опять в  карьер. По возможности верхние слои карьера обвалить вниз, чтобы не было оползней.</a:t>
            </a:r>
          </a:p>
          <a:p>
            <a:pPr eaLnBrk="1" hangingPunct="1"/>
            <a:r>
              <a:rPr lang="ru-RU" sz="1400" smtClean="0">
                <a:solidFill>
                  <a:schemeClr val="accent2"/>
                </a:solidFill>
              </a:rPr>
              <a:t>5.2 Рядом с карьером насыпь из плодородной почвы, взятой с карьера, рассыпать её по всей площади, нарушенного ландшафта.</a:t>
            </a:r>
          </a:p>
          <a:p>
            <a:pPr eaLnBrk="1" hangingPunct="1"/>
            <a:r>
              <a:rPr lang="ru-RU" sz="1400" smtClean="0">
                <a:solidFill>
                  <a:schemeClr val="accent2"/>
                </a:solidFill>
              </a:rPr>
              <a:t>5.3 Засеять полученный участок семенами трав, растущих рядом.</a:t>
            </a:r>
          </a:p>
          <a:p>
            <a:pPr eaLnBrk="1" hangingPunct="1"/>
            <a:r>
              <a:rPr lang="ru-RU" sz="1400" smtClean="0">
                <a:solidFill>
                  <a:schemeClr val="accent2"/>
                </a:solidFill>
              </a:rPr>
              <a:t>6. Даже после проведения всех этих работ, понадобиться много лет, чтобы опять разрослись здесь травы, появились животные и птицы, ландшафт же полному восстановлению не подлежит.</a:t>
            </a:r>
          </a:p>
        </p:txBody>
      </p:sp>
      <p:pic>
        <p:nvPicPr>
          <p:cNvPr id="16391" name="Picture 6" descr="291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5500688"/>
            <a:ext cx="407193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588</TotalTime>
  <Words>555</Words>
  <Application>Microsoft Office PowerPoint</Application>
  <PresentationFormat>Экран (4:3)</PresentationFormat>
  <Paragraphs>75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Century Schoolbook</vt:lpstr>
      <vt:lpstr>Wingdings</vt:lpstr>
      <vt:lpstr>Wingdings 2</vt:lpstr>
      <vt:lpstr>Calibri</vt:lpstr>
      <vt:lpstr>Franklin Gothic Book</vt:lpstr>
      <vt:lpstr>Arial Narrow</vt:lpstr>
      <vt:lpstr>Georgia</vt:lpstr>
      <vt:lpstr>Эркер</vt:lpstr>
      <vt:lpstr>Слайд 1</vt:lpstr>
      <vt:lpstr>Основные направления работы:</vt:lpstr>
      <vt:lpstr>Основные формы работы</vt:lpstr>
      <vt:lpstr>Использование краеведения на уроках. </vt:lpstr>
      <vt:lpstr>Слайд 5</vt:lpstr>
      <vt:lpstr>Экологические проблемы села Шедок</vt:lpstr>
      <vt:lpstr>Слайд 7</vt:lpstr>
      <vt:lpstr>Слайд 8</vt:lpstr>
      <vt:lpstr>проект Рекультивация песочного  карьера</vt:lpstr>
      <vt:lpstr>Проект Определение химического состава почвы по видовому разнообразию растений                                           </vt:lpstr>
      <vt:lpstr>Карты-схемы с.Шедок</vt:lpstr>
      <vt:lpstr>ВЫСШИЕ ЯДОВИТЫЕ РАСТЕНИЯ</vt:lpstr>
      <vt:lpstr>Слайд 13</vt:lpstr>
      <vt:lpstr>Слайд 14</vt:lpstr>
      <vt:lpstr>Слайд 15</vt:lpstr>
    </vt:vector>
  </TitlesOfParts>
  <Company>USN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aleksandra</dc:creator>
  <cp:lastModifiedBy>mokeeva_t_n</cp:lastModifiedBy>
  <cp:revision>70</cp:revision>
  <dcterms:created xsi:type="dcterms:W3CDTF">2010-01-18T17:20:52Z</dcterms:created>
  <dcterms:modified xsi:type="dcterms:W3CDTF">2014-07-10T11:31:04Z</dcterms:modified>
</cp:coreProperties>
</file>