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64" r:id="rId2"/>
    <p:sldId id="257" r:id="rId3"/>
    <p:sldId id="265" r:id="rId4"/>
    <p:sldId id="271" r:id="rId5"/>
    <p:sldId id="266" r:id="rId6"/>
    <p:sldId id="267" r:id="rId7"/>
    <p:sldId id="272" r:id="rId8"/>
    <p:sldId id="270" r:id="rId9"/>
    <p:sldId id="261" r:id="rId10"/>
    <p:sldId id="262" r:id="rId11"/>
    <p:sldId id="263" r:id="rId12"/>
    <p:sldId id="268" r:id="rId13"/>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C0000"/>
    <a:srgbClr val="000092"/>
    <a:srgbClr val="FF50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65725" autoAdjust="0"/>
  </p:normalViewPr>
  <p:slideViewPr>
    <p:cSldViewPr>
      <p:cViewPr varScale="1">
        <p:scale>
          <a:sx n="60" d="100"/>
          <a:sy n="60" d="100"/>
        </p:scale>
        <p:origin x="2274"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B0A0167-25A7-4223-BD88-322FF1D0C782}" type="datetimeFigureOut">
              <a:rPr lang="ru-RU" smtClean="0"/>
              <a:pPr/>
              <a:t>11.04.2018</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958E718-8954-450E-A990-C6FC9891F7E4}" type="slidenum">
              <a:rPr lang="ru-RU" smtClean="0"/>
              <a:pPr/>
              <a:t>‹#›</a:t>
            </a:fld>
            <a:endParaRPr lang="ru-RU"/>
          </a:p>
        </p:txBody>
      </p:sp>
    </p:spTree>
    <p:extLst>
      <p:ext uri="{BB962C8B-B14F-4D97-AF65-F5344CB8AC3E}">
        <p14:creationId xmlns:p14="http://schemas.microsoft.com/office/powerpoint/2010/main" val="2014401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pPr marL="228600" indent="-228600">
              <a:buAutoNum type="arabicParenR"/>
            </a:pPr>
            <a:r>
              <a:rPr lang="ru-RU" baseline="0" dirty="0" smtClean="0"/>
              <a:t>Необходимо внимательно прочитать условие задачи и определить:</a:t>
            </a:r>
          </a:p>
          <a:p>
            <a:pPr marL="228600" indent="-228600">
              <a:buFont typeface="Arial" pitchFamily="34" charset="0"/>
              <a:buChar char="•"/>
            </a:pPr>
            <a:r>
              <a:rPr lang="ru-RU" baseline="0" dirty="0" smtClean="0"/>
              <a:t>Начальное число </a:t>
            </a:r>
          </a:p>
          <a:p>
            <a:pPr marL="228600" marR="0"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ru-RU" baseline="0" dirty="0" smtClean="0"/>
              <a:t>Конечное число</a:t>
            </a:r>
          </a:p>
          <a:p>
            <a:pPr marL="228600" marR="0"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ru-RU" baseline="0" dirty="0" smtClean="0"/>
              <a:t>Команды</a:t>
            </a:r>
          </a:p>
          <a:p>
            <a:pPr marL="228600" indent="-228600">
              <a:buFont typeface="Arial" pitchFamily="34" charset="0"/>
              <a:buChar char="•"/>
            </a:pPr>
            <a:r>
              <a:rPr lang="ru-RU" baseline="0" dirty="0" smtClean="0"/>
              <a:t>Траекторию </a:t>
            </a:r>
          </a:p>
          <a:p>
            <a:pPr marL="228600" indent="-228600">
              <a:buNone/>
            </a:pPr>
            <a:r>
              <a:rPr lang="ru-RU" i="1" baseline="0" dirty="0" smtClean="0"/>
              <a:t>(рекомендация: запишите краткую запись условия задачи)</a:t>
            </a:r>
          </a:p>
          <a:p>
            <a:pPr marL="228600" indent="-228600">
              <a:buNone/>
            </a:pPr>
            <a:endParaRPr lang="ru-RU" dirty="0"/>
          </a:p>
        </p:txBody>
      </p:sp>
      <p:sp>
        <p:nvSpPr>
          <p:cNvPr id="4" name="Номер слайда 3"/>
          <p:cNvSpPr>
            <a:spLocks noGrp="1"/>
          </p:cNvSpPr>
          <p:nvPr>
            <p:ph type="sldNum" sz="quarter" idx="10"/>
          </p:nvPr>
        </p:nvSpPr>
        <p:spPr/>
        <p:txBody>
          <a:bodyPr/>
          <a:lstStyle/>
          <a:p>
            <a:fld id="{4958E718-8954-450E-A990-C6FC9891F7E4}" type="slidenum">
              <a:rPr lang="ru-RU" smtClean="0"/>
              <a:pPr/>
              <a:t>4</a:t>
            </a:fld>
            <a:endParaRPr lang="ru-RU"/>
          </a:p>
        </p:txBody>
      </p:sp>
    </p:spTree>
    <p:extLst>
      <p:ext uri="{BB962C8B-B14F-4D97-AF65-F5344CB8AC3E}">
        <p14:creationId xmlns:p14="http://schemas.microsoft.com/office/powerpoint/2010/main" val="7020848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r>
              <a:rPr lang="ru-RU" dirty="0" smtClean="0"/>
              <a:t>Первый способ более нагляден, но пригоден только тогда, когда количество программ невелико. Кроме того, при таком способе решения даже сильные ученики могут допускать неточности при записи решений. Поэтому мы советуем разобрать с учениками, как первый, так и второй способы решения. </a:t>
            </a:r>
            <a:endParaRPr lang="en-US" dirty="0" smtClean="0"/>
          </a:p>
          <a:p>
            <a:r>
              <a:rPr lang="en-US" b="0" dirty="0" smtClean="0"/>
              <a:t>(</a:t>
            </a:r>
            <a:r>
              <a:rPr lang="ru-RU" sz="1200" b="0" kern="1200" baseline="0" dirty="0" smtClean="0">
                <a:solidFill>
                  <a:schemeClr val="tx1"/>
                </a:solidFill>
                <a:latin typeface="+mn-lt"/>
                <a:ea typeface="+mn-ea"/>
                <a:cs typeface="+mn-cs"/>
              </a:rPr>
              <a:t> В.Р. </a:t>
            </a:r>
            <a:r>
              <a:rPr lang="ru-RU" sz="1200" b="0" kern="1200" baseline="0" dirty="0" err="1" smtClean="0">
                <a:solidFill>
                  <a:schemeClr val="tx1"/>
                </a:solidFill>
                <a:latin typeface="+mn-lt"/>
                <a:ea typeface="+mn-ea"/>
                <a:cs typeface="+mn-cs"/>
              </a:rPr>
              <a:t>Лещинер</a:t>
            </a:r>
            <a:r>
              <a:rPr lang="ru-RU" sz="1200" b="0" kern="1200" baseline="0" dirty="0" smtClean="0">
                <a:solidFill>
                  <a:schemeClr val="tx1"/>
                </a:solidFill>
                <a:latin typeface="+mn-lt"/>
                <a:ea typeface="+mn-ea"/>
                <a:cs typeface="+mn-cs"/>
              </a:rPr>
              <a:t> «Методические рекомендации по некоторым аспектам совершенствования преподавания информатики ИКТ», Москва 2014г.)</a:t>
            </a:r>
            <a:endParaRPr lang="ru-RU" b="0" dirty="0"/>
          </a:p>
        </p:txBody>
      </p:sp>
      <p:sp>
        <p:nvSpPr>
          <p:cNvPr id="4" name="Номер слайда 3"/>
          <p:cNvSpPr>
            <a:spLocks noGrp="1"/>
          </p:cNvSpPr>
          <p:nvPr>
            <p:ph type="sldNum" sz="quarter" idx="10"/>
          </p:nvPr>
        </p:nvSpPr>
        <p:spPr/>
        <p:txBody>
          <a:bodyPr/>
          <a:lstStyle/>
          <a:p>
            <a:fld id="{4958E718-8954-450E-A990-C6FC9891F7E4}" type="slidenum">
              <a:rPr lang="ru-RU" smtClean="0"/>
              <a:pPr/>
              <a:t>5</a:t>
            </a:fld>
            <a:endParaRPr lang="ru-RU"/>
          </a:p>
        </p:txBody>
      </p:sp>
    </p:spTree>
    <p:extLst>
      <p:ext uri="{BB962C8B-B14F-4D97-AF65-F5344CB8AC3E}">
        <p14:creationId xmlns:p14="http://schemas.microsoft.com/office/powerpoint/2010/main" val="21775090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r>
              <a:rPr lang="ru-RU" dirty="0" smtClean="0"/>
              <a:t>Будем строить дерево решений (см. рис). Ребра в нем будут помечены допустимыми командами, в каждом узле будет записано текущее число, т.е. число, полученное из числа 3 с помощью последовательности команд, которые соответствуют пути из корня в этот узел. В корне будет записано число 3. Нас интересует количество путей из корня в вершины, помеченные числом 23. Так как обе команды увеличивают исходное число, то вершины, соответствующие числам, большим, чем 23, рассматривать не нужно. На рисунке линия (без стрелки), идущая влево, соответствует команде 1. прибавь 1; линия (без стрелки), идущая вправо, соответствует команде 2. умножь на 2</a:t>
            </a:r>
            <a:endParaRPr lang="ru-RU" dirty="0"/>
          </a:p>
        </p:txBody>
      </p:sp>
      <p:sp>
        <p:nvSpPr>
          <p:cNvPr id="4" name="Номер слайда 3"/>
          <p:cNvSpPr>
            <a:spLocks noGrp="1"/>
          </p:cNvSpPr>
          <p:nvPr>
            <p:ph type="sldNum" sz="quarter" idx="10"/>
          </p:nvPr>
        </p:nvSpPr>
        <p:spPr/>
        <p:txBody>
          <a:bodyPr/>
          <a:lstStyle/>
          <a:p>
            <a:fld id="{4958E718-8954-450E-A990-C6FC9891F7E4}" type="slidenum">
              <a:rPr lang="ru-RU" smtClean="0"/>
              <a:pPr/>
              <a:t>6</a:t>
            </a:fld>
            <a:endParaRPr lang="ru-RU"/>
          </a:p>
        </p:txBody>
      </p:sp>
    </p:spTree>
    <p:extLst>
      <p:ext uri="{BB962C8B-B14F-4D97-AF65-F5344CB8AC3E}">
        <p14:creationId xmlns:p14="http://schemas.microsoft.com/office/powerpoint/2010/main" val="16976368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pPr marL="228600" indent="-228600">
              <a:buNone/>
            </a:pPr>
            <a:endParaRPr lang="ru-RU" dirty="0"/>
          </a:p>
        </p:txBody>
      </p:sp>
      <p:sp>
        <p:nvSpPr>
          <p:cNvPr id="4" name="Номер слайда 3"/>
          <p:cNvSpPr>
            <a:spLocks noGrp="1"/>
          </p:cNvSpPr>
          <p:nvPr>
            <p:ph type="sldNum" sz="quarter" idx="10"/>
          </p:nvPr>
        </p:nvSpPr>
        <p:spPr/>
        <p:txBody>
          <a:bodyPr/>
          <a:lstStyle/>
          <a:p>
            <a:fld id="{4958E718-8954-450E-A990-C6FC9891F7E4}" type="slidenum">
              <a:rPr lang="ru-RU" smtClean="0"/>
              <a:pPr/>
              <a:t>7</a:t>
            </a:fld>
            <a:endParaRPr lang="ru-RU"/>
          </a:p>
        </p:txBody>
      </p:sp>
    </p:spTree>
    <p:extLst>
      <p:ext uri="{BB962C8B-B14F-4D97-AF65-F5344CB8AC3E}">
        <p14:creationId xmlns:p14="http://schemas.microsoft.com/office/powerpoint/2010/main" val="13855125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fontScale="92500"/>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200" kern="1200" baseline="0" dirty="0" smtClean="0">
                <a:solidFill>
                  <a:schemeClr val="tx1"/>
                </a:solidFill>
                <a:latin typeface="+mn-lt"/>
                <a:ea typeface="+mn-ea"/>
                <a:cs typeface="+mn-cs"/>
              </a:rPr>
              <a:t>Будем решать поставленную задачу последовательно для чисел 3, 4, …, 23. То есть для каждого из чисел определим, сколько программ исполнителя существует для получения этого числа из числа 3. Количество программ, которые преобразуют число 3 в число </a:t>
            </a:r>
            <a:r>
              <a:rPr lang="ru-RU" sz="1200" i="1" kern="1200" baseline="0" dirty="0" err="1" smtClean="0">
                <a:solidFill>
                  <a:schemeClr val="tx1"/>
                </a:solidFill>
                <a:latin typeface="+mn-lt"/>
                <a:ea typeface="+mn-ea"/>
                <a:cs typeface="+mn-cs"/>
              </a:rPr>
              <a:t>n</a:t>
            </a:r>
            <a:r>
              <a:rPr lang="ru-RU" sz="1200" i="1" kern="1200" baseline="0" dirty="0" smtClean="0">
                <a:solidFill>
                  <a:schemeClr val="tx1"/>
                </a:solidFill>
                <a:latin typeface="+mn-lt"/>
                <a:ea typeface="+mn-ea"/>
                <a:cs typeface="+mn-cs"/>
              </a:rPr>
              <a:t>, будем обозначать через R(</a:t>
            </a:r>
            <a:r>
              <a:rPr lang="ru-RU" sz="1200" i="1" kern="1200" baseline="0" dirty="0" err="1" smtClean="0">
                <a:solidFill>
                  <a:schemeClr val="tx1"/>
                </a:solidFill>
                <a:latin typeface="+mn-lt"/>
                <a:ea typeface="+mn-ea"/>
                <a:cs typeface="+mn-cs"/>
              </a:rPr>
              <a:t>n</a:t>
            </a:r>
            <a:r>
              <a:rPr lang="ru-RU" sz="1200" i="1" kern="1200" baseline="0" dirty="0" smtClean="0">
                <a:solidFill>
                  <a:schemeClr val="tx1"/>
                </a:solidFill>
                <a:latin typeface="+mn-lt"/>
                <a:ea typeface="+mn-ea"/>
                <a:cs typeface="+mn-cs"/>
              </a:rPr>
              <a:t>). Для удобства будем заполнять такую таблицу . </a:t>
            </a:r>
          </a:p>
          <a:p>
            <a:pPr marL="0" marR="0" indent="0" algn="l" defTabSz="914400" rtl="0" eaLnBrk="1" fontAlgn="auto" latinLnBrk="0" hangingPunct="1">
              <a:lnSpc>
                <a:spcPct val="100000"/>
              </a:lnSpc>
              <a:spcBef>
                <a:spcPts val="0"/>
              </a:spcBef>
              <a:spcAft>
                <a:spcPts val="0"/>
              </a:spcAft>
              <a:buClrTx/>
              <a:buSzTx/>
              <a:buFontTx/>
              <a:buNone/>
              <a:tabLst/>
              <a:defRPr/>
            </a:pPr>
            <a:r>
              <a:rPr lang="ru-RU" sz="1200" i="0" kern="1200" baseline="0" dirty="0" smtClean="0">
                <a:solidFill>
                  <a:schemeClr val="tx1"/>
                </a:solidFill>
                <a:latin typeface="+mn-lt"/>
                <a:ea typeface="+mn-ea"/>
                <a:cs typeface="+mn-cs"/>
              </a:rPr>
              <a:t>В столбце </a:t>
            </a:r>
            <a:r>
              <a:rPr lang="en-US" sz="1200" i="0" kern="1200" baseline="0" dirty="0" smtClean="0">
                <a:solidFill>
                  <a:schemeClr val="tx1"/>
                </a:solidFill>
                <a:latin typeface="+mn-lt"/>
                <a:ea typeface="+mn-ea"/>
                <a:cs typeface="+mn-cs"/>
              </a:rPr>
              <a:t>N </a:t>
            </a:r>
            <a:r>
              <a:rPr lang="ru-RU" sz="1200" i="0" kern="1200" baseline="0" dirty="0" smtClean="0">
                <a:solidFill>
                  <a:schemeClr val="tx1"/>
                </a:solidFill>
                <a:latin typeface="+mn-lt"/>
                <a:ea typeface="+mn-ea"/>
                <a:cs typeface="+mn-cs"/>
              </a:rPr>
              <a:t> записываем числа от  начального числа 3 до конечного 23 с шагом 1.</a:t>
            </a:r>
          </a:p>
          <a:p>
            <a:pPr marL="0" marR="0" indent="0" algn="l" defTabSz="914400" rtl="0" eaLnBrk="1" fontAlgn="auto" latinLnBrk="0" hangingPunct="1">
              <a:lnSpc>
                <a:spcPct val="100000"/>
              </a:lnSpc>
              <a:spcBef>
                <a:spcPts val="0"/>
              </a:spcBef>
              <a:spcAft>
                <a:spcPts val="0"/>
              </a:spcAft>
              <a:buClrTx/>
              <a:buSzTx/>
              <a:buFontTx/>
              <a:buNone/>
              <a:tabLst/>
              <a:defRPr/>
            </a:pPr>
            <a:r>
              <a:rPr lang="ru-RU" sz="1200" i="0" kern="1200" baseline="0" dirty="0" smtClean="0">
                <a:solidFill>
                  <a:schemeClr val="tx1"/>
                </a:solidFill>
                <a:latin typeface="+mn-lt"/>
                <a:ea typeface="+mn-ea"/>
                <a:cs typeface="+mn-cs"/>
              </a:rPr>
              <a:t>В столбце </a:t>
            </a:r>
            <a:r>
              <a:rPr lang="en-US" sz="1200" i="0" kern="1200" baseline="0" dirty="0" smtClean="0">
                <a:solidFill>
                  <a:schemeClr val="tx1"/>
                </a:solidFill>
                <a:latin typeface="+mn-lt"/>
                <a:ea typeface="+mn-ea"/>
                <a:cs typeface="+mn-cs"/>
              </a:rPr>
              <a:t>N </a:t>
            </a:r>
            <a:r>
              <a:rPr lang="ru-RU" sz="1200" i="0" kern="1200" baseline="0" dirty="0" smtClean="0">
                <a:solidFill>
                  <a:schemeClr val="tx1"/>
                </a:solidFill>
                <a:latin typeface="+mn-lt"/>
                <a:ea typeface="+mn-ea"/>
                <a:cs typeface="+mn-cs"/>
              </a:rPr>
              <a:t>-1 – числа , из которых получатся  числа от 3…23 , командой  1) прибавь 1</a:t>
            </a:r>
          </a:p>
          <a:p>
            <a:pPr marL="0" marR="0" indent="0" algn="l" defTabSz="914400" rtl="0" eaLnBrk="1" fontAlgn="auto" latinLnBrk="0" hangingPunct="1">
              <a:lnSpc>
                <a:spcPct val="100000"/>
              </a:lnSpc>
              <a:spcBef>
                <a:spcPts val="0"/>
              </a:spcBef>
              <a:spcAft>
                <a:spcPts val="0"/>
              </a:spcAft>
              <a:buClrTx/>
              <a:buSzTx/>
              <a:buFontTx/>
              <a:buNone/>
              <a:tabLst/>
              <a:defRPr/>
            </a:pPr>
            <a:r>
              <a:rPr lang="ru-RU" sz="1200" i="0" kern="1200" baseline="0" dirty="0" smtClean="0">
                <a:solidFill>
                  <a:schemeClr val="tx1"/>
                </a:solidFill>
                <a:latin typeface="+mn-lt"/>
                <a:ea typeface="+mn-ea"/>
                <a:cs typeface="+mn-cs"/>
              </a:rPr>
              <a:t>В столбце </a:t>
            </a:r>
            <a:r>
              <a:rPr lang="en-US" sz="1200" i="0" kern="1200" baseline="0" dirty="0" smtClean="0">
                <a:solidFill>
                  <a:schemeClr val="tx1"/>
                </a:solidFill>
                <a:latin typeface="+mn-lt"/>
                <a:ea typeface="+mn-ea"/>
                <a:cs typeface="+mn-cs"/>
              </a:rPr>
              <a:t>N /</a:t>
            </a:r>
            <a:r>
              <a:rPr lang="ru-RU" sz="1200" i="0" kern="1200" baseline="0" dirty="0" smtClean="0">
                <a:solidFill>
                  <a:schemeClr val="tx1"/>
                </a:solidFill>
                <a:latin typeface="+mn-lt"/>
                <a:ea typeface="+mn-ea"/>
                <a:cs typeface="+mn-cs"/>
              </a:rPr>
              <a:t>2 – числа , из которых получатся  числа от 3…23 , командой  2)  умножь на 2</a:t>
            </a:r>
          </a:p>
          <a:p>
            <a:pPr marL="0" marR="0" indent="0" algn="l" defTabSz="914400" rtl="0" eaLnBrk="1" fontAlgn="auto" latinLnBrk="0" hangingPunct="1">
              <a:lnSpc>
                <a:spcPct val="100000"/>
              </a:lnSpc>
              <a:spcBef>
                <a:spcPts val="0"/>
              </a:spcBef>
              <a:spcAft>
                <a:spcPts val="0"/>
              </a:spcAft>
              <a:buClrTx/>
              <a:buSzTx/>
              <a:buFontTx/>
              <a:buNone/>
              <a:tabLst/>
              <a:defRPr/>
            </a:pPr>
            <a:r>
              <a:rPr lang="ru-RU" sz="1200" i="0" kern="1200" baseline="0" dirty="0" smtClean="0">
                <a:solidFill>
                  <a:schemeClr val="tx1"/>
                </a:solidFill>
                <a:latin typeface="+mn-lt"/>
                <a:ea typeface="+mn-ea"/>
                <a:cs typeface="+mn-cs"/>
              </a:rPr>
              <a:t>В столбце </a:t>
            </a:r>
            <a:r>
              <a:rPr lang="en-US" sz="1200" i="0" kern="1200" baseline="0" dirty="0" smtClean="0">
                <a:solidFill>
                  <a:schemeClr val="tx1"/>
                </a:solidFill>
                <a:latin typeface="+mn-lt"/>
                <a:ea typeface="+mn-ea"/>
                <a:cs typeface="+mn-cs"/>
              </a:rPr>
              <a:t>R(N)</a:t>
            </a:r>
            <a:r>
              <a:rPr lang="ru-RU" sz="1200" i="0" kern="1200" baseline="0" dirty="0" smtClean="0">
                <a:solidFill>
                  <a:schemeClr val="tx1"/>
                </a:solidFill>
                <a:latin typeface="+mn-lt"/>
                <a:ea typeface="+mn-ea"/>
                <a:cs typeface="+mn-cs"/>
              </a:rPr>
              <a:t>  вычисляем количество программ.</a:t>
            </a:r>
            <a:endParaRPr lang="en-US" sz="1200" i="0" kern="1200" baseline="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ru-RU" sz="1200" i="1" kern="1200" baseline="0" dirty="0" smtClean="0">
                <a:solidFill>
                  <a:schemeClr val="tx1"/>
                </a:solidFill>
                <a:latin typeface="+mn-lt"/>
                <a:ea typeface="+mn-ea"/>
                <a:cs typeface="+mn-cs"/>
              </a:rPr>
              <a:t>Для  начального числа 3 одна команда.</a:t>
            </a:r>
          </a:p>
          <a:p>
            <a:pPr marL="0" marR="0" indent="0" algn="l" defTabSz="914400" rtl="0" eaLnBrk="1" fontAlgn="auto" latinLnBrk="0" hangingPunct="1">
              <a:lnSpc>
                <a:spcPct val="100000"/>
              </a:lnSpc>
              <a:spcBef>
                <a:spcPts val="0"/>
              </a:spcBef>
              <a:spcAft>
                <a:spcPts val="0"/>
              </a:spcAft>
              <a:buClrTx/>
              <a:buSzTx/>
              <a:buFontTx/>
              <a:buNone/>
              <a:tabLst/>
              <a:defRPr/>
            </a:pPr>
            <a:r>
              <a:rPr lang="ru-RU" i="1" dirty="0" smtClean="0"/>
              <a:t>Число 4 можно получить из числа</a:t>
            </a:r>
            <a:r>
              <a:rPr lang="ru-RU" i="1" baseline="0" dirty="0" smtClean="0"/>
              <a:t> 3, для которого  существует 1 программа  </a:t>
            </a:r>
            <a:r>
              <a:rPr lang="ru-RU" i="1" baseline="0" dirty="0" smtClean="0">
                <a:sym typeface="Symbol"/>
              </a:rPr>
              <a:t> для числа 4 – 1 программа.</a:t>
            </a:r>
          </a:p>
          <a:p>
            <a:pPr marL="0" marR="0" indent="0" algn="l" defTabSz="914400" rtl="0" eaLnBrk="1" fontAlgn="auto" latinLnBrk="0" hangingPunct="1">
              <a:lnSpc>
                <a:spcPct val="100000"/>
              </a:lnSpc>
              <a:spcBef>
                <a:spcPts val="0"/>
              </a:spcBef>
              <a:spcAft>
                <a:spcPts val="0"/>
              </a:spcAft>
              <a:buClrTx/>
              <a:buSzTx/>
              <a:buFontTx/>
              <a:buNone/>
              <a:tabLst/>
              <a:defRPr/>
            </a:pPr>
            <a:r>
              <a:rPr lang="ru-RU" i="1" baseline="0" dirty="0" smtClean="0">
                <a:sym typeface="Symbol"/>
              </a:rPr>
              <a:t>Число 5 </a:t>
            </a:r>
            <a:r>
              <a:rPr lang="ru-RU" i="1" dirty="0" smtClean="0"/>
              <a:t>можно получить из числа</a:t>
            </a:r>
            <a:r>
              <a:rPr lang="ru-RU" i="1" baseline="0" dirty="0" smtClean="0"/>
              <a:t> 4, для которого  существует 1 программа  </a:t>
            </a:r>
            <a:r>
              <a:rPr lang="ru-RU" i="1" baseline="0" dirty="0" smtClean="0">
                <a:sym typeface="Symbol"/>
              </a:rPr>
              <a:t> для числа 5 – 1 программа.</a:t>
            </a:r>
          </a:p>
          <a:p>
            <a:pPr marL="0" marR="0" indent="0" algn="l" defTabSz="914400" rtl="0" eaLnBrk="1" fontAlgn="auto" latinLnBrk="0" hangingPunct="1">
              <a:lnSpc>
                <a:spcPct val="100000"/>
              </a:lnSpc>
              <a:spcBef>
                <a:spcPts val="0"/>
              </a:spcBef>
              <a:spcAft>
                <a:spcPts val="0"/>
              </a:spcAft>
              <a:buClrTx/>
              <a:buSzTx/>
              <a:buFontTx/>
              <a:buNone/>
              <a:tabLst/>
              <a:defRPr/>
            </a:pPr>
            <a:r>
              <a:rPr lang="ru-RU" i="1" baseline="0" dirty="0" smtClean="0">
                <a:sym typeface="Symbol"/>
              </a:rPr>
              <a:t>Число 6 </a:t>
            </a:r>
            <a:r>
              <a:rPr lang="ru-RU" i="1" dirty="0" smtClean="0"/>
              <a:t>можно получить из чисел</a:t>
            </a:r>
            <a:r>
              <a:rPr lang="ru-RU" i="1" baseline="0" dirty="0" smtClean="0"/>
              <a:t> 5 и 3, для которых  существует по оной программе  </a:t>
            </a:r>
            <a:r>
              <a:rPr lang="ru-RU" i="1" baseline="0" dirty="0" smtClean="0">
                <a:sym typeface="Symbol"/>
              </a:rPr>
              <a:t> для числа 6 – 1 + 1 =2 программы. И т.д.</a:t>
            </a:r>
          </a:p>
          <a:p>
            <a:pPr marL="0" marR="0" indent="0" algn="l" defTabSz="914400" rtl="0" eaLnBrk="1" fontAlgn="auto" latinLnBrk="0" hangingPunct="1">
              <a:lnSpc>
                <a:spcPct val="100000"/>
              </a:lnSpc>
              <a:spcBef>
                <a:spcPts val="0"/>
              </a:spcBef>
              <a:spcAft>
                <a:spcPts val="0"/>
              </a:spcAft>
              <a:buClrTx/>
              <a:buSzTx/>
              <a:buFontTx/>
              <a:buNone/>
              <a:tabLst/>
              <a:defRPr/>
            </a:pPr>
            <a:endParaRPr lang="ru-RU" i="1" baseline="0" dirty="0" smtClean="0">
              <a:sym typeface="Symbol"/>
            </a:endParaRPr>
          </a:p>
          <a:p>
            <a:pPr marL="0" marR="0" indent="0" algn="l" defTabSz="914400" rtl="0" eaLnBrk="1" fontAlgn="auto" latinLnBrk="0" hangingPunct="1">
              <a:lnSpc>
                <a:spcPct val="100000"/>
              </a:lnSpc>
              <a:spcBef>
                <a:spcPts val="0"/>
              </a:spcBef>
              <a:spcAft>
                <a:spcPts val="0"/>
              </a:spcAft>
              <a:buClrTx/>
              <a:buSzTx/>
              <a:buFontTx/>
              <a:buNone/>
              <a:tabLst/>
              <a:defRPr/>
            </a:pPr>
            <a:r>
              <a:rPr lang="ru-RU" dirty="0" smtClean="0"/>
              <a:t>Второй способ решения (с помощью построения таблицы) и есть способ систематически избегать лишней работы. Отметим, что, если бы вместо числа 23 взять, скажем, число 50 (и, заведомо, если взять 100), то, пожалуй, задача станет неподъемной. А описанным ниже методом решения с помощью заполнения таблиц это сделать довольно легко.</a:t>
            </a:r>
          </a:p>
          <a:p>
            <a:pPr marL="0" marR="0" indent="0" algn="l" defTabSz="914400" rtl="0" eaLnBrk="1" fontAlgn="auto" latinLnBrk="0" hangingPunct="1">
              <a:lnSpc>
                <a:spcPct val="100000"/>
              </a:lnSpc>
              <a:spcBef>
                <a:spcPts val="0"/>
              </a:spcBef>
              <a:spcAft>
                <a:spcPts val="0"/>
              </a:spcAft>
              <a:buClrTx/>
              <a:buSzTx/>
              <a:buFontTx/>
              <a:buNone/>
              <a:tabLst/>
              <a:defRPr/>
            </a:pPr>
            <a:endParaRPr lang="ru-RU" i="1" baseline="0" dirty="0" smtClean="0">
              <a:sym typeface="Symbol"/>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ru-RU" i="1" dirty="0" smtClean="0"/>
          </a:p>
          <a:p>
            <a:endParaRPr lang="ru-RU" dirty="0"/>
          </a:p>
        </p:txBody>
      </p:sp>
      <p:sp>
        <p:nvSpPr>
          <p:cNvPr id="4" name="Номер слайда 3"/>
          <p:cNvSpPr>
            <a:spLocks noGrp="1"/>
          </p:cNvSpPr>
          <p:nvPr>
            <p:ph type="sldNum" sz="quarter" idx="10"/>
          </p:nvPr>
        </p:nvSpPr>
        <p:spPr/>
        <p:txBody>
          <a:bodyPr/>
          <a:lstStyle/>
          <a:p>
            <a:fld id="{4958E718-8954-450E-A990-C6FC9891F7E4}" type="slidenum">
              <a:rPr lang="ru-RU" smtClean="0"/>
              <a:pPr/>
              <a:t>8</a:t>
            </a:fld>
            <a:endParaRPr lang="ru-RU"/>
          </a:p>
        </p:txBody>
      </p:sp>
    </p:spTree>
    <p:extLst>
      <p:ext uri="{BB962C8B-B14F-4D97-AF65-F5344CB8AC3E}">
        <p14:creationId xmlns:p14="http://schemas.microsoft.com/office/powerpoint/2010/main" val="6238441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r>
              <a:rPr lang="ru-RU" dirty="0" smtClean="0"/>
              <a:t>Пример №2 предназначен для закрепления навыков составления</a:t>
            </a:r>
            <a:r>
              <a:rPr lang="ru-RU" baseline="0" dirty="0" smtClean="0"/>
              <a:t> краткой записи условия (математической записи команд), а также записи обратных команд.</a:t>
            </a:r>
            <a:endParaRPr lang="ru-RU" dirty="0" smtClean="0"/>
          </a:p>
          <a:p>
            <a:r>
              <a:rPr lang="ru-RU" dirty="0" smtClean="0"/>
              <a:t>Учащимся предлагается самостоятельно составить краткую запись по условию задачи. Записать обратные команды.</a:t>
            </a:r>
          </a:p>
          <a:p>
            <a:r>
              <a:rPr lang="ru-RU" dirty="0" smtClean="0"/>
              <a:t>Трудность может возникнуть при записи команды «Прибавь предыдущее» и обратной к ней. Останавливаемся на вопросе «Что значит</a:t>
            </a:r>
            <a:r>
              <a:rPr lang="ru-RU" baseline="0" dirty="0" smtClean="0"/>
              <a:t> предыдущее число? (шаг между числами равен 1!)»</a:t>
            </a:r>
            <a:endParaRPr lang="ru-RU" dirty="0" smtClean="0"/>
          </a:p>
          <a:p>
            <a:r>
              <a:rPr lang="ru-RU" dirty="0" smtClean="0"/>
              <a:t>Далее учащиеся самостоятельно заполняют расчетную таблицу.</a:t>
            </a:r>
          </a:p>
          <a:p>
            <a:r>
              <a:rPr lang="ru-RU" dirty="0" smtClean="0"/>
              <a:t>Проверка осуществляется при нажатии на кнопку «Проверить таблицу»</a:t>
            </a:r>
          </a:p>
          <a:p>
            <a:endParaRPr lang="ru-RU" dirty="0"/>
          </a:p>
        </p:txBody>
      </p:sp>
      <p:sp>
        <p:nvSpPr>
          <p:cNvPr id="4" name="Номер слайда 3"/>
          <p:cNvSpPr>
            <a:spLocks noGrp="1"/>
          </p:cNvSpPr>
          <p:nvPr>
            <p:ph type="sldNum" sz="quarter" idx="10"/>
          </p:nvPr>
        </p:nvSpPr>
        <p:spPr/>
        <p:txBody>
          <a:bodyPr/>
          <a:lstStyle/>
          <a:p>
            <a:fld id="{4958E718-8954-450E-A990-C6FC9891F7E4}" type="slidenum">
              <a:rPr lang="ru-RU" smtClean="0"/>
              <a:pPr/>
              <a:t>9</a:t>
            </a:fld>
            <a:endParaRPr lang="ru-RU"/>
          </a:p>
        </p:txBody>
      </p:sp>
    </p:spTree>
    <p:extLst>
      <p:ext uri="{BB962C8B-B14F-4D97-AF65-F5344CB8AC3E}">
        <p14:creationId xmlns:p14="http://schemas.microsoft.com/office/powerpoint/2010/main" val="323671043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r>
              <a:rPr lang="ru-RU" dirty="0" smtClean="0"/>
              <a:t>Пример №3.</a:t>
            </a:r>
            <a:r>
              <a:rPr lang="ru-RU" baseline="0" dirty="0" smtClean="0"/>
              <a:t> отрабатывается навык учета траектории («содержит данное число», «не содержит данное число»)</a:t>
            </a:r>
          </a:p>
        </p:txBody>
      </p:sp>
      <p:sp>
        <p:nvSpPr>
          <p:cNvPr id="4" name="Номер слайда 3"/>
          <p:cNvSpPr>
            <a:spLocks noGrp="1"/>
          </p:cNvSpPr>
          <p:nvPr>
            <p:ph type="sldNum" sz="quarter" idx="10"/>
          </p:nvPr>
        </p:nvSpPr>
        <p:spPr/>
        <p:txBody>
          <a:bodyPr/>
          <a:lstStyle/>
          <a:p>
            <a:fld id="{4958E718-8954-450E-A990-C6FC9891F7E4}" type="slidenum">
              <a:rPr lang="ru-RU" smtClean="0"/>
              <a:pPr/>
              <a:t>10</a:t>
            </a:fld>
            <a:endParaRPr lang="ru-RU"/>
          </a:p>
        </p:txBody>
      </p:sp>
    </p:spTree>
    <p:extLst>
      <p:ext uri="{BB962C8B-B14F-4D97-AF65-F5344CB8AC3E}">
        <p14:creationId xmlns:p14="http://schemas.microsoft.com/office/powerpoint/2010/main" val="25085745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pPr marL="228600" marR="0" indent="-228600" algn="l" defTabSz="914400" rtl="0" eaLnBrk="1" fontAlgn="auto" latinLnBrk="0" hangingPunct="1">
              <a:lnSpc>
                <a:spcPct val="100000"/>
              </a:lnSpc>
              <a:spcBef>
                <a:spcPts val="0"/>
              </a:spcBef>
              <a:spcAft>
                <a:spcPts val="0"/>
              </a:spcAft>
              <a:buClrTx/>
              <a:buSzTx/>
              <a:buFontTx/>
              <a:buAutoNum type="arabicParenR"/>
              <a:tabLst/>
              <a:defRPr/>
            </a:pPr>
            <a:r>
              <a:rPr lang="ru-RU" dirty="0" smtClean="0"/>
              <a:t>Заполняем таблицу для чисел от 2 до 14 (14 число, которое обязательно содержит траектория вычислений)</a:t>
            </a:r>
          </a:p>
          <a:p>
            <a:pPr marL="228600" indent="-228600">
              <a:buAutoNum type="arabicParenR"/>
            </a:pPr>
            <a:r>
              <a:rPr lang="ru-RU" dirty="0" smtClean="0"/>
              <a:t>Заполняем</a:t>
            </a:r>
            <a:r>
              <a:rPr lang="ru-RU" baseline="0" dirty="0" smtClean="0"/>
              <a:t> новую таблицу для чисел от 14 до 29. Количество команд для числа 14 берем из первой таблицы - 13. Так как траектория вычисления не должна содержать число 25, количество команд для этого числа задаем равным нулю.</a:t>
            </a:r>
          </a:p>
          <a:p>
            <a:pPr marL="228600" indent="-228600">
              <a:buNone/>
            </a:pPr>
            <a:endParaRPr lang="ru-RU" baseline="0" dirty="0" smtClean="0"/>
          </a:p>
          <a:p>
            <a:pPr marL="228600" indent="-228600">
              <a:buNone/>
            </a:pPr>
            <a:endParaRPr lang="ru-RU" dirty="0" smtClean="0"/>
          </a:p>
        </p:txBody>
      </p:sp>
      <p:sp>
        <p:nvSpPr>
          <p:cNvPr id="4" name="Номер слайда 3"/>
          <p:cNvSpPr>
            <a:spLocks noGrp="1"/>
          </p:cNvSpPr>
          <p:nvPr>
            <p:ph type="sldNum" sz="quarter" idx="10"/>
          </p:nvPr>
        </p:nvSpPr>
        <p:spPr/>
        <p:txBody>
          <a:bodyPr/>
          <a:lstStyle/>
          <a:p>
            <a:fld id="{4958E718-8954-450E-A990-C6FC9891F7E4}" type="slidenum">
              <a:rPr lang="ru-RU" smtClean="0"/>
              <a:pPr/>
              <a:t>11</a:t>
            </a:fld>
            <a:endParaRPr lang="ru-RU"/>
          </a:p>
        </p:txBody>
      </p:sp>
    </p:spTree>
    <p:extLst>
      <p:ext uri="{BB962C8B-B14F-4D97-AF65-F5344CB8AC3E}">
        <p14:creationId xmlns:p14="http://schemas.microsoft.com/office/powerpoint/2010/main" val="359847901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4958E718-8954-450E-A990-C6FC9891F7E4}" type="slidenum">
              <a:rPr lang="ru-RU" smtClean="0"/>
              <a:pPr/>
              <a:t>12</a:t>
            </a:fld>
            <a:endParaRPr lang="ru-RU"/>
          </a:p>
        </p:txBody>
      </p:sp>
    </p:spTree>
    <p:extLst>
      <p:ext uri="{BB962C8B-B14F-4D97-AF65-F5344CB8AC3E}">
        <p14:creationId xmlns:p14="http://schemas.microsoft.com/office/powerpoint/2010/main" val="23754468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67838DB0-D140-49B9-8B09-3AB3FCE4222C}" type="datetimeFigureOut">
              <a:rPr lang="ru-RU" smtClean="0"/>
              <a:pPr/>
              <a:t>11.04.2018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AFF4B5F-41B6-40F4-AEF8-98AE5C339EAB}"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67838DB0-D140-49B9-8B09-3AB3FCE4222C}" type="datetimeFigureOut">
              <a:rPr lang="ru-RU" smtClean="0"/>
              <a:pPr/>
              <a:t>11.04.2018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AFF4B5F-41B6-40F4-AEF8-98AE5C339EAB}"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67838DB0-D140-49B9-8B09-3AB3FCE4222C}" type="datetimeFigureOut">
              <a:rPr lang="ru-RU" smtClean="0"/>
              <a:pPr/>
              <a:t>11.04.2018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AFF4B5F-41B6-40F4-AEF8-98AE5C339EAB}"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67838DB0-D140-49B9-8B09-3AB3FCE4222C}" type="datetimeFigureOut">
              <a:rPr lang="ru-RU" smtClean="0"/>
              <a:pPr/>
              <a:t>11.04.2018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AFF4B5F-41B6-40F4-AEF8-98AE5C339EAB}"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67838DB0-D140-49B9-8B09-3AB3FCE4222C}" type="datetimeFigureOut">
              <a:rPr lang="ru-RU" smtClean="0"/>
              <a:pPr/>
              <a:t>11.04.2018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AFF4B5F-41B6-40F4-AEF8-98AE5C339EAB}"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67838DB0-D140-49B9-8B09-3AB3FCE4222C}" type="datetimeFigureOut">
              <a:rPr lang="ru-RU" smtClean="0"/>
              <a:pPr/>
              <a:t>11.04.2018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AAFF4B5F-41B6-40F4-AEF8-98AE5C339EAB}"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67838DB0-D140-49B9-8B09-3AB3FCE4222C}" type="datetimeFigureOut">
              <a:rPr lang="ru-RU" smtClean="0"/>
              <a:pPr/>
              <a:t>11.04.2018</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AAFF4B5F-41B6-40F4-AEF8-98AE5C339EAB}"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67838DB0-D140-49B9-8B09-3AB3FCE4222C}" type="datetimeFigureOut">
              <a:rPr lang="ru-RU" smtClean="0"/>
              <a:pPr/>
              <a:t>11.04.2018</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AAFF4B5F-41B6-40F4-AEF8-98AE5C339EAB}"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67838DB0-D140-49B9-8B09-3AB3FCE4222C}" type="datetimeFigureOut">
              <a:rPr lang="ru-RU" smtClean="0"/>
              <a:pPr/>
              <a:t>11.04.2018</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AAFF4B5F-41B6-40F4-AEF8-98AE5C339EAB}"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67838DB0-D140-49B9-8B09-3AB3FCE4222C}" type="datetimeFigureOut">
              <a:rPr lang="ru-RU" smtClean="0"/>
              <a:pPr/>
              <a:t>11.04.2018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AAFF4B5F-41B6-40F4-AEF8-98AE5C339EAB}"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67838DB0-D140-49B9-8B09-3AB3FCE4222C}" type="datetimeFigureOut">
              <a:rPr lang="ru-RU" smtClean="0"/>
              <a:pPr/>
              <a:t>11.04.2018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AAFF4B5F-41B6-40F4-AEF8-98AE5C339EAB}"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7838DB0-D140-49B9-8B09-3AB3FCE4222C}" type="datetimeFigureOut">
              <a:rPr lang="ru-RU" smtClean="0"/>
              <a:pPr/>
              <a:t>11.04.2018</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FF4B5F-41B6-40F4-AEF8-98AE5C339EAB}"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hyperlink" Target="http://kpolyakov.spb.ru/school/ege.htm"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hyperlink" Target="https://www.youtube.com/watch?v=ylEBbv6a4cw"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4" descr="1"/>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2051" name="AutoShape 5"/>
          <p:cNvSpPr>
            <a:spLocks noChangeArrowheads="1"/>
          </p:cNvSpPr>
          <p:nvPr/>
        </p:nvSpPr>
        <p:spPr bwMode="auto">
          <a:xfrm>
            <a:off x="785786" y="214290"/>
            <a:ext cx="7632701" cy="4429156"/>
          </a:xfrm>
          <a:prstGeom prst="roundRect">
            <a:avLst>
              <a:gd name="adj" fmla="val 16667"/>
            </a:avLst>
          </a:prstGeom>
          <a:solidFill>
            <a:srgbClr val="FFFFCC">
              <a:alpha val="65097"/>
            </a:srgbClr>
          </a:solidFill>
          <a:ln w="9525">
            <a:solidFill>
              <a:srgbClr val="3366CC"/>
            </a:solidFill>
            <a:round/>
            <a:headEnd/>
            <a:tailEnd/>
          </a:ln>
        </p:spPr>
        <p:txBody>
          <a:bodyPr wrap="none" anchor="ctr"/>
          <a:lstStyle/>
          <a:p>
            <a:endParaRPr lang="ru-RU"/>
          </a:p>
        </p:txBody>
      </p:sp>
      <p:sp>
        <p:nvSpPr>
          <p:cNvPr id="5" name="Прямоугольник 4"/>
          <p:cNvSpPr/>
          <p:nvPr/>
        </p:nvSpPr>
        <p:spPr>
          <a:xfrm>
            <a:off x="928662" y="1714488"/>
            <a:ext cx="7215238" cy="1077218"/>
          </a:xfrm>
          <a:prstGeom prst="rect">
            <a:avLst/>
          </a:prstGeom>
        </p:spPr>
        <p:txBody>
          <a:bodyPr wrap="square">
            <a:spAutoFit/>
          </a:bodyPr>
          <a:lstStyle/>
          <a:p>
            <a:pPr algn="ctr"/>
            <a:r>
              <a:rPr lang="ru-RU" sz="3200" dirty="0" smtClean="0"/>
              <a:t>Задание №22 </a:t>
            </a:r>
            <a:br>
              <a:rPr lang="ru-RU" sz="3200" dirty="0" smtClean="0"/>
            </a:br>
            <a:r>
              <a:rPr lang="ru-RU" sz="3200" b="1" dirty="0" smtClean="0"/>
              <a:t>Динамическое программирование</a:t>
            </a:r>
            <a:endParaRPr lang="ru-RU" sz="3200" b="1" dirty="0"/>
          </a:p>
        </p:txBody>
      </p:sp>
      <p:sp>
        <p:nvSpPr>
          <p:cNvPr id="6" name="TextBox 5"/>
          <p:cNvSpPr txBox="1"/>
          <p:nvPr/>
        </p:nvSpPr>
        <p:spPr>
          <a:xfrm>
            <a:off x="1785918" y="3429000"/>
            <a:ext cx="6000792" cy="646331"/>
          </a:xfrm>
          <a:prstGeom prst="rect">
            <a:avLst/>
          </a:prstGeom>
          <a:noFill/>
        </p:spPr>
        <p:txBody>
          <a:bodyPr wrap="square" rtlCol="0">
            <a:spAutoFit/>
          </a:bodyPr>
          <a:lstStyle/>
          <a:p>
            <a:pPr algn="ctr"/>
            <a:r>
              <a:rPr lang="ru-RU" b="1" dirty="0" smtClean="0"/>
              <a:t>Учитель информатики </a:t>
            </a:r>
            <a:r>
              <a:rPr lang="ru-RU" b="1" dirty="0" smtClean="0"/>
              <a:t>МБОУ гимназия №40</a:t>
            </a:r>
            <a:endParaRPr lang="ru-RU" b="1" dirty="0" smtClean="0"/>
          </a:p>
          <a:p>
            <a:pPr algn="ctr"/>
            <a:r>
              <a:rPr lang="ru-RU" b="1" dirty="0" smtClean="0"/>
              <a:t>Зинченко Людмила Николаевна</a:t>
            </a:r>
            <a:endParaRPr lang="ru-RU" b="1" dirty="0"/>
          </a:p>
        </p:txBody>
      </p:sp>
      <p:sp>
        <p:nvSpPr>
          <p:cNvPr id="7" name="TextBox 6"/>
          <p:cNvSpPr txBox="1"/>
          <p:nvPr/>
        </p:nvSpPr>
        <p:spPr>
          <a:xfrm>
            <a:off x="7812360" y="6309320"/>
            <a:ext cx="1080120" cy="369332"/>
          </a:xfrm>
          <a:prstGeom prst="rect">
            <a:avLst/>
          </a:prstGeom>
          <a:noFill/>
        </p:spPr>
        <p:txBody>
          <a:bodyPr wrap="square" rtlCol="0">
            <a:spAutoFit/>
          </a:bodyPr>
          <a:lstStyle/>
          <a:p>
            <a:r>
              <a:rPr lang="ru-RU" dirty="0" smtClean="0"/>
              <a:t>2018 </a:t>
            </a:r>
            <a:r>
              <a:rPr lang="ru-RU" dirty="0" smtClean="0"/>
              <a:t>г.</a:t>
            </a:r>
            <a:endParaRPr lang="ru-RU"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23528" y="620688"/>
            <a:ext cx="8820472" cy="3816429"/>
          </a:xfrm>
          <a:prstGeom prst="rect">
            <a:avLst/>
          </a:prstGeom>
          <a:noFill/>
        </p:spPr>
        <p:txBody>
          <a:bodyPr wrap="square" rtlCol="0">
            <a:spAutoFit/>
          </a:bodyPr>
          <a:lstStyle/>
          <a:p>
            <a:r>
              <a:rPr lang="ru-RU" sz="2200" dirty="0" smtClean="0"/>
              <a:t>Исполнитель </a:t>
            </a:r>
            <a:r>
              <a:rPr lang="ru-RU" sz="2200" dirty="0"/>
              <a:t>Июнь15 преобразует число на экране. У исполнителя есть две команды, которым присвоены номера:</a:t>
            </a:r>
          </a:p>
          <a:p>
            <a:r>
              <a:rPr lang="ru-RU" sz="2200" b="1" dirty="0"/>
              <a:t>1. Прибавить 1</a:t>
            </a:r>
            <a:endParaRPr lang="ru-RU" sz="2200" dirty="0"/>
          </a:p>
          <a:p>
            <a:r>
              <a:rPr lang="ru-RU" sz="2200" b="1" dirty="0"/>
              <a:t>2. Умножить на 2</a:t>
            </a:r>
            <a:endParaRPr lang="ru-RU" sz="2200" dirty="0"/>
          </a:p>
          <a:p>
            <a:r>
              <a:rPr lang="ru-RU" sz="2200" dirty="0"/>
              <a:t>Первая команда увеличивает число на экране на 1, вторая умножает его на 2. Программа для исполнителя Июнь15 – это последовательность команд. Сколько существует программ, для которых при исходном числе 2 результатом является число 29 и при этом траектория вычислений содержит число 14 и не содержит числа 25?</a:t>
            </a:r>
          </a:p>
          <a:p>
            <a:pPr lvl="0"/>
            <a:endParaRPr lang="ru-RU" sz="2200" dirty="0"/>
          </a:p>
        </p:txBody>
      </p:sp>
      <p:sp>
        <p:nvSpPr>
          <p:cNvPr id="4" name="TextBox 3"/>
          <p:cNvSpPr txBox="1"/>
          <p:nvPr/>
        </p:nvSpPr>
        <p:spPr>
          <a:xfrm>
            <a:off x="323528" y="4293096"/>
            <a:ext cx="4248472" cy="1938992"/>
          </a:xfrm>
          <a:prstGeom prst="rect">
            <a:avLst/>
          </a:prstGeom>
          <a:noFill/>
        </p:spPr>
        <p:txBody>
          <a:bodyPr wrap="square" rtlCol="0">
            <a:spAutoFit/>
          </a:bodyPr>
          <a:lstStyle/>
          <a:p>
            <a:r>
              <a:rPr lang="en-US" sz="2400" b="1" dirty="0" smtClean="0">
                <a:solidFill>
                  <a:srgbClr val="C00000"/>
                </a:solidFill>
              </a:rPr>
              <a:t>2</a:t>
            </a:r>
            <a:r>
              <a:rPr lang="ru-RU" sz="2400" b="1" dirty="0" smtClean="0">
                <a:solidFill>
                  <a:srgbClr val="C00000"/>
                </a:solidFill>
              </a:rPr>
              <a:t> </a:t>
            </a:r>
            <a:r>
              <a:rPr lang="ru-RU" sz="2400" b="1" dirty="0" smtClean="0">
                <a:solidFill>
                  <a:srgbClr val="C00000"/>
                </a:solidFill>
                <a:sym typeface="Symbol"/>
              </a:rPr>
              <a:t> </a:t>
            </a:r>
            <a:r>
              <a:rPr lang="en-US" sz="2400" b="1" dirty="0" smtClean="0">
                <a:solidFill>
                  <a:srgbClr val="C00000"/>
                </a:solidFill>
                <a:sym typeface="Symbol"/>
              </a:rPr>
              <a:t>29 </a:t>
            </a:r>
          </a:p>
          <a:p>
            <a:r>
              <a:rPr lang="ru-RU" sz="2400" b="1" dirty="0" smtClean="0">
                <a:sym typeface="Symbol"/>
              </a:rPr>
              <a:t>Траектория: </a:t>
            </a:r>
            <a:r>
              <a:rPr lang="ru-RU" sz="2400" b="1" dirty="0" smtClean="0">
                <a:solidFill>
                  <a:srgbClr val="C00000"/>
                </a:solidFill>
                <a:sym typeface="Symbol"/>
              </a:rPr>
              <a:t>Содержит</a:t>
            </a:r>
            <a:r>
              <a:rPr lang="en-US" sz="2400" b="1" dirty="0" smtClean="0">
                <a:solidFill>
                  <a:srgbClr val="C00000"/>
                </a:solidFill>
                <a:sym typeface="Symbol"/>
              </a:rPr>
              <a:t> 14</a:t>
            </a:r>
          </a:p>
          <a:p>
            <a:r>
              <a:rPr lang="ru-RU" sz="2400" b="1" dirty="0" smtClean="0">
                <a:solidFill>
                  <a:srgbClr val="C00000"/>
                </a:solidFill>
                <a:sym typeface="Symbol"/>
              </a:rPr>
              <a:t>Не содержит 29</a:t>
            </a:r>
          </a:p>
          <a:p>
            <a:pPr marL="342900" indent="-342900">
              <a:buAutoNum type="arabicParenR"/>
            </a:pPr>
            <a:r>
              <a:rPr lang="en-US" sz="2400" b="1" dirty="0" smtClean="0">
                <a:sym typeface="Symbol"/>
              </a:rPr>
              <a:t>N= x + 1</a:t>
            </a:r>
          </a:p>
          <a:p>
            <a:pPr marL="342900" indent="-342900">
              <a:buAutoNum type="arabicParenR"/>
            </a:pPr>
            <a:r>
              <a:rPr lang="en-US" sz="2400" b="1" dirty="0" smtClean="0">
                <a:sym typeface="Symbol"/>
              </a:rPr>
              <a:t>N=x</a:t>
            </a:r>
            <a:r>
              <a:rPr lang="ru-RU" sz="2400" b="1" dirty="0" smtClean="0">
                <a:sym typeface="Symbol"/>
              </a:rPr>
              <a:t> *2 </a:t>
            </a:r>
            <a:endParaRPr lang="en-US" sz="2400" b="1" dirty="0" smtClean="0">
              <a:sym typeface="Symbol"/>
            </a:endParaRPr>
          </a:p>
        </p:txBody>
      </p:sp>
      <p:sp>
        <p:nvSpPr>
          <p:cNvPr id="5" name="TextBox 4"/>
          <p:cNvSpPr txBox="1"/>
          <p:nvPr/>
        </p:nvSpPr>
        <p:spPr>
          <a:xfrm>
            <a:off x="4860032" y="4509120"/>
            <a:ext cx="3357586" cy="1569660"/>
          </a:xfrm>
          <a:prstGeom prst="rect">
            <a:avLst/>
          </a:prstGeom>
          <a:noFill/>
        </p:spPr>
        <p:txBody>
          <a:bodyPr wrap="square" rtlCol="0">
            <a:spAutoFit/>
          </a:bodyPr>
          <a:lstStyle/>
          <a:p>
            <a:r>
              <a:rPr lang="ru-RU" sz="2400" b="1" dirty="0" smtClean="0">
                <a:sym typeface="Symbol"/>
              </a:rPr>
              <a:t>Обратные команды: </a:t>
            </a:r>
            <a:endParaRPr lang="ru-RU" sz="2400" b="1" dirty="0" smtClean="0"/>
          </a:p>
          <a:p>
            <a:pPr marL="342900" indent="-342900">
              <a:buAutoNum type="arabicParenR"/>
            </a:pPr>
            <a:r>
              <a:rPr lang="en-US" sz="2400" b="1" dirty="0">
                <a:sym typeface="Symbol"/>
              </a:rPr>
              <a:t>x</a:t>
            </a:r>
            <a:r>
              <a:rPr lang="en-US" sz="2400" b="1" dirty="0" smtClean="0">
                <a:sym typeface="Symbol"/>
              </a:rPr>
              <a:t>= N – 1  </a:t>
            </a:r>
          </a:p>
          <a:p>
            <a:pPr marL="342900" indent="-342900">
              <a:buAutoNum type="arabicParenR"/>
            </a:pPr>
            <a:r>
              <a:rPr lang="en-US" sz="2400" b="1" dirty="0" smtClean="0">
                <a:sym typeface="Symbol"/>
              </a:rPr>
              <a:t>X=N/2 </a:t>
            </a:r>
          </a:p>
          <a:p>
            <a:pPr marL="342900" indent="-342900"/>
            <a:endParaRPr lang="ru-RU" sz="2400" b="1" dirty="0" smtClean="0">
              <a:sym typeface="Symbol"/>
            </a:endParaRPr>
          </a:p>
        </p:txBody>
      </p:sp>
      <p:sp>
        <p:nvSpPr>
          <p:cNvPr id="6" name="Заголовок 1"/>
          <p:cNvSpPr>
            <a:spLocks noGrp="1"/>
          </p:cNvSpPr>
          <p:nvPr>
            <p:ph type="title"/>
          </p:nvPr>
        </p:nvSpPr>
        <p:spPr>
          <a:xfrm>
            <a:off x="457200" y="142852"/>
            <a:ext cx="8229600" cy="261812"/>
          </a:xfrm>
        </p:spPr>
        <p:txBody>
          <a:bodyPr>
            <a:noAutofit/>
          </a:bodyPr>
          <a:lstStyle/>
          <a:p>
            <a:pPr algn="l"/>
            <a:r>
              <a:rPr lang="ru-RU" sz="2800" b="1" dirty="0" smtClean="0"/>
              <a:t>Пример 3</a:t>
            </a:r>
            <a:endParaRPr lang="ru-RU" sz="2800" b="1" dirty="0"/>
          </a:p>
        </p:txBody>
      </p:sp>
      <p:grpSp>
        <p:nvGrpSpPr>
          <p:cNvPr id="7" name="Группа 6"/>
          <p:cNvGrpSpPr/>
          <p:nvPr/>
        </p:nvGrpSpPr>
        <p:grpSpPr>
          <a:xfrm>
            <a:off x="179512" y="548680"/>
            <a:ext cx="8215370" cy="73026"/>
            <a:chOff x="142844" y="857232"/>
            <a:chExt cx="8215370" cy="73026"/>
          </a:xfrm>
        </p:grpSpPr>
        <p:cxnSp>
          <p:nvCxnSpPr>
            <p:cNvPr id="8" name="Прямая соединительная линия 7"/>
            <p:cNvCxnSpPr/>
            <p:nvPr/>
          </p:nvCxnSpPr>
          <p:spPr>
            <a:xfrm>
              <a:off x="142844" y="857232"/>
              <a:ext cx="8215370" cy="1588"/>
            </a:xfrm>
            <a:prstGeom prst="line">
              <a:avLst/>
            </a:prstGeom>
          </p:spPr>
          <p:style>
            <a:lnRef idx="3">
              <a:schemeClr val="accent1"/>
            </a:lnRef>
            <a:fillRef idx="0">
              <a:schemeClr val="accent1"/>
            </a:fillRef>
            <a:effectRef idx="2">
              <a:schemeClr val="accent1"/>
            </a:effectRef>
            <a:fontRef idx="minor">
              <a:schemeClr val="tx1"/>
            </a:fontRef>
          </p:style>
        </p:cxnSp>
        <p:cxnSp>
          <p:nvCxnSpPr>
            <p:cNvPr id="9" name="Прямая соединительная линия 8"/>
            <p:cNvCxnSpPr/>
            <p:nvPr/>
          </p:nvCxnSpPr>
          <p:spPr>
            <a:xfrm>
              <a:off x="142844" y="928670"/>
              <a:ext cx="7429552" cy="1588"/>
            </a:xfrm>
            <a:prstGeom prst="line">
              <a:avLst/>
            </a:prstGeom>
          </p:spPr>
          <p:style>
            <a:lnRef idx="3">
              <a:schemeClr val="accent1"/>
            </a:lnRef>
            <a:fillRef idx="0">
              <a:schemeClr val="accent1"/>
            </a:fillRef>
            <a:effectRef idx="2">
              <a:schemeClr val="accent1"/>
            </a:effectRef>
            <a:fontRef idx="minor">
              <a:schemeClr val="tx1"/>
            </a:fontRef>
          </p:style>
        </p:cxn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linds(horizontal)">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Таблица 2"/>
          <p:cNvGraphicFramePr>
            <a:graphicFrameLocks noGrp="1"/>
          </p:cNvGraphicFramePr>
          <p:nvPr/>
        </p:nvGraphicFramePr>
        <p:xfrm>
          <a:off x="214282" y="142852"/>
          <a:ext cx="3643338" cy="6370320"/>
        </p:xfrm>
        <a:graphic>
          <a:graphicData uri="http://schemas.openxmlformats.org/drawingml/2006/table">
            <a:tbl>
              <a:tblPr firstRow="1" bandRow="1">
                <a:tableStyleId>{5C22544A-7EE6-4342-B048-85BDC9FD1C3A}</a:tableStyleId>
              </a:tblPr>
              <a:tblGrid>
                <a:gridCol w="685310"/>
                <a:gridCol w="792088"/>
                <a:gridCol w="792088"/>
                <a:gridCol w="1373852"/>
              </a:tblGrid>
              <a:tr h="388926">
                <a:tc>
                  <a:txBody>
                    <a:bodyPr/>
                    <a:lstStyle/>
                    <a:p>
                      <a:r>
                        <a:rPr lang="en-US" sz="2200" dirty="0" smtClean="0"/>
                        <a:t>N</a:t>
                      </a:r>
                      <a:endParaRPr lang="ru-RU" sz="2200" dirty="0"/>
                    </a:p>
                  </a:txBody>
                  <a:tcPr/>
                </a:tc>
                <a:tc>
                  <a:txBody>
                    <a:bodyPr/>
                    <a:lstStyle/>
                    <a:p>
                      <a:r>
                        <a:rPr lang="en-US" sz="2200" dirty="0" smtClean="0"/>
                        <a:t>N-1</a:t>
                      </a:r>
                      <a:endParaRPr lang="ru-RU" sz="2200" dirty="0"/>
                    </a:p>
                  </a:txBody>
                  <a:tcPr/>
                </a:tc>
                <a:tc>
                  <a:txBody>
                    <a:bodyPr/>
                    <a:lstStyle/>
                    <a:p>
                      <a:r>
                        <a:rPr lang="en-US" sz="2200" dirty="0" smtClean="0"/>
                        <a:t>N</a:t>
                      </a:r>
                      <a:r>
                        <a:rPr lang="ru-RU" sz="2200" dirty="0" smtClean="0"/>
                        <a:t>/</a:t>
                      </a:r>
                      <a:r>
                        <a:rPr lang="en-US" sz="2200" dirty="0" smtClean="0"/>
                        <a:t>2</a:t>
                      </a:r>
                      <a:endParaRPr lang="ru-RU" sz="2200" dirty="0"/>
                    </a:p>
                  </a:txBody>
                  <a:tcPr/>
                </a:tc>
                <a:tc>
                  <a:txBody>
                    <a:bodyPr/>
                    <a:lstStyle/>
                    <a:p>
                      <a:r>
                        <a:rPr lang="en-US" sz="2200" dirty="0" smtClean="0"/>
                        <a:t>R(N)</a:t>
                      </a:r>
                      <a:endParaRPr lang="ru-RU" sz="2200" dirty="0"/>
                    </a:p>
                  </a:txBody>
                  <a:tcPr/>
                </a:tc>
              </a:tr>
              <a:tr h="370840">
                <a:tc>
                  <a:txBody>
                    <a:bodyPr/>
                    <a:lstStyle/>
                    <a:p>
                      <a:pPr algn="ctr"/>
                      <a:r>
                        <a:rPr lang="ru-RU" sz="2400" b="1" dirty="0" smtClean="0"/>
                        <a:t>2</a:t>
                      </a:r>
                      <a:endParaRPr lang="ru-RU" sz="2400" b="1" dirty="0"/>
                    </a:p>
                  </a:txBody>
                  <a:tcPr/>
                </a:tc>
                <a:tc>
                  <a:txBody>
                    <a:bodyPr/>
                    <a:lstStyle/>
                    <a:p>
                      <a:pPr algn="ctr"/>
                      <a:endParaRPr lang="ru-RU" sz="2400" b="1" dirty="0"/>
                    </a:p>
                  </a:txBody>
                  <a:tcPr/>
                </a:tc>
                <a:tc>
                  <a:txBody>
                    <a:bodyPr/>
                    <a:lstStyle/>
                    <a:p>
                      <a:pPr algn="ctr"/>
                      <a:endParaRPr lang="ru-RU" sz="2400" b="1"/>
                    </a:p>
                  </a:txBody>
                  <a:tcPr/>
                </a:tc>
                <a:tc>
                  <a:txBody>
                    <a:bodyPr/>
                    <a:lstStyle/>
                    <a:p>
                      <a:pPr algn="ctr"/>
                      <a:r>
                        <a:rPr lang="ru-RU" sz="2400" b="1" dirty="0" smtClean="0"/>
                        <a:t>1</a:t>
                      </a:r>
                      <a:endParaRPr lang="ru-RU" sz="2400" b="1" dirty="0"/>
                    </a:p>
                  </a:txBody>
                  <a:tcPr/>
                </a:tc>
              </a:tr>
              <a:tr h="370840">
                <a:tc>
                  <a:txBody>
                    <a:bodyPr/>
                    <a:lstStyle/>
                    <a:p>
                      <a:pPr algn="ctr"/>
                      <a:r>
                        <a:rPr lang="ru-RU" sz="2400" b="1" dirty="0" smtClean="0"/>
                        <a:t>3</a:t>
                      </a:r>
                      <a:endParaRPr lang="ru-RU" sz="2400" b="1" dirty="0"/>
                    </a:p>
                  </a:txBody>
                  <a:tcPr/>
                </a:tc>
                <a:tc>
                  <a:txBody>
                    <a:bodyPr/>
                    <a:lstStyle/>
                    <a:p>
                      <a:pPr algn="ctr"/>
                      <a:r>
                        <a:rPr lang="ru-RU" sz="2400" b="1" dirty="0" smtClean="0"/>
                        <a:t>2</a:t>
                      </a:r>
                      <a:endParaRPr lang="ru-RU" sz="2400" b="1" dirty="0"/>
                    </a:p>
                  </a:txBody>
                  <a:tcPr/>
                </a:tc>
                <a:tc>
                  <a:txBody>
                    <a:bodyPr/>
                    <a:lstStyle/>
                    <a:p>
                      <a:pPr algn="ctr"/>
                      <a:r>
                        <a:rPr lang="ru-RU" sz="2400" b="1" dirty="0" smtClean="0"/>
                        <a:t>-</a:t>
                      </a:r>
                      <a:endParaRPr lang="ru-RU" sz="2400" b="1" dirty="0"/>
                    </a:p>
                  </a:txBody>
                  <a:tcPr/>
                </a:tc>
                <a:tc>
                  <a:txBody>
                    <a:bodyPr/>
                    <a:lstStyle/>
                    <a:p>
                      <a:pPr algn="ctr"/>
                      <a:r>
                        <a:rPr lang="ru-RU" sz="2400" b="1" dirty="0" smtClean="0"/>
                        <a:t>1</a:t>
                      </a:r>
                      <a:endParaRPr lang="ru-RU" sz="2400" b="1" dirty="0"/>
                    </a:p>
                  </a:txBody>
                  <a:tcPr/>
                </a:tc>
              </a:tr>
              <a:tr h="370840">
                <a:tc>
                  <a:txBody>
                    <a:bodyPr/>
                    <a:lstStyle/>
                    <a:p>
                      <a:pPr algn="ctr"/>
                      <a:r>
                        <a:rPr lang="ru-RU" sz="2400" b="1" dirty="0" smtClean="0"/>
                        <a:t>4</a:t>
                      </a:r>
                      <a:endParaRPr lang="ru-RU" sz="2400" b="1" dirty="0"/>
                    </a:p>
                  </a:txBody>
                  <a:tcPr/>
                </a:tc>
                <a:tc>
                  <a:txBody>
                    <a:bodyPr/>
                    <a:lstStyle/>
                    <a:p>
                      <a:pPr algn="ctr"/>
                      <a:r>
                        <a:rPr lang="ru-RU" sz="2400" b="1" dirty="0" smtClean="0"/>
                        <a:t>3</a:t>
                      </a:r>
                      <a:endParaRPr lang="ru-RU" sz="2400" b="1" dirty="0"/>
                    </a:p>
                  </a:txBody>
                  <a:tcPr/>
                </a:tc>
                <a:tc>
                  <a:txBody>
                    <a:bodyPr/>
                    <a:lstStyle/>
                    <a:p>
                      <a:pPr algn="ctr"/>
                      <a:r>
                        <a:rPr lang="ru-RU" sz="2400" b="1" dirty="0" smtClean="0"/>
                        <a:t>2</a:t>
                      </a:r>
                      <a:endParaRPr lang="ru-RU" sz="2400" b="1" dirty="0"/>
                    </a:p>
                  </a:txBody>
                  <a:tcPr/>
                </a:tc>
                <a:tc>
                  <a:txBody>
                    <a:bodyPr/>
                    <a:lstStyle/>
                    <a:p>
                      <a:pPr algn="ctr"/>
                      <a:r>
                        <a:rPr lang="ru-RU" sz="2400" b="1" dirty="0" smtClean="0"/>
                        <a:t>2</a:t>
                      </a:r>
                      <a:endParaRPr lang="ru-RU" sz="2400" b="1" dirty="0"/>
                    </a:p>
                  </a:txBody>
                  <a:tcPr/>
                </a:tc>
              </a:tr>
              <a:tr h="381420">
                <a:tc>
                  <a:txBody>
                    <a:bodyPr/>
                    <a:lstStyle/>
                    <a:p>
                      <a:pPr algn="ctr"/>
                      <a:r>
                        <a:rPr lang="ru-RU" sz="2400" b="1" dirty="0" smtClean="0"/>
                        <a:t>5</a:t>
                      </a:r>
                      <a:endParaRPr lang="ru-RU" sz="2400" b="1" dirty="0"/>
                    </a:p>
                  </a:txBody>
                  <a:tcPr/>
                </a:tc>
                <a:tc>
                  <a:txBody>
                    <a:bodyPr/>
                    <a:lstStyle/>
                    <a:p>
                      <a:pPr algn="ctr"/>
                      <a:r>
                        <a:rPr lang="ru-RU" sz="2400" b="1" dirty="0" smtClean="0"/>
                        <a:t>4</a:t>
                      </a:r>
                      <a:endParaRPr lang="ru-RU" sz="2400" b="1" dirty="0"/>
                    </a:p>
                  </a:txBody>
                  <a:tcPr/>
                </a:tc>
                <a:tc>
                  <a:txBody>
                    <a:bodyPr/>
                    <a:lstStyle/>
                    <a:p>
                      <a:pPr algn="ctr"/>
                      <a:r>
                        <a:rPr lang="ru-RU" sz="2400" b="1" dirty="0" smtClean="0"/>
                        <a:t>-</a:t>
                      </a:r>
                      <a:endParaRPr lang="ru-RU" sz="2400" b="1" dirty="0"/>
                    </a:p>
                  </a:txBody>
                  <a:tcPr/>
                </a:tc>
                <a:tc>
                  <a:txBody>
                    <a:bodyPr/>
                    <a:lstStyle/>
                    <a:p>
                      <a:pPr algn="ctr"/>
                      <a:r>
                        <a:rPr lang="ru-RU" sz="2400" b="1" dirty="0" smtClean="0"/>
                        <a:t>2</a:t>
                      </a:r>
                      <a:endParaRPr lang="ru-RU" sz="2400" b="1" dirty="0"/>
                    </a:p>
                  </a:txBody>
                  <a:tcPr/>
                </a:tc>
              </a:tr>
              <a:tr h="370840">
                <a:tc>
                  <a:txBody>
                    <a:bodyPr/>
                    <a:lstStyle/>
                    <a:p>
                      <a:pPr algn="ctr"/>
                      <a:r>
                        <a:rPr lang="ru-RU" sz="2400" b="1" dirty="0" smtClean="0"/>
                        <a:t>6</a:t>
                      </a:r>
                      <a:endParaRPr lang="ru-RU" sz="2400" b="1" dirty="0"/>
                    </a:p>
                  </a:txBody>
                  <a:tcPr/>
                </a:tc>
                <a:tc>
                  <a:txBody>
                    <a:bodyPr/>
                    <a:lstStyle/>
                    <a:p>
                      <a:pPr algn="ctr"/>
                      <a:r>
                        <a:rPr lang="ru-RU" sz="2400" b="1" dirty="0" smtClean="0"/>
                        <a:t>5</a:t>
                      </a:r>
                      <a:endParaRPr lang="ru-RU" sz="2400" b="1" dirty="0"/>
                    </a:p>
                  </a:txBody>
                  <a:tcPr/>
                </a:tc>
                <a:tc>
                  <a:txBody>
                    <a:bodyPr/>
                    <a:lstStyle/>
                    <a:p>
                      <a:pPr algn="ctr"/>
                      <a:r>
                        <a:rPr lang="ru-RU" sz="2400" b="1" dirty="0" smtClean="0"/>
                        <a:t>3</a:t>
                      </a:r>
                      <a:endParaRPr lang="ru-RU" sz="2400" b="1" dirty="0"/>
                    </a:p>
                  </a:txBody>
                  <a:tcPr/>
                </a:tc>
                <a:tc>
                  <a:txBody>
                    <a:bodyPr/>
                    <a:lstStyle/>
                    <a:p>
                      <a:pPr algn="ctr"/>
                      <a:r>
                        <a:rPr lang="ru-RU" sz="2400" b="1" dirty="0" smtClean="0"/>
                        <a:t>3</a:t>
                      </a:r>
                      <a:endParaRPr lang="ru-RU" sz="2400" b="1" dirty="0"/>
                    </a:p>
                  </a:txBody>
                  <a:tcPr/>
                </a:tc>
              </a:tr>
              <a:tr h="370840">
                <a:tc>
                  <a:txBody>
                    <a:bodyPr/>
                    <a:lstStyle/>
                    <a:p>
                      <a:pPr algn="ctr"/>
                      <a:r>
                        <a:rPr lang="ru-RU" sz="2400" b="1" dirty="0" smtClean="0"/>
                        <a:t>7</a:t>
                      </a:r>
                      <a:endParaRPr lang="ru-RU" sz="2400" b="1" dirty="0"/>
                    </a:p>
                  </a:txBody>
                  <a:tcPr/>
                </a:tc>
                <a:tc>
                  <a:txBody>
                    <a:bodyPr/>
                    <a:lstStyle/>
                    <a:p>
                      <a:pPr algn="ctr"/>
                      <a:r>
                        <a:rPr lang="ru-RU" sz="2400" b="1" dirty="0" smtClean="0"/>
                        <a:t>6</a:t>
                      </a:r>
                      <a:endParaRPr lang="ru-RU" sz="2400" b="1" dirty="0"/>
                    </a:p>
                  </a:txBody>
                  <a:tcPr/>
                </a:tc>
                <a:tc>
                  <a:txBody>
                    <a:bodyPr/>
                    <a:lstStyle/>
                    <a:p>
                      <a:pPr algn="ctr"/>
                      <a:r>
                        <a:rPr lang="ru-RU" sz="2400" b="1" dirty="0" smtClean="0"/>
                        <a:t>-</a:t>
                      </a:r>
                      <a:endParaRPr lang="ru-RU" sz="2400" b="1" dirty="0"/>
                    </a:p>
                  </a:txBody>
                  <a:tcPr/>
                </a:tc>
                <a:tc>
                  <a:txBody>
                    <a:bodyPr/>
                    <a:lstStyle/>
                    <a:p>
                      <a:pPr algn="ctr"/>
                      <a:r>
                        <a:rPr lang="ru-RU" sz="2400" b="1" dirty="0" smtClean="0"/>
                        <a:t>3</a:t>
                      </a:r>
                      <a:endParaRPr lang="ru-RU" sz="2400" b="1" dirty="0"/>
                    </a:p>
                  </a:txBody>
                  <a:tcPr/>
                </a:tc>
              </a:tr>
              <a:tr h="370840">
                <a:tc>
                  <a:txBody>
                    <a:bodyPr/>
                    <a:lstStyle/>
                    <a:p>
                      <a:pPr algn="ctr"/>
                      <a:r>
                        <a:rPr lang="ru-RU" sz="2400" b="1" dirty="0" smtClean="0"/>
                        <a:t>8</a:t>
                      </a:r>
                      <a:endParaRPr lang="ru-RU" sz="2400" b="1" dirty="0"/>
                    </a:p>
                  </a:txBody>
                  <a:tcPr/>
                </a:tc>
                <a:tc>
                  <a:txBody>
                    <a:bodyPr/>
                    <a:lstStyle/>
                    <a:p>
                      <a:pPr algn="ctr"/>
                      <a:r>
                        <a:rPr lang="ru-RU" sz="2400" b="1" dirty="0" smtClean="0"/>
                        <a:t>7</a:t>
                      </a:r>
                      <a:endParaRPr lang="ru-RU" sz="2400" b="1" dirty="0"/>
                    </a:p>
                  </a:txBody>
                  <a:tcPr/>
                </a:tc>
                <a:tc>
                  <a:txBody>
                    <a:bodyPr/>
                    <a:lstStyle/>
                    <a:p>
                      <a:pPr algn="ctr"/>
                      <a:r>
                        <a:rPr lang="ru-RU" sz="2400" b="1" dirty="0" smtClean="0"/>
                        <a:t>4</a:t>
                      </a:r>
                      <a:endParaRPr lang="ru-RU" sz="2400" b="1" dirty="0"/>
                    </a:p>
                  </a:txBody>
                  <a:tcPr/>
                </a:tc>
                <a:tc>
                  <a:txBody>
                    <a:bodyPr/>
                    <a:lstStyle/>
                    <a:p>
                      <a:pPr algn="ctr"/>
                      <a:r>
                        <a:rPr lang="ru-RU" sz="2400" b="1" dirty="0" smtClean="0"/>
                        <a:t>5</a:t>
                      </a:r>
                      <a:endParaRPr lang="ru-RU" sz="2400" b="1" dirty="0"/>
                    </a:p>
                  </a:txBody>
                  <a:tcPr/>
                </a:tc>
              </a:tr>
              <a:tr h="370840">
                <a:tc>
                  <a:txBody>
                    <a:bodyPr/>
                    <a:lstStyle/>
                    <a:p>
                      <a:pPr algn="ctr"/>
                      <a:r>
                        <a:rPr lang="ru-RU" sz="2400" b="1" dirty="0" smtClean="0"/>
                        <a:t>9</a:t>
                      </a:r>
                      <a:endParaRPr lang="ru-RU" sz="2400" b="1" dirty="0"/>
                    </a:p>
                  </a:txBody>
                  <a:tcPr/>
                </a:tc>
                <a:tc>
                  <a:txBody>
                    <a:bodyPr/>
                    <a:lstStyle/>
                    <a:p>
                      <a:pPr algn="ctr"/>
                      <a:r>
                        <a:rPr lang="ru-RU" sz="2400" b="1" dirty="0" smtClean="0"/>
                        <a:t>8</a:t>
                      </a:r>
                      <a:endParaRPr lang="ru-RU" sz="2400" b="1" dirty="0"/>
                    </a:p>
                  </a:txBody>
                  <a:tcPr/>
                </a:tc>
                <a:tc>
                  <a:txBody>
                    <a:bodyPr/>
                    <a:lstStyle/>
                    <a:p>
                      <a:pPr algn="ctr"/>
                      <a:r>
                        <a:rPr lang="ru-RU" sz="2400" b="1" dirty="0" smtClean="0"/>
                        <a:t>-</a:t>
                      </a:r>
                      <a:endParaRPr lang="ru-RU" sz="2400" b="1" dirty="0"/>
                    </a:p>
                  </a:txBody>
                  <a:tcPr/>
                </a:tc>
                <a:tc>
                  <a:txBody>
                    <a:bodyPr/>
                    <a:lstStyle/>
                    <a:p>
                      <a:pPr algn="ctr"/>
                      <a:r>
                        <a:rPr lang="ru-RU" sz="2400" b="1" dirty="0" smtClean="0"/>
                        <a:t>5</a:t>
                      </a:r>
                      <a:endParaRPr lang="ru-RU" sz="2400" b="1" dirty="0"/>
                    </a:p>
                  </a:txBody>
                  <a:tcPr/>
                </a:tc>
              </a:tr>
              <a:tr h="370840">
                <a:tc>
                  <a:txBody>
                    <a:bodyPr/>
                    <a:lstStyle/>
                    <a:p>
                      <a:pPr algn="ctr"/>
                      <a:r>
                        <a:rPr lang="ru-RU" sz="2400" b="1" dirty="0" smtClean="0"/>
                        <a:t>10</a:t>
                      </a:r>
                      <a:endParaRPr lang="ru-RU" sz="2400" b="1" dirty="0"/>
                    </a:p>
                  </a:txBody>
                  <a:tcPr/>
                </a:tc>
                <a:tc>
                  <a:txBody>
                    <a:bodyPr/>
                    <a:lstStyle/>
                    <a:p>
                      <a:pPr algn="ctr"/>
                      <a:r>
                        <a:rPr lang="ru-RU" sz="2400" b="1" dirty="0" smtClean="0"/>
                        <a:t>9</a:t>
                      </a:r>
                      <a:endParaRPr lang="ru-RU" sz="2400" b="1" dirty="0"/>
                    </a:p>
                  </a:txBody>
                  <a:tcPr/>
                </a:tc>
                <a:tc>
                  <a:txBody>
                    <a:bodyPr/>
                    <a:lstStyle/>
                    <a:p>
                      <a:pPr algn="ctr"/>
                      <a:r>
                        <a:rPr lang="ru-RU" sz="2400" b="1" dirty="0" smtClean="0"/>
                        <a:t>4</a:t>
                      </a:r>
                      <a:endParaRPr lang="ru-RU" sz="2400" b="1" dirty="0"/>
                    </a:p>
                  </a:txBody>
                  <a:tcPr/>
                </a:tc>
                <a:tc>
                  <a:txBody>
                    <a:bodyPr/>
                    <a:lstStyle/>
                    <a:p>
                      <a:pPr algn="ctr"/>
                      <a:r>
                        <a:rPr lang="ru-RU" sz="2400" b="1" dirty="0" smtClean="0"/>
                        <a:t>7</a:t>
                      </a:r>
                      <a:endParaRPr lang="ru-RU" sz="2400" b="1" dirty="0"/>
                    </a:p>
                  </a:txBody>
                  <a:tcPr/>
                </a:tc>
              </a:tr>
              <a:tr h="370840">
                <a:tc>
                  <a:txBody>
                    <a:bodyPr/>
                    <a:lstStyle/>
                    <a:p>
                      <a:pPr algn="ctr"/>
                      <a:r>
                        <a:rPr lang="ru-RU" sz="2400" b="1" dirty="0" smtClean="0"/>
                        <a:t>11</a:t>
                      </a:r>
                      <a:endParaRPr lang="ru-RU" sz="2400" b="1" dirty="0"/>
                    </a:p>
                  </a:txBody>
                  <a:tcPr/>
                </a:tc>
                <a:tc>
                  <a:txBody>
                    <a:bodyPr/>
                    <a:lstStyle/>
                    <a:p>
                      <a:pPr algn="ctr"/>
                      <a:r>
                        <a:rPr lang="ru-RU" sz="2400" b="1" dirty="0" smtClean="0"/>
                        <a:t>10</a:t>
                      </a:r>
                      <a:endParaRPr lang="ru-RU" sz="2400" b="1" dirty="0"/>
                    </a:p>
                  </a:txBody>
                  <a:tcPr/>
                </a:tc>
                <a:tc>
                  <a:txBody>
                    <a:bodyPr/>
                    <a:lstStyle/>
                    <a:p>
                      <a:pPr algn="ctr"/>
                      <a:r>
                        <a:rPr lang="ru-RU" sz="2400" b="1" dirty="0" smtClean="0"/>
                        <a:t>-</a:t>
                      </a:r>
                      <a:endParaRPr lang="ru-RU" sz="2400" b="1" dirty="0"/>
                    </a:p>
                  </a:txBody>
                  <a:tcPr/>
                </a:tc>
                <a:tc>
                  <a:txBody>
                    <a:bodyPr/>
                    <a:lstStyle/>
                    <a:p>
                      <a:pPr algn="ctr"/>
                      <a:r>
                        <a:rPr lang="ru-RU" sz="2400" b="1" dirty="0" smtClean="0"/>
                        <a:t>7</a:t>
                      </a:r>
                      <a:endParaRPr lang="ru-RU" sz="2400" b="1" dirty="0"/>
                    </a:p>
                  </a:txBody>
                  <a:tcPr/>
                </a:tc>
              </a:tr>
              <a:tr h="370840">
                <a:tc>
                  <a:txBody>
                    <a:bodyPr/>
                    <a:lstStyle/>
                    <a:p>
                      <a:pPr algn="ctr"/>
                      <a:r>
                        <a:rPr lang="ru-RU" sz="2400" b="1" dirty="0" smtClean="0"/>
                        <a:t>12</a:t>
                      </a:r>
                      <a:endParaRPr lang="ru-RU" sz="2400" b="1" dirty="0"/>
                    </a:p>
                  </a:txBody>
                  <a:tcPr/>
                </a:tc>
                <a:tc>
                  <a:txBody>
                    <a:bodyPr/>
                    <a:lstStyle/>
                    <a:p>
                      <a:pPr algn="ctr"/>
                      <a:r>
                        <a:rPr lang="ru-RU" sz="2400" b="1" dirty="0" smtClean="0"/>
                        <a:t>11</a:t>
                      </a:r>
                      <a:endParaRPr lang="ru-RU" sz="2400" b="1" dirty="0"/>
                    </a:p>
                  </a:txBody>
                  <a:tcPr/>
                </a:tc>
                <a:tc>
                  <a:txBody>
                    <a:bodyPr/>
                    <a:lstStyle/>
                    <a:p>
                      <a:pPr algn="ctr"/>
                      <a:r>
                        <a:rPr lang="ru-RU" sz="2400" b="1" dirty="0" smtClean="0"/>
                        <a:t>6</a:t>
                      </a:r>
                      <a:endParaRPr lang="ru-RU" sz="2400" b="1" dirty="0"/>
                    </a:p>
                  </a:txBody>
                  <a:tcPr/>
                </a:tc>
                <a:tc>
                  <a:txBody>
                    <a:bodyPr/>
                    <a:lstStyle/>
                    <a:p>
                      <a:pPr algn="ctr"/>
                      <a:r>
                        <a:rPr lang="ru-RU" sz="2400" b="1" dirty="0" smtClean="0"/>
                        <a:t>10</a:t>
                      </a:r>
                      <a:endParaRPr lang="ru-RU" sz="2400" b="1" dirty="0"/>
                    </a:p>
                  </a:txBody>
                  <a:tcPr/>
                </a:tc>
              </a:tr>
              <a:tr h="370840">
                <a:tc>
                  <a:txBody>
                    <a:bodyPr/>
                    <a:lstStyle/>
                    <a:p>
                      <a:pPr algn="ctr"/>
                      <a:r>
                        <a:rPr lang="ru-RU" sz="2400" b="1" dirty="0" smtClean="0"/>
                        <a:t>13</a:t>
                      </a:r>
                      <a:endParaRPr lang="ru-RU" sz="2400" b="1" dirty="0"/>
                    </a:p>
                  </a:txBody>
                  <a:tcPr/>
                </a:tc>
                <a:tc>
                  <a:txBody>
                    <a:bodyPr/>
                    <a:lstStyle/>
                    <a:p>
                      <a:pPr algn="ctr"/>
                      <a:r>
                        <a:rPr lang="ru-RU" sz="2400" b="1" dirty="0" smtClean="0"/>
                        <a:t>12</a:t>
                      </a:r>
                      <a:endParaRPr lang="ru-RU" sz="2400" b="1" dirty="0"/>
                    </a:p>
                  </a:txBody>
                  <a:tcPr/>
                </a:tc>
                <a:tc>
                  <a:txBody>
                    <a:bodyPr/>
                    <a:lstStyle/>
                    <a:p>
                      <a:pPr algn="ctr"/>
                      <a:r>
                        <a:rPr lang="ru-RU" sz="2400" b="1" dirty="0" smtClean="0"/>
                        <a:t>-</a:t>
                      </a:r>
                      <a:endParaRPr lang="ru-RU" sz="2400" b="1" dirty="0"/>
                    </a:p>
                  </a:txBody>
                  <a:tcPr/>
                </a:tc>
                <a:tc>
                  <a:txBody>
                    <a:bodyPr/>
                    <a:lstStyle/>
                    <a:p>
                      <a:pPr algn="ctr"/>
                      <a:r>
                        <a:rPr lang="ru-RU" sz="2400" b="1" dirty="0" smtClean="0"/>
                        <a:t>10</a:t>
                      </a:r>
                      <a:endParaRPr lang="ru-RU" sz="2400" b="1" dirty="0"/>
                    </a:p>
                  </a:txBody>
                  <a:tcPr/>
                </a:tc>
              </a:tr>
              <a:tr h="370840">
                <a:tc>
                  <a:txBody>
                    <a:bodyPr/>
                    <a:lstStyle/>
                    <a:p>
                      <a:pPr algn="ctr"/>
                      <a:r>
                        <a:rPr lang="ru-RU" sz="2400" b="1" dirty="0" smtClean="0"/>
                        <a:t>14</a:t>
                      </a:r>
                      <a:endParaRPr lang="ru-RU" sz="2400" b="1" dirty="0"/>
                    </a:p>
                  </a:txBody>
                  <a:tcPr/>
                </a:tc>
                <a:tc>
                  <a:txBody>
                    <a:bodyPr/>
                    <a:lstStyle/>
                    <a:p>
                      <a:pPr algn="ctr"/>
                      <a:r>
                        <a:rPr lang="ru-RU" sz="2400" b="1" dirty="0" smtClean="0"/>
                        <a:t>13</a:t>
                      </a:r>
                      <a:endParaRPr lang="ru-RU" sz="2400" b="1" dirty="0"/>
                    </a:p>
                  </a:txBody>
                  <a:tcPr/>
                </a:tc>
                <a:tc>
                  <a:txBody>
                    <a:bodyPr/>
                    <a:lstStyle/>
                    <a:p>
                      <a:pPr algn="ctr"/>
                      <a:r>
                        <a:rPr lang="ru-RU" sz="2400" b="1" dirty="0" smtClean="0"/>
                        <a:t>7</a:t>
                      </a:r>
                      <a:endParaRPr lang="ru-RU" sz="2400" b="1" dirty="0"/>
                    </a:p>
                  </a:txBody>
                  <a:tcPr/>
                </a:tc>
                <a:tc>
                  <a:txBody>
                    <a:bodyPr/>
                    <a:lstStyle/>
                    <a:p>
                      <a:pPr algn="ctr"/>
                      <a:r>
                        <a:rPr lang="ru-RU" sz="2400" b="1" dirty="0" smtClean="0"/>
                        <a:t>13</a:t>
                      </a:r>
                      <a:endParaRPr lang="ru-RU" sz="2400" b="1" dirty="0"/>
                    </a:p>
                  </a:txBody>
                  <a:tcPr/>
                </a:tc>
              </a:tr>
            </a:tbl>
          </a:graphicData>
        </a:graphic>
      </p:graphicFrame>
      <p:graphicFrame>
        <p:nvGraphicFramePr>
          <p:cNvPr id="4" name="Таблица 3"/>
          <p:cNvGraphicFramePr>
            <a:graphicFrameLocks noGrp="1"/>
          </p:cNvGraphicFramePr>
          <p:nvPr/>
        </p:nvGraphicFramePr>
        <p:xfrm>
          <a:off x="4286248" y="44624"/>
          <a:ext cx="4429156" cy="6728766"/>
        </p:xfrm>
        <a:graphic>
          <a:graphicData uri="http://schemas.openxmlformats.org/drawingml/2006/table">
            <a:tbl>
              <a:tblPr firstRow="1" bandRow="1">
                <a:tableStyleId>{5C22544A-7EE6-4342-B048-85BDC9FD1C3A}</a:tableStyleId>
              </a:tblPr>
              <a:tblGrid>
                <a:gridCol w="1005832"/>
                <a:gridCol w="792088"/>
                <a:gridCol w="1224136"/>
                <a:gridCol w="1407100"/>
              </a:tblGrid>
              <a:tr h="388926">
                <a:tc>
                  <a:txBody>
                    <a:bodyPr/>
                    <a:lstStyle/>
                    <a:p>
                      <a:pPr algn="ctr"/>
                      <a:r>
                        <a:rPr lang="en-US" b="1" dirty="0" smtClean="0"/>
                        <a:t>N</a:t>
                      </a:r>
                      <a:endParaRPr lang="ru-RU" b="1" dirty="0"/>
                    </a:p>
                  </a:txBody>
                  <a:tcPr/>
                </a:tc>
                <a:tc>
                  <a:txBody>
                    <a:bodyPr/>
                    <a:lstStyle/>
                    <a:p>
                      <a:pPr algn="ctr"/>
                      <a:r>
                        <a:rPr lang="en-US" b="1" dirty="0" smtClean="0"/>
                        <a:t>N-1</a:t>
                      </a:r>
                      <a:endParaRPr lang="ru-RU" b="1" dirty="0"/>
                    </a:p>
                  </a:txBody>
                  <a:tcPr/>
                </a:tc>
                <a:tc>
                  <a:txBody>
                    <a:bodyPr/>
                    <a:lstStyle/>
                    <a:p>
                      <a:pPr algn="ctr"/>
                      <a:r>
                        <a:rPr lang="en-US" b="1" dirty="0" smtClean="0"/>
                        <a:t>N</a:t>
                      </a:r>
                      <a:r>
                        <a:rPr lang="ru-RU" b="1" dirty="0" smtClean="0"/>
                        <a:t>/</a:t>
                      </a:r>
                      <a:r>
                        <a:rPr lang="en-US" b="1" dirty="0" smtClean="0"/>
                        <a:t>2</a:t>
                      </a:r>
                      <a:endParaRPr lang="ru-RU" b="1" dirty="0"/>
                    </a:p>
                  </a:txBody>
                  <a:tcPr/>
                </a:tc>
                <a:tc>
                  <a:txBody>
                    <a:bodyPr/>
                    <a:lstStyle/>
                    <a:p>
                      <a:pPr algn="ctr"/>
                      <a:r>
                        <a:rPr lang="en-US" b="1" dirty="0" smtClean="0"/>
                        <a:t>R(N)</a:t>
                      </a:r>
                      <a:endParaRPr lang="ru-RU" b="1" dirty="0"/>
                    </a:p>
                  </a:txBody>
                  <a:tcPr/>
                </a:tc>
              </a:tr>
              <a:tr h="370840">
                <a:tc>
                  <a:txBody>
                    <a:bodyPr/>
                    <a:lstStyle/>
                    <a:p>
                      <a:pPr algn="ctr"/>
                      <a:r>
                        <a:rPr lang="ru-RU" sz="2000" b="1" dirty="0" smtClean="0"/>
                        <a:t>14</a:t>
                      </a:r>
                      <a:endParaRPr lang="ru-RU" sz="2000" b="1" dirty="0"/>
                    </a:p>
                  </a:txBody>
                  <a:tcPr/>
                </a:tc>
                <a:tc>
                  <a:txBody>
                    <a:bodyPr/>
                    <a:lstStyle/>
                    <a:p>
                      <a:pPr algn="ctr"/>
                      <a:endParaRPr lang="ru-RU" sz="2000" b="1" dirty="0"/>
                    </a:p>
                  </a:txBody>
                  <a:tcPr/>
                </a:tc>
                <a:tc>
                  <a:txBody>
                    <a:bodyPr/>
                    <a:lstStyle/>
                    <a:p>
                      <a:pPr algn="ctr"/>
                      <a:endParaRPr lang="ru-RU" sz="2000" b="1"/>
                    </a:p>
                  </a:txBody>
                  <a:tcPr/>
                </a:tc>
                <a:tc>
                  <a:txBody>
                    <a:bodyPr/>
                    <a:lstStyle/>
                    <a:p>
                      <a:pPr algn="ctr"/>
                      <a:r>
                        <a:rPr lang="ru-RU" sz="2000" b="1" dirty="0" smtClean="0"/>
                        <a:t>13</a:t>
                      </a:r>
                      <a:endParaRPr lang="ru-RU" sz="2000" b="1" dirty="0"/>
                    </a:p>
                  </a:txBody>
                  <a:tcPr/>
                </a:tc>
              </a:tr>
              <a:tr h="370840">
                <a:tc>
                  <a:txBody>
                    <a:bodyPr/>
                    <a:lstStyle/>
                    <a:p>
                      <a:pPr algn="ctr"/>
                      <a:r>
                        <a:rPr lang="ru-RU" sz="2000" b="1" dirty="0" smtClean="0"/>
                        <a:t>15</a:t>
                      </a:r>
                      <a:endParaRPr lang="ru-RU" sz="2000" b="1" dirty="0"/>
                    </a:p>
                  </a:txBody>
                  <a:tcPr/>
                </a:tc>
                <a:tc>
                  <a:txBody>
                    <a:bodyPr/>
                    <a:lstStyle/>
                    <a:p>
                      <a:pPr algn="ctr"/>
                      <a:r>
                        <a:rPr lang="ru-RU" sz="2000" b="1" dirty="0" smtClean="0"/>
                        <a:t>14</a:t>
                      </a:r>
                      <a:endParaRPr lang="ru-RU" sz="2000" b="1" dirty="0"/>
                    </a:p>
                  </a:txBody>
                  <a:tcPr/>
                </a:tc>
                <a:tc>
                  <a:txBody>
                    <a:bodyPr/>
                    <a:lstStyle/>
                    <a:p>
                      <a:pPr algn="ctr"/>
                      <a:r>
                        <a:rPr lang="ru-RU" sz="2000" b="1" dirty="0" smtClean="0"/>
                        <a:t>-</a:t>
                      </a:r>
                      <a:endParaRPr lang="ru-RU" sz="2000" b="1" dirty="0"/>
                    </a:p>
                  </a:txBody>
                  <a:tcPr/>
                </a:tc>
                <a:tc>
                  <a:txBody>
                    <a:bodyPr/>
                    <a:lstStyle/>
                    <a:p>
                      <a:pPr algn="ctr"/>
                      <a:r>
                        <a:rPr lang="ru-RU" sz="2000" b="1" dirty="0" smtClean="0"/>
                        <a:t>13</a:t>
                      </a:r>
                      <a:endParaRPr lang="ru-RU" sz="2000" b="1" dirty="0"/>
                    </a:p>
                  </a:txBody>
                  <a:tcPr/>
                </a:tc>
              </a:tr>
              <a:tr h="370840">
                <a:tc>
                  <a:txBody>
                    <a:bodyPr/>
                    <a:lstStyle/>
                    <a:p>
                      <a:pPr algn="ctr"/>
                      <a:r>
                        <a:rPr lang="ru-RU" sz="2000" b="1" dirty="0" smtClean="0"/>
                        <a:t>16</a:t>
                      </a:r>
                      <a:endParaRPr lang="ru-RU" sz="2000" b="1" dirty="0"/>
                    </a:p>
                  </a:txBody>
                  <a:tcPr/>
                </a:tc>
                <a:tc>
                  <a:txBody>
                    <a:bodyPr/>
                    <a:lstStyle/>
                    <a:p>
                      <a:pPr algn="ctr"/>
                      <a:r>
                        <a:rPr lang="ru-RU" sz="2000" b="1" dirty="0" smtClean="0"/>
                        <a:t>15</a:t>
                      </a:r>
                      <a:endParaRPr lang="ru-RU" sz="2000" b="1" dirty="0"/>
                    </a:p>
                  </a:txBody>
                  <a:tcPr/>
                </a:tc>
                <a:tc>
                  <a:txBody>
                    <a:bodyPr/>
                    <a:lstStyle/>
                    <a:p>
                      <a:pPr algn="ctr"/>
                      <a:r>
                        <a:rPr lang="ru-RU" sz="2000" b="1" dirty="0" smtClean="0"/>
                        <a:t>-</a:t>
                      </a:r>
                      <a:endParaRPr lang="ru-RU" sz="2000" b="1" dirty="0"/>
                    </a:p>
                  </a:txBody>
                  <a:tcPr/>
                </a:tc>
                <a:tc>
                  <a:txBody>
                    <a:bodyPr/>
                    <a:lstStyle/>
                    <a:p>
                      <a:pPr algn="ctr"/>
                      <a:r>
                        <a:rPr lang="ru-RU" sz="2000" b="1" dirty="0" smtClean="0"/>
                        <a:t>13</a:t>
                      </a:r>
                      <a:endParaRPr lang="ru-RU" sz="2000" b="1" dirty="0"/>
                    </a:p>
                  </a:txBody>
                  <a:tcPr/>
                </a:tc>
              </a:tr>
              <a:tr h="370840">
                <a:tc>
                  <a:txBody>
                    <a:bodyPr/>
                    <a:lstStyle/>
                    <a:p>
                      <a:pPr algn="ctr"/>
                      <a:r>
                        <a:rPr lang="ru-RU" sz="2000" b="1" dirty="0" smtClean="0"/>
                        <a:t>17</a:t>
                      </a:r>
                      <a:endParaRPr lang="ru-RU" sz="2000" b="1" dirty="0"/>
                    </a:p>
                  </a:txBody>
                  <a:tcPr/>
                </a:tc>
                <a:tc>
                  <a:txBody>
                    <a:bodyPr/>
                    <a:lstStyle/>
                    <a:p>
                      <a:pPr algn="ctr"/>
                      <a:r>
                        <a:rPr lang="ru-RU" sz="2000" b="1" dirty="0" smtClean="0"/>
                        <a:t>16</a:t>
                      </a:r>
                      <a:endParaRPr lang="ru-RU" sz="2000" b="1" dirty="0"/>
                    </a:p>
                  </a:txBody>
                  <a:tcPr/>
                </a:tc>
                <a:tc>
                  <a:txBody>
                    <a:bodyPr/>
                    <a:lstStyle/>
                    <a:p>
                      <a:pPr algn="ctr"/>
                      <a:r>
                        <a:rPr lang="ru-RU" sz="2000" b="1" dirty="0" smtClean="0"/>
                        <a:t>-</a:t>
                      </a:r>
                      <a:endParaRPr lang="ru-RU" sz="2000" b="1" dirty="0"/>
                    </a:p>
                  </a:txBody>
                  <a:tcPr/>
                </a:tc>
                <a:tc>
                  <a:txBody>
                    <a:bodyPr/>
                    <a:lstStyle/>
                    <a:p>
                      <a:pPr algn="ctr"/>
                      <a:r>
                        <a:rPr lang="ru-RU" sz="2000" b="1" dirty="0" smtClean="0"/>
                        <a:t>13</a:t>
                      </a:r>
                      <a:endParaRPr lang="ru-RU" sz="2000" b="1" dirty="0"/>
                    </a:p>
                  </a:txBody>
                  <a:tcPr/>
                </a:tc>
              </a:tr>
              <a:tr h="370840">
                <a:tc>
                  <a:txBody>
                    <a:bodyPr/>
                    <a:lstStyle/>
                    <a:p>
                      <a:pPr algn="ctr"/>
                      <a:r>
                        <a:rPr lang="ru-RU" sz="2000" b="1" dirty="0" smtClean="0"/>
                        <a:t>18</a:t>
                      </a:r>
                      <a:endParaRPr lang="ru-RU" sz="2000" b="1" dirty="0"/>
                    </a:p>
                  </a:txBody>
                  <a:tcPr/>
                </a:tc>
                <a:tc>
                  <a:txBody>
                    <a:bodyPr/>
                    <a:lstStyle/>
                    <a:p>
                      <a:pPr algn="ctr"/>
                      <a:r>
                        <a:rPr lang="ru-RU" sz="2000" b="1" dirty="0" smtClean="0"/>
                        <a:t>17</a:t>
                      </a:r>
                      <a:endParaRPr lang="ru-RU" sz="2000" b="1" dirty="0"/>
                    </a:p>
                  </a:txBody>
                  <a:tcPr/>
                </a:tc>
                <a:tc>
                  <a:txBody>
                    <a:bodyPr/>
                    <a:lstStyle/>
                    <a:p>
                      <a:pPr algn="ctr"/>
                      <a:r>
                        <a:rPr lang="ru-RU" sz="2000" b="1" dirty="0" smtClean="0"/>
                        <a:t>-</a:t>
                      </a:r>
                      <a:endParaRPr lang="ru-RU" sz="2000" b="1" dirty="0"/>
                    </a:p>
                  </a:txBody>
                  <a:tcPr/>
                </a:tc>
                <a:tc>
                  <a:txBody>
                    <a:bodyPr/>
                    <a:lstStyle/>
                    <a:p>
                      <a:pPr algn="ctr"/>
                      <a:r>
                        <a:rPr lang="ru-RU" sz="2000" b="1" dirty="0" smtClean="0"/>
                        <a:t>13</a:t>
                      </a:r>
                      <a:endParaRPr lang="ru-RU" sz="2000" b="1" dirty="0"/>
                    </a:p>
                  </a:txBody>
                  <a:tcPr/>
                </a:tc>
              </a:tr>
              <a:tr h="370840">
                <a:tc>
                  <a:txBody>
                    <a:bodyPr/>
                    <a:lstStyle/>
                    <a:p>
                      <a:pPr algn="ctr"/>
                      <a:r>
                        <a:rPr lang="ru-RU" sz="2000" b="1" dirty="0" smtClean="0"/>
                        <a:t>19</a:t>
                      </a:r>
                      <a:endParaRPr lang="ru-RU" sz="2000" b="1" dirty="0"/>
                    </a:p>
                  </a:txBody>
                  <a:tcPr/>
                </a:tc>
                <a:tc>
                  <a:txBody>
                    <a:bodyPr/>
                    <a:lstStyle/>
                    <a:p>
                      <a:pPr algn="ctr"/>
                      <a:r>
                        <a:rPr lang="ru-RU" sz="2000" b="1" dirty="0" smtClean="0"/>
                        <a:t>18</a:t>
                      </a:r>
                      <a:endParaRPr lang="ru-RU" sz="2000" b="1" dirty="0"/>
                    </a:p>
                  </a:txBody>
                  <a:tcPr/>
                </a:tc>
                <a:tc>
                  <a:txBody>
                    <a:bodyPr/>
                    <a:lstStyle/>
                    <a:p>
                      <a:pPr algn="ctr"/>
                      <a:r>
                        <a:rPr lang="ru-RU" sz="2000" b="1" dirty="0" smtClean="0"/>
                        <a:t>-</a:t>
                      </a:r>
                      <a:endParaRPr lang="ru-RU" sz="2000" b="1" dirty="0"/>
                    </a:p>
                  </a:txBody>
                  <a:tcPr/>
                </a:tc>
                <a:tc>
                  <a:txBody>
                    <a:bodyPr/>
                    <a:lstStyle/>
                    <a:p>
                      <a:pPr algn="ctr"/>
                      <a:r>
                        <a:rPr lang="ru-RU" sz="2000" b="1" dirty="0" smtClean="0"/>
                        <a:t>13</a:t>
                      </a:r>
                      <a:endParaRPr lang="ru-RU" sz="2000" b="1" dirty="0"/>
                    </a:p>
                  </a:txBody>
                  <a:tcPr/>
                </a:tc>
              </a:tr>
              <a:tr h="370840">
                <a:tc>
                  <a:txBody>
                    <a:bodyPr/>
                    <a:lstStyle/>
                    <a:p>
                      <a:pPr algn="ctr"/>
                      <a:r>
                        <a:rPr lang="ru-RU" sz="2000" b="1" dirty="0" smtClean="0"/>
                        <a:t>20</a:t>
                      </a:r>
                      <a:endParaRPr lang="ru-RU" sz="2000" b="1" dirty="0"/>
                    </a:p>
                  </a:txBody>
                  <a:tcPr/>
                </a:tc>
                <a:tc>
                  <a:txBody>
                    <a:bodyPr/>
                    <a:lstStyle/>
                    <a:p>
                      <a:pPr algn="ctr"/>
                      <a:r>
                        <a:rPr lang="ru-RU" sz="2000" b="1" dirty="0" smtClean="0"/>
                        <a:t>19</a:t>
                      </a:r>
                      <a:endParaRPr lang="ru-RU" sz="2000" b="1" dirty="0"/>
                    </a:p>
                  </a:txBody>
                  <a:tcPr/>
                </a:tc>
                <a:tc>
                  <a:txBody>
                    <a:bodyPr/>
                    <a:lstStyle/>
                    <a:p>
                      <a:pPr algn="ctr"/>
                      <a:r>
                        <a:rPr lang="ru-RU" sz="2000" b="1" dirty="0" smtClean="0"/>
                        <a:t>-</a:t>
                      </a:r>
                      <a:endParaRPr lang="ru-RU" sz="2000" b="1" dirty="0"/>
                    </a:p>
                  </a:txBody>
                  <a:tcPr/>
                </a:tc>
                <a:tc>
                  <a:txBody>
                    <a:bodyPr/>
                    <a:lstStyle/>
                    <a:p>
                      <a:pPr algn="ctr"/>
                      <a:r>
                        <a:rPr lang="ru-RU" sz="2000" b="1" dirty="0" smtClean="0"/>
                        <a:t>13</a:t>
                      </a:r>
                      <a:endParaRPr lang="ru-RU" sz="2000" b="1" dirty="0"/>
                    </a:p>
                  </a:txBody>
                  <a:tcPr/>
                </a:tc>
              </a:tr>
              <a:tr h="370840">
                <a:tc>
                  <a:txBody>
                    <a:bodyPr/>
                    <a:lstStyle/>
                    <a:p>
                      <a:pPr algn="ctr"/>
                      <a:r>
                        <a:rPr lang="ru-RU" sz="2000" b="1" dirty="0" smtClean="0"/>
                        <a:t>21</a:t>
                      </a:r>
                      <a:endParaRPr lang="ru-RU" sz="2000" b="1" dirty="0"/>
                    </a:p>
                  </a:txBody>
                  <a:tcPr/>
                </a:tc>
                <a:tc>
                  <a:txBody>
                    <a:bodyPr/>
                    <a:lstStyle/>
                    <a:p>
                      <a:pPr algn="ctr"/>
                      <a:r>
                        <a:rPr lang="ru-RU" sz="2000" b="1" dirty="0" smtClean="0"/>
                        <a:t>20</a:t>
                      </a:r>
                      <a:endParaRPr lang="ru-RU" sz="2000" b="1" dirty="0"/>
                    </a:p>
                  </a:txBody>
                  <a:tcPr/>
                </a:tc>
                <a:tc>
                  <a:txBody>
                    <a:bodyPr/>
                    <a:lstStyle/>
                    <a:p>
                      <a:pPr algn="ctr"/>
                      <a:r>
                        <a:rPr lang="ru-RU" sz="2000" b="1" dirty="0" smtClean="0"/>
                        <a:t>-</a:t>
                      </a:r>
                      <a:endParaRPr lang="ru-RU" sz="2000" b="1" dirty="0"/>
                    </a:p>
                  </a:txBody>
                  <a:tcPr/>
                </a:tc>
                <a:tc>
                  <a:txBody>
                    <a:bodyPr/>
                    <a:lstStyle/>
                    <a:p>
                      <a:pPr algn="ctr"/>
                      <a:r>
                        <a:rPr lang="ru-RU" sz="2000" b="1" dirty="0" smtClean="0"/>
                        <a:t>13</a:t>
                      </a:r>
                      <a:endParaRPr lang="ru-RU" sz="2000" b="1" dirty="0"/>
                    </a:p>
                  </a:txBody>
                  <a:tcPr/>
                </a:tc>
              </a:tr>
              <a:tr h="370840">
                <a:tc>
                  <a:txBody>
                    <a:bodyPr/>
                    <a:lstStyle/>
                    <a:p>
                      <a:pPr algn="ctr"/>
                      <a:r>
                        <a:rPr lang="ru-RU" sz="2000" b="1" dirty="0" smtClean="0"/>
                        <a:t>22</a:t>
                      </a:r>
                      <a:endParaRPr lang="ru-RU" sz="2000" b="1" dirty="0"/>
                    </a:p>
                  </a:txBody>
                  <a:tcPr/>
                </a:tc>
                <a:tc>
                  <a:txBody>
                    <a:bodyPr/>
                    <a:lstStyle/>
                    <a:p>
                      <a:pPr algn="ctr"/>
                      <a:r>
                        <a:rPr lang="ru-RU" sz="2000" b="1" dirty="0" smtClean="0"/>
                        <a:t>21</a:t>
                      </a:r>
                      <a:endParaRPr lang="ru-RU" sz="2000" b="1" dirty="0"/>
                    </a:p>
                  </a:txBody>
                  <a:tcPr/>
                </a:tc>
                <a:tc>
                  <a:txBody>
                    <a:bodyPr/>
                    <a:lstStyle/>
                    <a:p>
                      <a:pPr algn="ctr"/>
                      <a:r>
                        <a:rPr lang="ru-RU" sz="2000" b="1" dirty="0" smtClean="0"/>
                        <a:t>-</a:t>
                      </a:r>
                      <a:endParaRPr lang="ru-RU" sz="2000" b="1" dirty="0"/>
                    </a:p>
                  </a:txBody>
                  <a:tcPr/>
                </a:tc>
                <a:tc>
                  <a:txBody>
                    <a:bodyPr/>
                    <a:lstStyle/>
                    <a:p>
                      <a:pPr algn="ctr"/>
                      <a:r>
                        <a:rPr lang="ru-RU" sz="2000" b="1" dirty="0" smtClean="0"/>
                        <a:t>13</a:t>
                      </a:r>
                      <a:endParaRPr lang="ru-RU" sz="2000" b="1" dirty="0"/>
                    </a:p>
                  </a:txBody>
                  <a:tcPr/>
                </a:tc>
              </a:tr>
              <a:tr h="370840">
                <a:tc>
                  <a:txBody>
                    <a:bodyPr/>
                    <a:lstStyle/>
                    <a:p>
                      <a:pPr algn="ctr"/>
                      <a:r>
                        <a:rPr lang="ru-RU" sz="2000" b="1" dirty="0" smtClean="0"/>
                        <a:t>23</a:t>
                      </a:r>
                      <a:endParaRPr lang="ru-RU" sz="2000" b="1" dirty="0"/>
                    </a:p>
                  </a:txBody>
                  <a:tcPr/>
                </a:tc>
                <a:tc>
                  <a:txBody>
                    <a:bodyPr/>
                    <a:lstStyle/>
                    <a:p>
                      <a:pPr algn="ctr"/>
                      <a:r>
                        <a:rPr lang="ru-RU" sz="2000" b="1" dirty="0" smtClean="0"/>
                        <a:t>22</a:t>
                      </a:r>
                      <a:endParaRPr lang="ru-RU" sz="2000" b="1" dirty="0"/>
                    </a:p>
                  </a:txBody>
                  <a:tcPr/>
                </a:tc>
                <a:tc>
                  <a:txBody>
                    <a:bodyPr/>
                    <a:lstStyle/>
                    <a:p>
                      <a:pPr algn="ctr"/>
                      <a:r>
                        <a:rPr lang="ru-RU" sz="2000" b="1" dirty="0" smtClean="0"/>
                        <a:t>-</a:t>
                      </a:r>
                      <a:endParaRPr lang="ru-RU" sz="2000" b="1" dirty="0"/>
                    </a:p>
                  </a:txBody>
                  <a:tcPr/>
                </a:tc>
                <a:tc>
                  <a:txBody>
                    <a:bodyPr/>
                    <a:lstStyle/>
                    <a:p>
                      <a:pPr algn="ctr"/>
                      <a:r>
                        <a:rPr lang="ru-RU" sz="2000" b="1" dirty="0" smtClean="0"/>
                        <a:t>13</a:t>
                      </a:r>
                      <a:endParaRPr lang="ru-RU" sz="2000" b="1" dirty="0"/>
                    </a:p>
                  </a:txBody>
                  <a:tcPr/>
                </a:tc>
              </a:tr>
              <a:tr h="370840">
                <a:tc>
                  <a:txBody>
                    <a:bodyPr/>
                    <a:lstStyle/>
                    <a:p>
                      <a:pPr algn="ctr"/>
                      <a:r>
                        <a:rPr lang="ru-RU" sz="2000" b="1" dirty="0" smtClean="0"/>
                        <a:t>24</a:t>
                      </a:r>
                      <a:endParaRPr lang="ru-RU" sz="2000" b="1" dirty="0"/>
                    </a:p>
                  </a:txBody>
                  <a:tcPr/>
                </a:tc>
                <a:tc>
                  <a:txBody>
                    <a:bodyPr/>
                    <a:lstStyle/>
                    <a:p>
                      <a:pPr algn="ctr"/>
                      <a:r>
                        <a:rPr lang="ru-RU" sz="2000" b="1" dirty="0" smtClean="0"/>
                        <a:t>23</a:t>
                      </a:r>
                      <a:endParaRPr lang="ru-RU" sz="2000" b="1" dirty="0"/>
                    </a:p>
                  </a:txBody>
                  <a:tcPr/>
                </a:tc>
                <a:tc>
                  <a:txBody>
                    <a:bodyPr/>
                    <a:lstStyle/>
                    <a:p>
                      <a:pPr algn="ctr"/>
                      <a:r>
                        <a:rPr lang="ru-RU" sz="2000" b="1" dirty="0" smtClean="0"/>
                        <a:t>-</a:t>
                      </a:r>
                      <a:endParaRPr lang="ru-RU" sz="2000" b="1" dirty="0"/>
                    </a:p>
                  </a:txBody>
                  <a:tcPr/>
                </a:tc>
                <a:tc>
                  <a:txBody>
                    <a:bodyPr/>
                    <a:lstStyle/>
                    <a:p>
                      <a:pPr algn="ctr"/>
                      <a:r>
                        <a:rPr lang="ru-RU" sz="2000" b="1" dirty="0" smtClean="0"/>
                        <a:t>13</a:t>
                      </a:r>
                      <a:endParaRPr lang="ru-RU" sz="2000" b="1" dirty="0"/>
                    </a:p>
                  </a:txBody>
                  <a:tcPr/>
                </a:tc>
              </a:tr>
              <a:tr h="370840">
                <a:tc>
                  <a:txBody>
                    <a:bodyPr/>
                    <a:lstStyle/>
                    <a:p>
                      <a:pPr algn="ctr"/>
                      <a:r>
                        <a:rPr lang="ru-RU" sz="2000" b="1" dirty="0" smtClean="0"/>
                        <a:t>25</a:t>
                      </a:r>
                      <a:endParaRPr lang="ru-RU" sz="2000" b="1" dirty="0"/>
                    </a:p>
                  </a:txBody>
                  <a:tcPr>
                    <a:solidFill>
                      <a:srgbClr val="FF5050"/>
                    </a:solidFill>
                  </a:tcPr>
                </a:tc>
                <a:tc>
                  <a:txBody>
                    <a:bodyPr/>
                    <a:lstStyle/>
                    <a:p>
                      <a:pPr algn="ctr"/>
                      <a:endParaRPr lang="ru-RU" sz="2000" b="1" dirty="0"/>
                    </a:p>
                  </a:txBody>
                  <a:tcPr>
                    <a:solidFill>
                      <a:srgbClr val="FF5050"/>
                    </a:solidFill>
                  </a:tcPr>
                </a:tc>
                <a:tc>
                  <a:txBody>
                    <a:bodyPr/>
                    <a:lstStyle/>
                    <a:p>
                      <a:pPr algn="ctr"/>
                      <a:endParaRPr lang="ru-RU" sz="2000" b="1" dirty="0"/>
                    </a:p>
                  </a:txBody>
                  <a:tcPr>
                    <a:solidFill>
                      <a:srgbClr val="FF5050"/>
                    </a:solidFill>
                  </a:tcPr>
                </a:tc>
                <a:tc>
                  <a:txBody>
                    <a:bodyPr/>
                    <a:lstStyle/>
                    <a:p>
                      <a:pPr algn="ctr"/>
                      <a:r>
                        <a:rPr lang="ru-RU" sz="2000" b="1" dirty="0" smtClean="0"/>
                        <a:t>0</a:t>
                      </a:r>
                      <a:endParaRPr lang="ru-RU" sz="2000" b="1" dirty="0"/>
                    </a:p>
                  </a:txBody>
                  <a:tcPr>
                    <a:solidFill>
                      <a:srgbClr val="FF5050"/>
                    </a:solidFill>
                  </a:tcPr>
                </a:tc>
              </a:tr>
              <a:tr h="370840">
                <a:tc>
                  <a:txBody>
                    <a:bodyPr/>
                    <a:lstStyle/>
                    <a:p>
                      <a:pPr algn="ctr"/>
                      <a:r>
                        <a:rPr lang="ru-RU" sz="2000" b="1" dirty="0" smtClean="0"/>
                        <a:t>26</a:t>
                      </a:r>
                      <a:endParaRPr lang="ru-RU" sz="2000" b="1" dirty="0"/>
                    </a:p>
                  </a:txBody>
                  <a:tcPr/>
                </a:tc>
                <a:tc>
                  <a:txBody>
                    <a:bodyPr/>
                    <a:lstStyle/>
                    <a:p>
                      <a:pPr algn="ctr"/>
                      <a:r>
                        <a:rPr lang="ru-RU" sz="2000" b="1" dirty="0" smtClean="0"/>
                        <a:t>25</a:t>
                      </a:r>
                      <a:endParaRPr lang="ru-RU" sz="2000" b="1" dirty="0"/>
                    </a:p>
                  </a:txBody>
                  <a:tcPr/>
                </a:tc>
                <a:tc>
                  <a:txBody>
                    <a:bodyPr/>
                    <a:lstStyle/>
                    <a:p>
                      <a:pPr algn="ctr"/>
                      <a:r>
                        <a:rPr lang="ru-RU" sz="2000" b="1" dirty="0" smtClean="0"/>
                        <a:t>13</a:t>
                      </a:r>
                      <a:endParaRPr lang="ru-RU" sz="2000" b="1" dirty="0"/>
                    </a:p>
                  </a:txBody>
                  <a:tcPr/>
                </a:tc>
                <a:tc>
                  <a:txBody>
                    <a:bodyPr/>
                    <a:lstStyle/>
                    <a:p>
                      <a:pPr algn="l"/>
                      <a:r>
                        <a:rPr lang="ru-RU" sz="2000" b="1" dirty="0" smtClean="0"/>
                        <a:t>0+0=0</a:t>
                      </a:r>
                      <a:endParaRPr lang="ru-RU" sz="2000" b="1" dirty="0"/>
                    </a:p>
                  </a:txBody>
                  <a:tcPr/>
                </a:tc>
              </a:tr>
              <a:tr h="370840">
                <a:tc>
                  <a:txBody>
                    <a:bodyPr/>
                    <a:lstStyle/>
                    <a:p>
                      <a:pPr algn="ctr"/>
                      <a:r>
                        <a:rPr lang="ru-RU" sz="2000" b="1" dirty="0" smtClean="0"/>
                        <a:t>27</a:t>
                      </a:r>
                      <a:endParaRPr lang="ru-RU" sz="2000" b="1" dirty="0"/>
                    </a:p>
                  </a:txBody>
                  <a:tcPr/>
                </a:tc>
                <a:tc>
                  <a:txBody>
                    <a:bodyPr/>
                    <a:lstStyle/>
                    <a:p>
                      <a:pPr algn="ctr"/>
                      <a:r>
                        <a:rPr lang="ru-RU" sz="2000" b="1" dirty="0" smtClean="0"/>
                        <a:t>26</a:t>
                      </a:r>
                      <a:endParaRPr lang="ru-RU" sz="2000" b="1" dirty="0"/>
                    </a:p>
                  </a:txBody>
                  <a:tcPr/>
                </a:tc>
                <a:tc>
                  <a:txBody>
                    <a:bodyPr/>
                    <a:lstStyle/>
                    <a:p>
                      <a:pPr algn="ctr"/>
                      <a:r>
                        <a:rPr lang="ru-RU" sz="2000" b="1" dirty="0" smtClean="0"/>
                        <a:t>-</a:t>
                      </a:r>
                      <a:endParaRPr lang="ru-RU" sz="2000" b="1" dirty="0"/>
                    </a:p>
                  </a:txBody>
                  <a:tcPr/>
                </a:tc>
                <a:tc>
                  <a:txBody>
                    <a:bodyPr/>
                    <a:lstStyle/>
                    <a:p>
                      <a:pPr algn="ctr"/>
                      <a:r>
                        <a:rPr lang="ru-RU" sz="2000" b="1" dirty="0" smtClean="0"/>
                        <a:t>0</a:t>
                      </a:r>
                      <a:endParaRPr lang="ru-RU" sz="2000" b="1" dirty="0"/>
                    </a:p>
                  </a:txBody>
                  <a:tcPr/>
                </a:tc>
              </a:tr>
              <a:tr h="370840">
                <a:tc>
                  <a:txBody>
                    <a:bodyPr/>
                    <a:lstStyle/>
                    <a:p>
                      <a:pPr algn="ctr"/>
                      <a:r>
                        <a:rPr lang="ru-RU" sz="2000" b="1" dirty="0" smtClean="0"/>
                        <a:t>28</a:t>
                      </a:r>
                      <a:endParaRPr lang="ru-RU" sz="2000" b="1" dirty="0"/>
                    </a:p>
                  </a:txBody>
                  <a:tcPr/>
                </a:tc>
                <a:tc>
                  <a:txBody>
                    <a:bodyPr/>
                    <a:lstStyle/>
                    <a:p>
                      <a:pPr algn="ctr"/>
                      <a:r>
                        <a:rPr lang="ru-RU" sz="2000" b="1" dirty="0" smtClean="0"/>
                        <a:t>27</a:t>
                      </a:r>
                      <a:endParaRPr lang="ru-RU" sz="2000" b="1" dirty="0"/>
                    </a:p>
                  </a:txBody>
                  <a:tcPr/>
                </a:tc>
                <a:tc>
                  <a:txBody>
                    <a:bodyPr/>
                    <a:lstStyle/>
                    <a:p>
                      <a:pPr algn="ctr"/>
                      <a:r>
                        <a:rPr lang="ru-RU" sz="2000" b="1" dirty="0" smtClean="0"/>
                        <a:t>14</a:t>
                      </a:r>
                      <a:endParaRPr lang="ru-RU" sz="2000" b="1" dirty="0"/>
                    </a:p>
                  </a:txBody>
                  <a:tcPr/>
                </a:tc>
                <a:tc>
                  <a:txBody>
                    <a:bodyPr/>
                    <a:lstStyle/>
                    <a:p>
                      <a:pPr algn="l"/>
                      <a:r>
                        <a:rPr lang="ru-RU" sz="2000" b="1" dirty="0" smtClean="0"/>
                        <a:t>0+13=13</a:t>
                      </a:r>
                      <a:endParaRPr lang="ru-RU" sz="2000" b="1" dirty="0"/>
                    </a:p>
                  </a:txBody>
                  <a:tcPr/>
                </a:tc>
              </a:tr>
              <a:tr h="370840">
                <a:tc>
                  <a:txBody>
                    <a:bodyPr/>
                    <a:lstStyle/>
                    <a:p>
                      <a:pPr algn="ctr"/>
                      <a:r>
                        <a:rPr lang="ru-RU" sz="2000" b="1" dirty="0" smtClean="0"/>
                        <a:t>29</a:t>
                      </a:r>
                      <a:endParaRPr lang="ru-RU" sz="2000" b="1" dirty="0"/>
                    </a:p>
                  </a:txBody>
                  <a:tcPr/>
                </a:tc>
                <a:tc>
                  <a:txBody>
                    <a:bodyPr/>
                    <a:lstStyle/>
                    <a:p>
                      <a:pPr algn="ctr"/>
                      <a:r>
                        <a:rPr lang="ru-RU" sz="2000" b="1" dirty="0" smtClean="0"/>
                        <a:t>28</a:t>
                      </a:r>
                      <a:endParaRPr lang="ru-RU" sz="2000" b="1" dirty="0"/>
                    </a:p>
                  </a:txBody>
                  <a:tcPr/>
                </a:tc>
                <a:tc>
                  <a:txBody>
                    <a:bodyPr/>
                    <a:lstStyle/>
                    <a:p>
                      <a:pPr algn="ctr"/>
                      <a:r>
                        <a:rPr lang="ru-RU" sz="2000" b="1" dirty="0" smtClean="0"/>
                        <a:t>-</a:t>
                      </a:r>
                      <a:endParaRPr lang="ru-RU" sz="2000" b="1" dirty="0"/>
                    </a:p>
                  </a:txBody>
                  <a:tcPr/>
                </a:tc>
                <a:tc>
                  <a:txBody>
                    <a:bodyPr/>
                    <a:lstStyle/>
                    <a:p>
                      <a:pPr algn="ctr"/>
                      <a:r>
                        <a:rPr lang="ru-RU" sz="2000" b="1" dirty="0" smtClean="0">
                          <a:solidFill>
                            <a:srgbClr val="AC0000"/>
                          </a:solidFill>
                        </a:rPr>
                        <a:t>13</a:t>
                      </a:r>
                      <a:endParaRPr lang="ru-RU" sz="2000" b="1" dirty="0">
                        <a:solidFill>
                          <a:srgbClr val="AC0000"/>
                        </a:solidFill>
                      </a:endParaRPr>
                    </a:p>
                  </a:txBody>
                  <a:tcPr/>
                </a:tc>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457200" y="274638"/>
            <a:ext cx="8229600" cy="490066"/>
          </a:xfrm>
        </p:spPr>
        <p:txBody>
          <a:bodyPr>
            <a:normAutofit fontScale="90000"/>
          </a:bodyPr>
          <a:lstStyle/>
          <a:p>
            <a:pPr algn="l"/>
            <a:r>
              <a:rPr lang="ru-RU" b="1" dirty="0" smtClean="0"/>
              <a:t>Список литературы</a:t>
            </a:r>
            <a:endParaRPr lang="ru-RU" b="1" dirty="0"/>
          </a:p>
        </p:txBody>
      </p:sp>
      <p:sp>
        <p:nvSpPr>
          <p:cNvPr id="4" name="Содержимое 3"/>
          <p:cNvSpPr>
            <a:spLocks noGrp="1"/>
          </p:cNvSpPr>
          <p:nvPr>
            <p:ph idx="1"/>
          </p:nvPr>
        </p:nvSpPr>
        <p:spPr>
          <a:xfrm>
            <a:off x="467544" y="1268760"/>
            <a:ext cx="8229600" cy="4525963"/>
          </a:xfrm>
        </p:spPr>
        <p:txBody>
          <a:bodyPr>
            <a:normAutofit/>
          </a:bodyPr>
          <a:lstStyle/>
          <a:p>
            <a:r>
              <a:rPr lang="ru-RU" sz="2400" dirty="0" smtClean="0"/>
              <a:t>В.Р. </a:t>
            </a:r>
            <a:r>
              <a:rPr lang="ru-RU" sz="2400" dirty="0" err="1" smtClean="0"/>
              <a:t>Лещинер</a:t>
            </a:r>
            <a:r>
              <a:rPr lang="ru-RU" sz="2400" dirty="0" smtClean="0"/>
              <a:t> «Методические рекомендации по некоторым аспектам совершенствования преподавания информатики ИКТ», Москва 2014г.</a:t>
            </a:r>
          </a:p>
          <a:p>
            <a:r>
              <a:rPr lang="en-US" sz="2400" dirty="0" smtClean="0">
                <a:hlinkClick r:id="rId3"/>
              </a:rPr>
              <a:t>http://kpolyakov.spb.ru/school/ege.htm</a:t>
            </a:r>
            <a:endParaRPr lang="ru-RU" sz="2400" dirty="0" smtClean="0"/>
          </a:p>
          <a:p>
            <a:r>
              <a:rPr lang="ru-RU" sz="2400" dirty="0" smtClean="0"/>
              <a:t>Разбор задания №22. Исполнитель. ЕГЭ по информатике </a:t>
            </a:r>
            <a:r>
              <a:rPr lang="ru-RU" sz="2400" dirty="0" smtClean="0"/>
              <a:t>2017. </a:t>
            </a:r>
            <a:r>
              <a:rPr lang="ru-RU" sz="2400" dirty="0" smtClean="0"/>
              <a:t>Задание ФИПИ:</a:t>
            </a:r>
          </a:p>
          <a:p>
            <a:pPr>
              <a:buNone/>
            </a:pPr>
            <a:r>
              <a:rPr lang="ru-RU" sz="2400" u="sng" dirty="0" smtClean="0">
                <a:hlinkClick r:id="rId4"/>
              </a:rPr>
              <a:t>    https://www.youtube.com/watch?v=ylEBbv6a4cw</a:t>
            </a:r>
            <a:endParaRPr lang="ru-RU" sz="2400" dirty="0" smtClean="0"/>
          </a:p>
          <a:p>
            <a:endParaRPr lang="ru-RU" dirty="0" smtClean="0"/>
          </a:p>
          <a:p>
            <a:endParaRPr lang="ru-RU" dirty="0" smtClean="0"/>
          </a:p>
        </p:txBody>
      </p:sp>
      <p:grpSp>
        <p:nvGrpSpPr>
          <p:cNvPr id="5" name="Группа 4"/>
          <p:cNvGrpSpPr/>
          <p:nvPr/>
        </p:nvGrpSpPr>
        <p:grpSpPr>
          <a:xfrm>
            <a:off x="142844" y="857232"/>
            <a:ext cx="8215370" cy="73026"/>
            <a:chOff x="142844" y="857232"/>
            <a:chExt cx="8215370" cy="73026"/>
          </a:xfrm>
        </p:grpSpPr>
        <p:cxnSp>
          <p:nvCxnSpPr>
            <p:cNvPr id="6" name="Прямая соединительная линия 5"/>
            <p:cNvCxnSpPr/>
            <p:nvPr/>
          </p:nvCxnSpPr>
          <p:spPr>
            <a:xfrm>
              <a:off x="142844" y="857232"/>
              <a:ext cx="8215370" cy="1588"/>
            </a:xfrm>
            <a:prstGeom prst="line">
              <a:avLst/>
            </a:prstGeom>
          </p:spPr>
          <p:style>
            <a:lnRef idx="3">
              <a:schemeClr val="accent1"/>
            </a:lnRef>
            <a:fillRef idx="0">
              <a:schemeClr val="accent1"/>
            </a:fillRef>
            <a:effectRef idx="2">
              <a:schemeClr val="accent1"/>
            </a:effectRef>
            <a:fontRef idx="minor">
              <a:schemeClr val="tx1"/>
            </a:fontRef>
          </p:style>
        </p:cxnSp>
        <p:cxnSp>
          <p:nvCxnSpPr>
            <p:cNvPr id="7" name="Прямая соединительная линия 6"/>
            <p:cNvCxnSpPr/>
            <p:nvPr/>
          </p:nvCxnSpPr>
          <p:spPr>
            <a:xfrm>
              <a:off x="142844" y="928670"/>
              <a:ext cx="7429552" cy="1588"/>
            </a:xfrm>
            <a:prstGeom prst="line">
              <a:avLst/>
            </a:prstGeom>
          </p:spPr>
          <p:style>
            <a:lnRef idx="3">
              <a:schemeClr val="accent1"/>
            </a:lnRef>
            <a:fillRef idx="0">
              <a:schemeClr val="accent1"/>
            </a:fillRef>
            <a:effectRef idx="2">
              <a:schemeClr val="accent1"/>
            </a:effectRef>
            <a:fontRef idx="minor">
              <a:schemeClr val="tx1"/>
            </a:fontRef>
          </p:style>
        </p:cxnSp>
      </p:gr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85720" y="116632"/>
            <a:ext cx="8229600" cy="714380"/>
          </a:xfrm>
        </p:spPr>
        <p:txBody>
          <a:bodyPr>
            <a:normAutofit fontScale="90000"/>
          </a:bodyPr>
          <a:lstStyle/>
          <a:p>
            <a:pPr algn="l"/>
            <a:r>
              <a:rPr lang="ru-RU" b="1" dirty="0" smtClean="0"/>
              <a:t>Основные понятия</a:t>
            </a:r>
            <a:endParaRPr lang="ru-RU" b="1" dirty="0"/>
          </a:p>
        </p:txBody>
      </p:sp>
      <p:sp>
        <p:nvSpPr>
          <p:cNvPr id="3" name="Содержимое 2"/>
          <p:cNvSpPr>
            <a:spLocks noGrp="1"/>
          </p:cNvSpPr>
          <p:nvPr>
            <p:ph idx="1"/>
          </p:nvPr>
        </p:nvSpPr>
        <p:spPr>
          <a:xfrm>
            <a:off x="285720" y="1214422"/>
            <a:ext cx="8429684" cy="4525963"/>
          </a:xfrm>
        </p:spPr>
        <p:txBody>
          <a:bodyPr>
            <a:normAutofit fontScale="92500" lnSpcReduction="20000"/>
          </a:bodyPr>
          <a:lstStyle/>
          <a:p>
            <a:pPr lvl="0">
              <a:lnSpc>
                <a:spcPct val="110000"/>
              </a:lnSpc>
            </a:pPr>
            <a:r>
              <a:rPr lang="ru-RU" sz="3000" b="1" dirty="0"/>
              <a:t>динамическое программирование </a:t>
            </a:r>
            <a:r>
              <a:rPr lang="ru-RU" sz="3000" dirty="0"/>
              <a:t>– это способ решения сложных задач путем сведения их к более простым задачам того же типа</a:t>
            </a:r>
          </a:p>
          <a:p>
            <a:pPr lvl="0">
              <a:lnSpc>
                <a:spcPct val="110000"/>
              </a:lnSpc>
            </a:pPr>
            <a:r>
              <a:rPr lang="ru-RU" sz="3000" dirty="0"/>
              <a:t>с помощью динамического программирования решаются задачи, которые требуют полного перебор вариантов:</a:t>
            </a:r>
          </a:p>
          <a:p>
            <a:pPr lvl="1">
              <a:lnSpc>
                <a:spcPct val="110000"/>
              </a:lnSpc>
            </a:pPr>
            <a:r>
              <a:rPr lang="ru-RU" dirty="0"/>
              <a:t>«подсчитайте количество вариантов…»</a:t>
            </a:r>
          </a:p>
          <a:p>
            <a:pPr lvl="1">
              <a:lnSpc>
                <a:spcPct val="110000"/>
              </a:lnSpc>
            </a:pPr>
            <a:r>
              <a:rPr lang="ru-RU" dirty="0"/>
              <a:t>«как оптимально распределить…»</a:t>
            </a:r>
          </a:p>
          <a:p>
            <a:pPr lvl="1">
              <a:lnSpc>
                <a:spcPct val="110000"/>
              </a:lnSpc>
            </a:pPr>
            <a:r>
              <a:rPr lang="ru-RU" dirty="0"/>
              <a:t>«найдите оптимальный маршрут…»</a:t>
            </a:r>
          </a:p>
          <a:p>
            <a:pPr>
              <a:lnSpc>
                <a:spcPct val="110000"/>
              </a:lnSpc>
            </a:pPr>
            <a:endParaRPr lang="ru-RU" dirty="0"/>
          </a:p>
        </p:txBody>
      </p:sp>
      <p:grpSp>
        <p:nvGrpSpPr>
          <p:cNvPr id="8" name="Группа 7"/>
          <p:cNvGrpSpPr/>
          <p:nvPr/>
        </p:nvGrpSpPr>
        <p:grpSpPr>
          <a:xfrm>
            <a:off x="142844" y="857232"/>
            <a:ext cx="8215370" cy="73026"/>
            <a:chOff x="142844" y="857232"/>
            <a:chExt cx="8215370" cy="73026"/>
          </a:xfrm>
        </p:grpSpPr>
        <p:cxnSp>
          <p:nvCxnSpPr>
            <p:cNvPr id="5" name="Прямая соединительная линия 4"/>
            <p:cNvCxnSpPr/>
            <p:nvPr/>
          </p:nvCxnSpPr>
          <p:spPr>
            <a:xfrm>
              <a:off x="142844" y="857232"/>
              <a:ext cx="8215370" cy="1588"/>
            </a:xfrm>
            <a:prstGeom prst="line">
              <a:avLst/>
            </a:prstGeom>
          </p:spPr>
          <p:style>
            <a:lnRef idx="3">
              <a:schemeClr val="accent1"/>
            </a:lnRef>
            <a:fillRef idx="0">
              <a:schemeClr val="accent1"/>
            </a:fillRef>
            <a:effectRef idx="2">
              <a:schemeClr val="accent1"/>
            </a:effectRef>
            <a:fontRef idx="minor">
              <a:schemeClr val="tx1"/>
            </a:fontRef>
          </p:style>
        </p:cxnSp>
        <p:cxnSp>
          <p:nvCxnSpPr>
            <p:cNvPr id="6" name="Прямая соединительная линия 5"/>
            <p:cNvCxnSpPr/>
            <p:nvPr/>
          </p:nvCxnSpPr>
          <p:spPr>
            <a:xfrm>
              <a:off x="142844" y="928670"/>
              <a:ext cx="7429552" cy="1588"/>
            </a:xfrm>
            <a:prstGeom prst="line">
              <a:avLst/>
            </a:prstGeom>
          </p:spPr>
          <p:style>
            <a:lnRef idx="3">
              <a:schemeClr val="accent1"/>
            </a:lnRef>
            <a:fillRef idx="0">
              <a:schemeClr val="accent1"/>
            </a:fillRef>
            <a:effectRef idx="2">
              <a:schemeClr val="accent1"/>
            </a:effectRef>
            <a:fontRef idx="minor">
              <a:schemeClr val="tx1"/>
            </a:fontRef>
          </p:style>
        </p:cxnSp>
      </p:gr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1520" y="0"/>
            <a:ext cx="8229600" cy="620688"/>
          </a:xfrm>
        </p:spPr>
        <p:txBody>
          <a:bodyPr>
            <a:normAutofit fontScale="90000"/>
          </a:bodyPr>
          <a:lstStyle/>
          <a:p>
            <a:pPr algn="l"/>
            <a:r>
              <a:rPr lang="ru-RU" b="1" dirty="0" smtClean="0"/>
              <a:t>Задание №22 </a:t>
            </a:r>
            <a:endParaRPr lang="ru-RU" b="1" dirty="0"/>
          </a:p>
        </p:txBody>
      </p:sp>
      <p:sp>
        <p:nvSpPr>
          <p:cNvPr id="3" name="Содержимое 2"/>
          <p:cNvSpPr>
            <a:spLocks noGrp="1"/>
          </p:cNvSpPr>
          <p:nvPr>
            <p:ph idx="1"/>
          </p:nvPr>
        </p:nvSpPr>
        <p:spPr>
          <a:xfrm>
            <a:off x="251520" y="980728"/>
            <a:ext cx="8229600" cy="4896544"/>
          </a:xfrm>
        </p:spPr>
        <p:txBody>
          <a:bodyPr>
            <a:noAutofit/>
          </a:bodyPr>
          <a:lstStyle/>
          <a:p>
            <a:pPr>
              <a:buNone/>
            </a:pPr>
            <a:r>
              <a:rPr lang="ru-RU" sz="2800" u="sng" dirty="0" smtClean="0"/>
              <a:t>Проверяемые элементы</a:t>
            </a:r>
            <a:r>
              <a:rPr lang="ru-RU" sz="2800" dirty="0" smtClean="0"/>
              <a:t>:  </a:t>
            </a:r>
          </a:p>
          <a:p>
            <a:pPr>
              <a:buNone/>
            </a:pPr>
            <a:r>
              <a:rPr lang="ru-RU" sz="2800" b="1" i="1" dirty="0" smtClean="0">
                <a:solidFill>
                  <a:srgbClr val="000092"/>
                </a:solidFill>
              </a:rPr>
              <a:t>умение анализировать результат исполнения алгоритма</a:t>
            </a:r>
          </a:p>
          <a:p>
            <a:pPr>
              <a:buNone/>
            </a:pPr>
            <a:r>
              <a:rPr lang="ru-RU" sz="2800" u="sng" dirty="0" smtClean="0"/>
              <a:t>Уровень сложности: </a:t>
            </a:r>
          </a:p>
          <a:p>
            <a:pPr>
              <a:buNone/>
            </a:pPr>
            <a:r>
              <a:rPr lang="ru-RU" sz="2800" b="1" i="1" dirty="0" smtClean="0">
                <a:solidFill>
                  <a:srgbClr val="000092"/>
                </a:solidFill>
              </a:rPr>
              <a:t>профильный</a:t>
            </a:r>
          </a:p>
          <a:p>
            <a:pPr>
              <a:buNone/>
            </a:pPr>
            <a:r>
              <a:rPr lang="ru-RU" sz="2800" u="sng" dirty="0" smtClean="0"/>
              <a:t>Примерное время выполнения</a:t>
            </a:r>
            <a:r>
              <a:rPr lang="ru-RU" sz="2800" dirty="0" smtClean="0"/>
              <a:t>: </a:t>
            </a:r>
          </a:p>
          <a:p>
            <a:pPr>
              <a:buNone/>
            </a:pPr>
            <a:r>
              <a:rPr lang="ru-RU" sz="2800" b="1" i="1" dirty="0" smtClean="0">
                <a:solidFill>
                  <a:srgbClr val="000092"/>
                </a:solidFill>
              </a:rPr>
              <a:t>7 мин</a:t>
            </a:r>
            <a:r>
              <a:rPr lang="ru-RU" sz="2800" b="1" dirty="0" smtClean="0"/>
              <a:t>.</a:t>
            </a:r>
          </a:p>
          <a:p>
            <a:pPr>
              <a:buNone/>
            </a:pPr>
            <a:r>
              <a:rPr lang="ru-RU" sz="2800" u="sng" dirty="0" smtClean="0"/>
              <a:t>Средний процент выполнения задания </a:t>
            </a:r>
          </a:p>
          <a:p>
            <a:pPr>
              <a:buNone/>
            </a:pPr>
            <a:r>
              <a:rPr lang="ru-RU" sz="2800" dirty="0" smtClean="0"/>
              <a:t>в </a:t>
            </a:r>
            <a:r>
              <a:rPr lang="ru-RU" sz="2800" dirty="0" smtClean="0"/>
              <a:t>2017 г</a:t>
            </a:r>
            <a:r>
              <a:rPr lang="ru-RU" sz="2800" dirty="0" smtClean="0"/>
              <a:t>. –  </a:t>
            </a:r>
            <a:r>
              <a:rPr lang="ru-RU" sz="2800" b="1" i="1" dirty="0" smtClean="0">
                <a:solidFill>
                  <a:srgbClr val="000092"/>
                </a:solidFill>
              </a:rPr>
              <a:t>38,2%</a:t>
            </a:r>
            <a:endParaRPr lang="ru-RU" sz="2800" b="1" i="1" dirty="0">
              <a:solidFill>
                <a:srgbClr val="000092"/>
              </a:solidFill>
            </a:endParaRPr>
          </a:p>
        </p:txBody>
      </p:sp>
      <p:grpSp>
        <p:nvGrpSpPr>
          <p:cNvPr id="4" name="Группа 3"/>
          <p:cNvGrpSpPr/>
          <p:nvPr/>
        </p:nvGrpSpPr>
        <p:grpSpPr>
          <a:xfrm>
            <a:off x="142844" y="764704"/>
            <a:ext cx="8215370" cy="53076"/>
            <a:chOff x="142844" y="857232"/>
            <a:chExt cx="8215370" cy="53076"/>
          </a:xfrm>
        </p:grpSpPr>
        <p:cxnSp>
          <p:nvCxnSpPr>
            <p:cNvPr id="5" name="Прямая соединительная линия 4"/>
            <p:cNvCxnSpPr/>
            <p:nvPr/>
          </p:nvCxnSpPr>
          <p:spPr>
            <a:xfrm>
              <a:off x="142844" y="857232"/>
              <a:ext cx="8215370" cy="1588"/>
            </a:xfrm>
            <a:prstGeom prst="line">
              <a:avLst/>
            </a:prstGeom>
          </p:spPr>
          <p:style>
            <a:lnRef idx="3">
              <a:schemeClr val="accent1"/>
            </a:lnRef>
            <a:fillRef idx="0">
              <a:schemeClr val="accent1"/>
            </a:fillRef>
            <a:effectRef idx="2">
              <a:schemeClr val="accent1"/>
            </a:effectRef>
            <a:fontRef idx="minor">
              <a:schemeClr val="tx1"/>
            </a:fontRef>
          </p:style>
        </p:cxnSp>
        <p:cxnSp>
          <p:nvCxnSpPr>
            <p:cNvPr id="6" name="Прямая соединительная линия 5"/>
            <p:cNvCxnSpPr/>
            <p:nvPr/>
          </p:nvCxnSpPr>
          <p:spPr>
            <a:xfrm>
              <a:off x="142844" y="908720"/>
              <a:ext cx="7429552" cy="1588"/>
            </a:xfrm>
            <a:prstGeom prst="line">
              <a:avLst/>
            </a:prstGeom>
          </p:spPr>
          <p:style>
            <a:lnRef idx="3">
              <a:schemeClr val="accent1"/>
            </a:lnRef>
            <a:fillRef idx="0">
              <a:schemeClr val="accent1"/>
            </a:fillRef>
            <a:effectRef idx="2">
              <a:schemeClr val="accent1"/>
            </a:effectRef>
            <a:fontRef idx="minor">
              <a:schemeClr val="tx1"/>
            </a:fontRef>
          </p:style>
        </p:cxnSp>
      </p:gr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95536" y="764704"/>
            <a:ext cx="8496944" cy="2585323"/>
          </a:xfrm>
          <a:prstGeom prst="rect">
            <a:avLst/>
          </a:prstGeom>
          <a:noFill/>
        </p:spPr>
        <p:txBody>
          <a:bodyPr wrap="square" rtlCol="0">
            <a:spAutoFit/>
          </a:bodyPr>
          <a:lstStyle/>
          <a:p>
            <a:r>
              <a:rPr lang="ru-RU" sz="2400" dirty="0" smtClean="0"/>
              <a:t>У исполнителя Увеличитель две команды, которым присвоены номера: 1. прибавь 1, 2. умножь на 2. </a:t>
            </a:r>
            <a:endParaRPr lang="en-US" sz="2400" dirty="0" smtClean="0"/>
          </a:p>
          <a:p>
            <a:r>
              <a:rPr lang="ru-RU" sz="2400" dirty="0" smtClean="0"/>
              <a:t>Первая из них увеличивает число на экране на 1, вторая – умножает его на 2. Программа для Увеличителя – это последовательность команд. Сколько есть программ, которые число 3 преобразуют в число 23? </a:t>
            </a:r>
          </a:p>
          <a:p>
            <a:endParaRPr lang="ru-RU" dirty="0"/>
          </a:p>
        </p:txBody>
      </p:sp>
      <p:sp>
        <p:nvSpPr>
          <p:cNvPr id="8" name="Скругленный прямоугольник 7"/>
          <p:cNvSpPr/>
          <p:nvPr/>
        </p:nvSpPr>
        <p:spPr>
          <a:xfrm>
            <a:off x="179512" y="3284984"/>
            <a:ext cx="8715436" cy="3384376"/>
          </a:xfrm>
          <a:prstGeom prst="roundRect">
            <a:avLst/>
          </a:prstGeom>
        </p:spPr>
        <p:style>
          <a:lnRef idx="1">
            <a:schemeClr val="accent1"/>
          </a:lnRef>
          <a:fillRef idx="2">
            <a:schemeClr val="accent1"/>
          </a:fillRef>
          <a:effectRef idx="1">
            <a:schemeClr val="accent1"/>
          </a:effectRef>
          <a:fontRef idx="minor">
            <a:schemeClr val="dk1"/>
          </a:fontRef>
        </p:style>
        <p:txBody>
          <a:bodyPr rtlCol="0" anchor="t" anchorCtr="0"/>
          <a:lstStyle/>
          <a:p>
            <a:pPr algn="ctr"/>
            <a:r>
              <a:rPr lang="ru-RU" sz="2400" dirty="0" smtClean="0"/>
              <a:t>Краткая запись условия</a:t>
            </a:r>
            <a:endParaRPr lang="ru-RU" sz="2400" dirty="0"/>
          </a:p>
        </p:txBody>
      </p:sp>
      <p:sp>
        <p:nvSpPr>
          <p:cNvPr id="9" name="Скругленный прямоугольник 8"/>
          <p:cNvSpPr/>
          <p:nvPr/>
        </p:nvSpPr>
        <p:spPr>
          <a:xfrm>
            <a:off x="462503" y="4166766"/>
            <a:ext cx="1994210" cy="1926530"/>
          </a:xfrm>
          <a:prstGeom prst="roundRect">
            <a:avLst/>
          </a:prstGeom>
        </p:spPr>
        <p:style>
          <a:lnRef idx="2">
            <a:schemeClr val="accent1"/>
          </a:lnRef>
          <a:fillRef idx="1">
            <a:schemeClr val="lt1"/>
          </a:fillRef>
          <a:effectRef idx="0">
            <a:schemeClr val="accent1"/>
          </a:effectRef>
          <a:fontRef idx="minor">
            <a:schemeClr val="dk1"/>
          </a:fontRef>
        </p:style>
        <p:txBody>
          <a:bodyPr rtlCol="0" anchor="t" anchorCtr="0"/>
          <a:lstStyle/>
          <a:p>
            <a:pPr algn="ctr"/>
            <a:r>
              <a:rPr lang="ru-RU" sz="2400" dirty="0" smtClean="0"/>
              <a:t>Команды</a:t>
            </a:r>
          </a:p>
          <a:p>
            <a:pPr algn="ctr"/>
            <a:r>
              <a:rPr lang="en-US" sz="2800" b="1" dirty="0" smtClean="0"/>
              <a:t>1) N= x+1</a:t>
            </a:r>
          </a:p>
          <a:p>
            <a:pPr algn="ctr"/>
            <a:r>
              <a:rPr lang="en-US" sz="2800" b="1" dirty="0" smtClean="0"/>
              <a:t>2) N= x*2</a:t>
            </a:r>
            <a:endParaRPr lang="ru-RU" sz="2800" b="1" dirty="0" smtClean="0"/>
          </a:p>
          <a:p>
            <a:pPr algn="ctr"/>
            <a:endParaRPr lang="ru-RU" dirty="0"/>
          </a:p>
        </p:txBody>
      </p:sp>
      <p:sp>
        <p:nvSpPr>
          <p:cNvPr id="10" name="Скругленный прямоугольник 9"/>
          <p:cNvSpPr/>
          <p:nvPr/>
        </p:nvSpPr>
        <p:spPr>
          <a:xfrm>
            <a:off x="2683641" y="4166766"/>
            <a:ext cx="1988860" cy="1867153"/>
          </a:xfrm>
          <a:prstGeom prst="roundRect">
            <a:avLst/>
          </a:prstGeom>
        </p:spPr>
        <p:style>
          <a:lnRef idx="2">
            <a:schemeClr val="accent1"/>
          </a:lnRef>
          <a:fillRef idx="1">
            <a:schemeClr val="lt1"/>
          </a:fillRef>
          <a:effectRef idx="0">
            <a:schemeClr val="accent1"/>
          </a:effectRef>
          <a:fontRef idx="minor">
            <a:schemeClr val="dk1"/>
          </a:fontRef>
        </p:style>
        <p:txBody>
          <a:bodyPr rtlCol="0" anchor="t" anchorCtr="0"/>
          <a:lstStyle/>
          <a:p>
            <a:pPr algn="ctr"/>
            <a:r>
              <a:rPr lang="ru-RU" sz="2400" dirty="0" smtClean="0"/>
              <a:t>Начальное число</a:t>
            </a:r>
            <a:endParaRPr lang="en-US" sz="2400" dirty="0" smtClean="0"/>
          </a:p>
          <a:p>
            <a:pPr algn="ctr"/>
            <a:r>
              <a:rPr lang="en-US" sz="5400" b="1" dirty="0" smtClean="0"/>
              <a:t>3</a:t>
            </a:r>
            <a:endParaRPr lang="ru-RU" sz="5400" b="1" dirty="0"/>
          </a:p>
        </p:txBody>
      </p:sp>
      <p:sp>
        <p:nvSpPr>
          <p:cNvPr id="11" name="Скругленный прямоугольник 10"/>
          <p:cNvSpPr/>
          <p:nvPr/>
        </p:nvSpPr>
        <p:spPr>
          <a:xfrm>
            <a:off x="6572073" y="4166766"/>
            <a:ext cx="2032375" cy="1998538"/>
          </a:xfrm>
          <a:prstGeom prst="roundRect">
            <a:avLst/>
          </a:prstGeom>
        </p:spPr>
        <p:style>
          <a:lnRef idx="2">
            <a:schemeClr val="accent1"/>
          </a:lnRef>
          <a:fillRef idx="1">
            <a:schemeClr val="lt1"/>
          </a:fillRef>
          <a:effectRef idx="0">
            <a:schemeClr val="accent1"/>
          </a:effectRef>
          <a:fontRef idx="minor">
            <a:schemeClr val="dk1"/>
          </a:fontRef>
        </p:style>
        <p:txBody>
          <a:bodyPr rtlCol="0" anchor="t" anchorCtr="0"/>
          <a:lstStyle/>
          <a:p>
            <a:pPr algn="ctr"/>
            <a:r>
              <a:rPr lang="ru-RU" sz="2400" dirty="0" smtClean="0"/>
              <a:t>Конечное число</a:t>
            </a:r>
            <a:endParaRPr lang="en-US" sz="2400" dirty="0" smtClean="0"/>
          </a:p>
          <a:p>
            <a:pPr algn="ctr"/>
            <a:r>
              <a:rPr lang="en-US" sz="5400" b="1" dirty="0" smtClean="0"/>
              <a:t>23</a:t>
            </a:r>
            <a:endParaRPr lang="ru-RU" sz="5400" b="1" dirty="0"/>
          </a:p>
        </p:txBody>
      </p:sp>
      <p:sp>
        <p:nvSpPr>
          <p:cNvPr id="7" name="Стрелка вправо 6"/>
          <p:cNvSpPr/>
          <p:nvPr/>
        </p:nvSpPr>
        <p:spPr>
          <a:xfrm>
            <a:off x="4699865" y="4781722"/>
            <a:ext cx="1891776" cy="725223"/>
          </a:xfrm>
          <a:prstGeom prst="rightArrow">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ru-RU" dirty="0" smtClean="0"/>
              <a:t>траектория</a:t>
            </a:r>
            <a:endParaRPr lang="ru-RU" dirty="0"/>
          </a:p>
        </p:txBody>
      </p:sp>
      <p:cxnSp>
        <p:nvCxnSpPr>
          <p:cNvPr id="15" name="Прямая соединительная линия 14"/>
          <p:cNvCxnSpPr/>
          <p:nvPr/>
        </p:nvCxnSpPr>
        <p:spPr>
          <a:xfrm>
            <a:off x="3275856" y="1556792"/>
            <a:ext cx="4104456" cy="0"/>
          </a:xfrm>
          <a:prstGeom prst="line">
            <a:avLst/>
          </a:prstGeom>
        </p:spPr>
        <p:style>
          <a:lnRef idx="3">
            <a:schemeClr val="accent2"/>
          </a:lnRef>
          <a:fillRef idx="0">
            <a:schemeClr val="accent2"/>
          </a:fillRef>
          <a:effectRef idx="2">
            <a:schemeClr val="accent2"/>
          </a:effectRef>
          <a:fontRef idx="minor">
            <a:schemeClr val="tx1"/>
          </a:fontRef>
        </p:style>
      </p:cxnSp>
      <p:sp>
        <p:nvSpPr>
          <p:cNvPr id="18" name="Овал 17"/>
          <p:cNvSpPr/>
          <p:nvPr/>
        </p:nvSpPr>
        <p:spPr>
          <a:xfrm>
            <a:off x="2483768" y="2564904"/>
            <a:ext cx="432048" cy="504056"/>
          </a:xfrm>
          <a:prstGeom prst="ellipse">
            <a:avLst/>
          </a:prstGeom>
          <a:noFill/>
          <a:ln w="38100"/>
        </p:spPr>
        <p:style>
          <a:lnRef idx="2">
            <a:schemeClr val="accent2"/>
          </a:lnRef>
          <a:fillRef idx="1">
            <a:schemeClr val="lt1"/>
          </a:fillRef>
          <a:effectRef idx="0">
            <a:schemeClr val="accent2"/>
          </a:effectRef>
          <a:fontRef idx="minor">
            <a:schemeClr val="dk1"/>
          </a:fontRef>
        </p:style>
        <p:txBody>
          <a:bodyPr rtlCol="0" anchor="ctr"/>
          <a:lstStyle/>
          <a:p>
            <a:pPr algn="ctr"/>
            <a:endParaRPr lang="ru-RU"/>
          </a:p>
        </p:txBody>
      </p:sp>
      <p:sp>
        <p:nvSpPr>
          <p:cNvPr id="19" name="Овал 18"/>
          <p:cNvSpPr/>
          <p:nvPr/>
        </p:nvSpPr>
        <p:spPr>
          <a:xfrm>
            <a:off x="5940152" y="2564904"/>
            <a:ext cx="432048" cy="504056"/>
          </a:xfrm>
          <a:prstGeom prst="ellipse">
            <a:avLst/>
          </a:prstGeom>
          <a:noFill/>
          <a:ln w="38100"/>
        </p:spPr>
        <p:style>
          <a:lnRef idx="2">
            <a:schemeClr val="accent2"/>
          </a:lnRef>
          <a:fillRef idx="1">
            <a:schemeClr val="lt1"/>
          </a:fillRef>
          <a:effectRef idx="0">
            <a:schemeClr val="accent2"/>
          </a:effectRef>
          <a:fontRef idx="minor">
            <a:schemeClr val="dk1"/>
          </a:fontRef>
        </p:style>
        <p:txBody>
          <a:bodyPr rtlCol="0" anchor="ctr"/>
          <a:lstStyle/>
          <a:p>
            <a:pPr algn="ctr"/>
            <a:endParaRPr lang="ru-RU"/>
          </a:p>
        </p:txBody>
      </p:sp>
      <p:cxnSp>
        <p:nvCxnSpPr>
          <p:cNvPr id="21" name="Прямая со стрелкой 20"/>
          <p:cNvCxnSpPr/>
          <p:nvPr/>
        </p:nvCxnSpPr>
        <p:spPr>
          <a:xfrm>
            <a:off x="3059832" y="3068960"/>
            <a:ext cx="2736304" cy="0"/>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sp>
        <p:nvSpPr>
          <p:cNvPr id="13" name="Заголовок 1"/>
          <p:cNvSpPr>
            <a:spLocks noGrp="1"/>
          </p:cNvSpPr>
          <p:nvPr>
            <p:ph type="title"/>
          </p:nvPr>
        </p:nvSpPr>
        <p:spPr>
          <a:xfrm>
            <a:off x="251520" y="0"/>
            <a:ext cx="8229600" cy="620688"/>
          </a:xfrm>
        </p:spPr>
        <p:txBody>
          <a:bodyPr>
            <a:normAutofit fontScale="90000"/>
          </a:bodyPr>
          <a:lstStyle/>
          <a:p>
            <a:pPr algn="l"/>
            <a:r>
              <a:rPr lang="ru-RU" b="1" dirty="0" smtClean="0"/>
              <a:t>Пример №1 </a:t>
            </a:r>
            <a:endParaRPr lang="ru-RU" b="1" dirty="0"/>
          </a:p>
        </p:txBody>
      </p:sp>
      <p:grpSp>
        <p:nvGrpSpPr>
          <p:cNvPr id="14" name="Группа 13"/>
          <p:cNvGrpSpPr/>
          <p:nvPr/>
        </p:nvGrpSpPr>
        <p:grpSpPr>
          <a:xfrm>
            <a:off x="142844" y="639620"/>
            <a:ext cx="8215370" cy="53076"/>
            <a:chOff x="142844" y="857232"/>
            <a:chExt cx="8215370" cy="53076"/>
          </a:xfrm>
        </p:grpSpPr>
        <p:cxnSp>
          <p:nvCxnSpPr>
            <p:cNvPr id="16" name="Прямая соединительная линия 15"/>
            <p:cNvCxnSpPr/>
            <p:nvPr/>
          </p:nvCxnSpPr>
          <p:spPr>
            <a:xfrm>
              <a:off x="142844" y="857232"/>
              <a:ext cx="8215370" cy="1588"/>
            </a:xfrm>
            <a:prstGeom prst="line">
              <a:avLst/>
            </a:prstGeom>
          </p:spPr>
          <p:style>
            <a:lnRef idx="3">
              <a:schemeClr val="accent1"/>
            </a:lnRef>
            <a:fillRef idx="0">
              <a:schemeClr val="accent1"/>
            </a:fillRef>
            <a:effectRef idx="2">
              <a:schemeClr val="accent1"/>
            </a:effectRef>
            <a:fontRef idx="minor">
              <a:schemeClr val="tx1"/>
            </a:fontRef>
          </p:style>
        </p:cxnSp>
        <p:cxnSp>
          <p:nvCxnSpPr>
            <p:cNvPr id="17" name="Прямая соединительная линия 16"/>
            <p:cNvCxnSpPr/>
            <p:nvPr/>
          </p:nvCxnSpPr>
          <p:spPr>
            <a:xfrm>
              <a:off x="142844" y="908720"/>
              <a:ext cx="7429552" cy="1588"/>
            </a:xfrm>
            <a:prstGeom prst="line">
              <a:avLst/>
            </a:prstGeom>
          </p:spPr>
          <p:style>
            <a:lnRef idx="3">
              <a:schemeClr val="accent1"/>
            </a:lnRef>
            <a:fillRef idx="0">
              <a:schemeClr val="accent1"/>
            </a:fillRef>
            <a:effectRef idx="2">
              <a:schemeClr val="accent1"/>
            </a:effectRef>
            <a:fontRef idx="minor">
              <a:schemeClr val="tx1"/>
            </a:fontRef>
          </p:style>
        </p:cxn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linds(horizontal)">
                                      <p:cBhvr>
                                        <p:cTn id="7" dur="500"/>
                                        <p:tgtEl>
                                          <p:spTgt spid="8"/>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8"/>
                                        </p:tgtEl>
                                        <p:attrNameLst>
                                          <p:attrName>style.visibility</p:attrName>
                                        </p:attrNameLst>
                                      </p:cBhvr>
                                      <p:to>
                                        <p:strVal val="visible"/>
                                      </p:to>
                                    </p:set>
                                    <p:animEffect transition="in" filter="wipe(down)">
                                      <p:cBhvr>
                                        <p:cTn id="11" dur="500"/>
                                        <p:tgtEl>
                                          <p:spTgt spid="18"/>
                                        </p:tgtEl>
                                      </p:cBhvr>
                                    </p:animEffect>
                                  </p:childTnLst>
                                </p:cTn>
                              </p:par>
                            </p:childTnLst>
                          </p:cTn>
                        </p:par>
                        <p:par>
                          <p:cTn id="12" fill="hold">
                            <p:stCondLst>
                              <p:cond delay="1000"/>
                            </p:stCondLst>
                            <p:childTnLst>
                              <p:par>
                                <p:cTn id="13" presetID="3" presetClass="entr" presetSubtype="10"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blinds(horizontal)">
                                      <p:cBhvr>
                                        <p:cTn id="15" dur="500"/>
                                        <p:tgtEl>
                                          <p:spTgt spid="10"/>
                                        </p:tgtEl>
                                      </p:cBhvr>
                                    </p:animEffect>
                                  </p:childTnLst>
                                </p:cTn>
                              </p:par>
                            </p:childTnLst>
                          </p:cTn>
                        </p:par>
                        <p:par>
                          <p:cTn id="16" fill="hold">
                            <p:stCondLst>
                              <p:cond delay="1500"/>
                            </p:stCondLst>
                            <p:childTnLst>
                              <p:par>
                                <p:cTn id="17" presetID="22" presetClass="entr" presetSubtype="4" fill="hold" grpId="0" nodeType="afterEffect">
                                  <p:stCondLst>
                                    <p:cond delay="0"/>
                                  </p:stCondLst>
                                  <p:childTnLst>
                                    <p:set>
                                      <p:cBhvr>
                                        <p:cTn id="18" dur="1" fill="hold">
                                          <p:stCondLst>
                                            <p:cond delay="0"/>
                                          </p:stCondLst>
                                        </p:cTn>
                                        <p:tgtEl>
                                          <p:spTgt spid="19"/>
                                        </p:tgtEl>
                                        <p:attrNameLst>
                                          <p:attrName>style.visibility</p:attrName>
                                        </p:attrNameLst>
                                      </p:cBhvr>
                                      <p:to>
                                        <p:strVal val="visible"/>
                                      </p:to>
                                    </p:set>
                                    <p:animEffect transition="in" filter="wipe(down)">
                                      <p:cBhvr>
                                        <p:cTn id="19" dur="500"/>
                                        <p:tgtEl>
                                          <p:spTgt spid="19"/>
                                        </p:tgtEl>
                                      </p:cBhvr>
                                    </p:animEffect>
                                  </p:childTnLst>
                                </p:cTn>
                              </p:par>
                            </p:childTnLst>
                          </p:cTn>
                        </p:par>
                        <p:par>
                          <p:cTn id="20" fill="hold">
                            <p:stCondLst>
                              <p:cond delay="2000"/>
                            </p:stCondLst>
                            <p:childTnLst>
                              <p:par>
                                <p:cTn id="21" presetID="3" presetClass="entr" presetSubtype="10" fill="hold" grpId="0" nodeType="afterEffect">
                                  <p:stCondLst>
                                    <p:cond delay="0"/>
                                  </p:stCondLst>
                                  <p:childTnLst>
                                    <p:set>
                                      <p:cBhvr>
                                        <p:cTn id="22" dur="1" fill="hold">
                                          <p:stCondLst>
                                            <p:cond delay="0"/>
                                          </p:stCondLst>
                                        </p:cTn>
                                        <p:tgtEl>
                                          <p:spTgt spid="11"/>
                                        </p:tgtEl>
                                        <p:attrNameLst>
                                          <p:attrName>style.visibility</p:attrName>
                                        </p:attrNameLst>
                                      </p:cBhvr>
                                      <p:to>
                                        <p:strVal val="visible"/>
                                      </p:to>
                                    </p:set>
                                    <p:animEffect transition="in" filter="blinds(horizontal)">
                                      <p:cBhvr>
                                        <p:cTn id="23" dur="500"/>
                                        <p:tgtEl>
                                          <p:spTgt spid="11"/>
                                        </p:tgtEl>
                                      </p:cBhvr>
                                    </p:animEffect>
                                  </p:childTnLst>
                                </p:cTn>
                              </p:par>
                            </p:childTnLst>
                          </p:cTn>
                        </p:par>
                        <p:par>
                          <p:cTn id="24" fill="hold">
                            <p:stCondLst>
                              <p:cond delay="2500"/>
                            </p:stCondLst>
                            <p:childTnLst>
                              <p:par>
                                <p:cTn id="25" presetID="22" presetClass="entr" presetSubtype="8" fill="hold" nodeType="afterEffect">
                                  <p:stCondLst>
                                    <p:cond delay="0"/>
                                  </p:stCondLst>
                                  <p:childTnLst>
                                    <p:set>
                                      <p:cBhvr>
                                        <p:cTn id="26" dur="1" fill="hold">
                                          <p:stCondLst>
                                            <p:cond delay="0"/>
                                          </p:stCondLst>
                                        </p:cTn>
                                        <p:tgtEl>
                                          <p:spTgt spid="21"/>
                                        </p:tgtEl>
                                        <p:attrNameLst>
                                          <p:attrName>style.visibility</p:attrName>
                                        </p:attrNameLst>
                                      </p:cBhvr>
                                      <p:to>
                                        <p:strVal val="visible"/>
                                      </p:to>
                                    </p:set>
                                    <p:animEffect transition="in" filter="wipe(left)">
                                      <p:cBhvr>
                                        <p:cTn id="27" dur="500"/>
                                        <p:tgtEl>
                                          <p:spTgt spid="21"/>
                                        </p:tgtEl>
                                      </p:cBhvr>
                                    </p:animEffect>
                                  </p:childTnLst>
                                </p:cTn>
                              </p:par>
                              <p:par>
                                <p:cTn id="28" presetID="22" presetClass="entr" presetSubtype="8" fill="hold" grpId="0" nodeType="withEffect">
                                  <p:stCondLst>
                                    <p:cond delay="0"/>
                                  </p:stCondLst>
                                  <p:childTnLst>
                                    <p:set>
                                      <p:cBhvr>
                                        <p:cTn id="29" dur="1" fill="hold">
                                          <p:stCondLst>
                                            <p:cond delay="0"/>
                                          </p:stCondLst>
                                        </p:cTn>
                                        <p:tgtEl>
                                          <p:spTgt spid="7"/>
                                        </p:tgtEl>
                                        <p:attrNameLst>
                                          <p:attrName>style.visibility</p:attrName>
                                        </p:attrNameLst>
                                      </p:cBhvr>
                                      <p:to>
                                        <p:strVal val="visible"/>
                                      </p:to>
                                    </p:set>
                                    <p:animEffect transition="in" filter="wipe(left)">
                                      <p:cBhvr>
                                        <p:cTn id="30" dur="500"/>
                                        <p:tgtEl>
                                          <p:spTgt spid="7"/>
                                        </p:tgtEl>
                                      </p:cBhvr>
                                    </p:animEffect>
                                  </p:childTnLst>
                                </p:cTn>
                              </p:par>
                            </p:childTnLst>
                          </p:cTn>
                        </p:par>
                        <p:par>
                          <p:cTn id="31" fill="hold">
                            <p:stCondLst>
                              <p:cond delay="3000"/>
                            </p:stCondLst>
                            <p:childTnLst>
                              <p:par>
                                <p:cTn id="32" presetID="22" presetClass="entr" presetSubtype="8" fill="hold" nodeType="afterEffect">
                                  <p:stCondLst>
                                    <p:cond delay="0"/>
                                  </p:stCondLst>
                                  <p:childTnLst>
                                    <p:set>
                                      <p:cBhvr>
                                        <p:cTn id="33" dur="1" fill="hold">
                                          <p:stCondLst>
                                            <p:cond delay="0"/>
                                          </p:stCondLst>
                                        </p:cTn>
                                        <p:tgtEl>
                                          <p:spTgt spid="15"/>
                                        </p:tgtEl>
                                        <p:attrNameLst>
                                          <p:attrName>style.visibility</p:attrName>
                                        </p:attrNameLst>
                                      </p:cBhvr>
                                      <p:to>
                                        <p:strVal val="visible"/>
                                      </p:to>
                                    </p:set>
                                    <p:animEffect transition="in" filter="wipe(left)">
                                      <p:cBhvr>
                                        <p:cTn id="34" dur="500"/>
                                        <p:tgtEl>
                                          <p:spTgt spid="15"/>
                                        </p:tgtEl>
                                      </p:cBhvr>
                                    </p:animEffect>
                                  </p:childTnLst>
                                </p:cTn>
                              </p:par>
                            </p:childTnLst>
                          </p:cTn>
                        </p:par>
                        <p:par>
                          <p:cTn id="35" fill="hold">
                            <p:stCondLst>
                              <p:cond delay="3500"/>
                            </p:stCondLst>
                            <p:childTnLst>
                              <p:par>
                                <p:cTn id="36" presetID="3" presetClass="entr" presetSubtype="10" fill="hold" grpId="0" nodeType="afterEffect">
                                  <p:stCondLst>
                                    <p:cond delay="0"/>
                                  </p:stCondLst>
                                  <p:childTnLst>
                                    <p:set>
                                      <p:cBhvr>
                                        <p:cTn id="37" dur="1" fill="hold">
                                          <p:stCondLst>
                                            <p:cond delay="0"/>
                                          </p:stCondLst>
                                        </p:cTn>
                                        <p:tgtEl>
                                          <p:spTgt spid="9"/>
                                        </p:tgtEl>
                                        <p:attrNameLst>
                                          <p:attrName>style.visibility</p:attrName>
                                        </p:attrNameLst>
                                      </p:cBhvr>
                                      <p:to>
                                        <p:strVal val="visible"/>
                                      </p:to>
                                    </p:set>
                                    <p:animEffect transition="in" filter="blinds(horizontal)">
                                      <p:cBhvr>
                                        <p:cTn id="38"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animBg="1"/>
      <p:bldP spid="11" grpId="0" animBg="1"/>
      <p:bldP spid="7" grpId="0" animBg="1"/>
      <p:bldP spid="18" grpId="0" animBg="1"/>
      <p:bldP spid="19"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611560" y="1340768"/>
            <a:ext cx="8064896" cy="4401205"/>
          </a:xfrm>
          <a:prstGeom prst="rect">
            <a:avLst/>
          </a:prstGeom>
          <a:noFill/>
        </p:spPr>
        <p:txBody>
          <a:bodyPr wrap="square" rtlCol="0">
            <a:spAutoFit/>
          </a:bodyPr>
          <a:lstStyle/>
          <a:p>
            <a:r>
              <a:rPr lang="ru-RU" sz="2800" b="1" dirty="0" smtClean="0">
                <a:solidFill>
                  <a:srgbClr val="000092"/>
                </a:solidFill>
              </a:rPr>
              <a:t>1 способ </a:t>
            </a:r>
            <a:r>
              <a:rPr lang="ru-RU" sz="2800" dirty="0" smtClean="0"/>
              <a:t>– выписать все нужные программы, </a:t>
            </a:r>
            <a:r>
              <a:rPr lang="ru-RU" sz="2800" b="1" dirty="0" smtClean="0"/>
              <a:t>построить дерево программ</a:t>
            </a:r>
            <a:r>
              <a:rPr lang="ru-RU" sz="2800" dirty="0" smtClean="0"/>
              <a:t>.</a:t>
            </a:r>
            <a:endParaRPr lang="en-US" sz="2800" dirty="0" smtClean="0"/>
          </a:p>
          <a:p>
            <a:endParaRPr lang="ru-RU" sz="2800" dirty="0" smtClean="0"/>
          </a:p>
          <a:p>
            <a:r>
              <a:rPr lang="ru-RU" sz="2800" b="1" dirty="0" smtClean="0">
                <a:solidFill>
                  <a:srgbClr val="000092"/>
                </a:solidFill>
              </a:rPr>
              <a:t>2 способ </a:t>
            </a:r>
            <a:r>
              <a:rPr lang="ru-RU" sz="2800" dirty="0" smtClean="0"/>
              <a:t>– подсчитать число программ, не выписывая их явно, а написав формулу, которая позволяет найти количество программ получения данного числа, если уже известно количество программ для получения меньших чисел (</a:t>
            </a:r>
            <a:r>
              <a:rPr lang="ru-RU" sz="2800" i="1" dirty="0" smtClean="0"/>
              <a:t>при таком решении удобно заполнять таблицу</a:t>
            </a:r>
            <a:r>
              <a:rPr lang="ru-RU" sz="2800" dirty="0" smtClean="0"/>
              <a:t>).</a:t>
            </a:r>
            <a:endParaRPr lang="ru-RU" sz="2800" dirty="0"/>
          </a:p>
        </p:txBody>
      </p:sp>
      <p:grpSp>
        <p:nvGrpSpPr>
          <p:cNvPr id="5" name="Группа 4"/>
          <p:cNvGrpSpPr/>
          <p:nvPr/>
        </p:nvGrpSpPr>
        <p:grpSpPr>
          <a:xfrm>
            <a:off x="0" y="691678"/>
            <a:ext cx="8215370" cy="73026"/>
            <a:chOff x="142844" y="857232"/>
            <a:chExt cx="8215370" cy="73026"/>
          </a:xfrm>
        </p:grpSpPr>
        <p:cxnSp>
          <p:nvCxnSpPr>
            <p:cNvPr id="7" name="Прямая соединительная линия 6"/>
            <p:cNvCxnSpPr/>
            <p:nvPr/>
          </p:nvCxnSpPr>
          <p:spPr>
            <a:xfrm>
              <a:off x="142844" y="857232"/>
              <a:ext cx="8215370" cy="1588"/>
            </a:xfrm>
            <a:prstGeom prst="line">
              <a:avLst/>
            </a:prstGeom>
          </p:spPr>
          <p:style>
            <a:lnRef idx="3">
              <a:schemeClr val="accent1"/>
            </a:lnRef>
            <a:fillRef idx="0">
              <a:schemeClr val="accent1"/>
            </a:fillRef>
            <a:effectRef idx="2">
              <a:schemeClr val="accent1"/>
            </a:effectRef>
            <a:fontRef idx="minor">
              <a:schemeClr val="tx1"/>
            </a:fontRef>
          </p:style>
        </p:cxnSp>
        <p:cxnSp>
          <p:nvCxnSpPr>
            <p:cNvPr id="8" name="Прямая соединительная линия 7"/>
            <p:cNvCxnSpPr/>
            <p:nvPr/>
          </p:nvCxnSpPr>
          <p:spPr>
            <a:xfrm>
              <a:off x="142844" y="928670"/>
              <a:ext cx="7429552" cy="1588"/>
            </a:xfrm>
            <a:prstGeom prst="line">
              <a:avLst/>
            </a:prstGeom>
          </p:spPr>
          <p:style>
            <a:lnRef idx="3">
              <a:schemeClr val="accent1"/>
            </a:lnRef>
            <a:fillRef idx="0">
              <a:schemeClr val="accent1"/>
            </a:fillRef>
            <a:effectRef idx="2">
              <a:schemeClr val="accent1"/>
            </a:effectRef>
            <a:fontRef idx="minor">
              <a:schemeClr val="tx1"/>
            </a:fontRef>
          </p:style>
        </p:cxnSp>
      </p:grpSp>
      <p:sp>
        <p:nvSpPr>
          <p:cNvPr id="12" name="Заголовок 1"/>
          <p:cNvSpPr>
            <a:spLocks noGrp="1"/>
          </p:cNvSpPr>
          <p:nvPr>
            <p:ph type="title"/>
          </p:nvPr>
        </p:nvSpPr>
        <p:spPr>
          <a:xfrm>
            <a:off x="251520" y="0"/>
            <a:ext cx="8229600" cy="620688"/>
          </a:xfrm>
        </p:spPr>
        <p:txBody>
          <a:bodyPr>
            <a:normAutofit fontScale="90000"/>
          </a:bodyPr>
          <a:lstStyle/>
          <a:p>
            <a:pPr algn="l"/>
            <a:r>
              <a:rPr lang="ru-RU" b="1" dirty="0" smtClean="0"/>
              <a:t>Способы решения задания </a:t>
            </a:r>
            <a:endParaRPr lang="ru-RU" b="1"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3" cstate="print"/>
          <a:srcRect l="2720" r="13761"/>
          <a:stretch>
            <a:fillRect/>
          </a:stretch>
        </p:blipFill>
        <p:spPr bwMode="auto">
          <a:xfrm>
            <a:off x="164534" y="764704"/>
            <a:ext cx="8979466" cy="4248472"/>
          </a:xfrm>
          <a:prstGeom prst="rect">
            <a:avLst/>
          </a:prstGeom>
          <a:noFill/>
          <a:ln w="9525">
            <a:noFill/>
            <a:miter lim="800000"/>
            <a:headEnd/>
            <a:tailEnd/>
          </a:ln>
        </p:spPr>
      </p:pic>
      <p:sp>
        <p:nvSpPr>
          <p:cNvPr id="5" name="TextBox 4"/>
          <p:cNvSpPr txBox="1"/>
          <p:nvPr/>
        </p:nvSpPr>
        <p:spPr>
          <a:xfrm>
            <a:off x="1115616" y="5157192"/>
            <a:ext cx="7344816" cy="461665"/>
          </a:xfrm>
          <a:prstGeom prst="rect">
            <a:avLst/>
          </a:prstGeom>
          <a:noFill/>
        </p:spPr>
        <p:txBody>
          <a:bodyPr wrap="square" rtlCol="0">
            <a:spAutoFit/>
          </a:bodyPr>
          <a:lstStyle/>
          <a:p>
            <a:pPr algn="ctr"/>
            <a:r>
              <a:rPr lang="ru-RU" sz="2400" dirty="0" smtClean="0"/>
              <a:t>Дерево возможных путей вычислений </a:t>
            </a:r>
            <a:endParaRPr lang="ru-RU" sz="2400" dirty="0"/>
          </a:p>
        </p:txBody>
      </p:sp>
      <p:sp>
        <p:nvSpPr>
          <p:cNvPr id="6" name="Скругленный прямоугольник 5"/>
          <p:cNvSpPr/>
          <p:nvPr/>
        </p:nvSpPr>
        <p:spPr>
          <a:xfrm>
            <a:off x="251520" y="260648"/>
            <a:ext cx="2339752" cy="792088"/>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ru-RU" sz="3200" b="1" dirty="0" smtClean="0"/>
              <a:t>1 способ</a:t>
            </a:r>
            <a:endParaRPr lang="ru-RU" sz="3200" b="1"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95536" y="1099770"/>
            <a:ext cx="8496944" cy="2585323"/>
          </a:xfrm>
          <a:prstGeom prst="rect">
            <a:avLst/>
          </a:prstGeom>
          <a:noFill/>
        </p:spPr>
        <p:txBody>
          <a:bodyPr wrap="square" rtlCol="0">
            <a:spAutoFit/>
          </a:bodyPr>
          <a:lstStyle/>
          <a:p>
            <a:r>
              <a:rPr lang="ru-RU" sz="2400" dirty="0" smtClean="0"/>
              <a:t>У исполнителя Увеличитель две команды, которым присвоены номера: 1. прибавь 1, 2. умножь на 2. </a:t>
            </a:r>
            <a:endParaRPr lang="en-US" sz="2400" dirty="0" smtClean="0"/>
          </a:p>
          <a:p>
            <a:r>
              <a:rPr lang="ru-RU" sz="2400" dirty="0" smtClean="0"/>
              <a:t>Первая из них увеличивает число на экране на 1, вторая – умножает его на 2. Программа для Увеличителя – это последовательность команд. Сколько есть программ, которые число 3 преобразуют в число 23? </a:t>
            </a:r>
          </a:p>
          <a:p>
            <a:endParaRPr lang="ru-RU" dirty="0"/>
          </a:p>
        </p:txBody>
      </p:sp>
      <p:cxnSp>
        <p:nvCxnSpPr>
          <p:cNvPr id="15" name="Прямая соединительная линия 14"/>
          <p:cNvCxnSpPr/>
          <p:nvPr/>
        </p:nvCxnSpPr>
        <p:spPr>
          <a:xfrm>
            <a:off x="3275856" y="1891858"/>
            <a:ext cx="4104456" cy="0"/>
          </a:xfrm>
          <a:prstGeom prst="line">
            <a:avLst/>
          </a:prstGeom>
        </p:spPr>
        <p:style>
          <a:lnRef idx="3">
            <a:schemeClr val="accent2"/>
          </a:lnRef>
          <a:fillRef idx="0">
            <a:schemeClr val="accent2"/>
          </a:fillRef>
          <a:effectRef idx="2">
            <a:schemeClr val="accent2"/>
          </a:effectRef>
          <a:fontRef idx="minor">
            <a:schemeClr val="tx1"/>
          </a:fontRef>
        </p:style>
      </p:cxnSp>
      <p:sp>
        <p:nvSpPr>
          <p:cNvPr id="18" name="Овал 17"/>
          <p:cNvSpPr/>
          <p:nvPr/>
        </p:nvSpPr>
        <p:spPr>
          <a:xfrm>
            <a:off x="2555776" y="2899970"/>
            <a:ext cx="432048" cy="504056"/>
          </a:xfrm>
          <a:prstGeom prst="ellipse">
            <a:avLst/>
          </a:prstGeom>
          <a:noFill/>
          <a:ln w="38100"/>
        </p:spPr>
        <p:style>
          <a:lnRef idx="2">
            <a:schemeClr val="accent2"/>
          </a:lnRef>
          <a:fillRef idx="1">
            <a:schemeClr val="lt1"/>
          </a:fillRef>
          <a:effectRef idx="0">
            <a:schemeClr val="accent2"/>
          </a:effectRef>
          <a:fontRef idx="minor">
            <a:schemeClr val="dk1"/>
          </a:fontRef>
        </p:style>
        <p:txBody>
          <a:bodyPr rtlCol="0" anchor="ctr"/>
          <a:lstStyle/>
          <a:p>
            <a:pPr algn="ctr"/>
            <a:endParaRPr lang="ru-RU"/>
          </a:p>
        </p:txBody>
      </p:sp>
      <p:sp>
        <p:nvSpPr>
          <p:cNvPr id="19" name="Овал 18"/>
          <p:cNvSpPr/>
          <p:nvPr/>
        </p:nvSpPr>
        <p:spPr>
          <a:xfrm>
            <a:off x="5940152" y="2899970"/>
            <a:ext cx="432048" cy="504056"/>
          </a:xfrm>
          <a:prstGeom prst="ellipse">
            <a:avLst/>
          </a:prstGeom>
          <a:noFill/>
          <a:ln w="38100"/>
        </p:spPr>
        <p:style>
          <a:lnRef idx="2">
            <a:schemeClr val="accent2"/>
          </a:lnRef>
          <a:fillRef idx="1">
            <a:schemeClr val="lt1"/>
          </a:fillRef>
          <a:effectRef idx="0">
            <a:schemeClr val="accent2"/>
          </a:effectRef>
          <a:fontRef idx="minor">
            <a:schemeClr val="dk1"/>
          </a:fontRef>
        </p:style>
        <p:txBody>
          <a:bodyPr rtlCol="0" anchor="ctr"/>
          <a:lstStyle/>
          <a:p>
            <a:pPr algn="ctr"/>
            <a:endParaRPr lang="ru-RU"/>
          </a:p>
        </p:txBody>
      </p:sp>
      <p:cxnSp>
        <p:nvCxnSpPr>
          <p:cNvPr id="21" name="Прямая со стрелкой 20"/>
          <p:cNvCxnSpPr/>
          <p:nvPr/>
        </p:nvCxnSpPr>
        <p:spPr>
          <a:xfrm>
            <a:off x="3059832" y="3404026"/>
            <a:ext cx="2736304" cy="0"/>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sp>
        <p:nvSpPr>
          <p:cNvPr id="13" name="Скругленный прямоугольник 12"/>
          <p:cNvSpPr/>
          <p:nvPr/>
        </p:nvSpPr>
        <p:spPr>
          <a:xfrm>
            <a:off x="179512" y="116632"/>
            <a:ext cx="2339752" cy="792088"/>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ru-RU" sz="3200" b="1" dirty="0" smtClean="0"/>
              <a:t>2 способ</a:t>
            </a:r>
            <a:endParaRPr lang="ru-RU" sz="3200" b="1" dirty="0"/>
          </a:p>
        </p:txBody>
      </p:sp>
      <p:sp>
        <p:nvSpPr>
          <p:cNvPr id="14" name="TextBox 13"/>
          <p:cNvSpPr txBox="1"/>
          <p:nvPr/>
        </p:nvSpPr>
        <p:spPr>
          <a:xfrm>
            <a:off x="251520" y="3836074"/>
            <a:ext cx="4628062" cy="2185214"/>
          </a:xfrm>
          <a:prstGeom prst="rect">
            <a:avLst/>
          </a:prstGeom>
          <a:noFill/>
        </p:spPr>
        <p:txBody>
          <a:bodyPr wrap="square" rtlCol="0">
            <a:spAutoFit/>
          </a:bodyPr>
          <a:lstStyle/>
          <a:p>
            <a:r>
              <a:rPr lang="ru-RU" sz="2400" b="1" dirty="0" smtClean="0"/>
              <a:t>Краткая запись условия:</a:t>
            </a:r>
          </a:p>
          <a:p>
            <a:r>
              <a:rPr lang="ru-RU" sz="2800" b="1" dirty="0" smtClean="0">
                <a:solidFill>
                  <a:srgbClr val="C00000"/>
                </a:solidFill>
              </a:rPr>
              <a:t>3 </a:t>
            </a:r>
            <a:r>
              <a:rPr lang="ru-RU" sz="2800" b="1" dirty="0" smtClean="0">
                <a:solidFill>
                  <a:srgbClr val="C00000"/>
                </a:solidFill>
                <a:sym typeface="Symbol"/>
              </a:rPr>
              <a:t> 23</a:t>
            </a:r>
          </a:p>
          <a:p>
            <a:pPr marL="342900" indent="-342900">
              <a:buAutoNum type="arabicParenR"/>
            </a:pPr>
            <a:r>
              <a:rPr lang="en-US" sz="2800" b="1" dirty="0" smtClean="0">
                <a:sym typeface="Symbol"/>
              </a:rPr>
              <a:t>N= x + 1</a:t>
            </a:r>
          </a:p>
          <a:p>
            <a:pPr marL="342900" indent="-342900">
              <a:buAutoNum type="arabicParenR"/>
            </a:pPr>
            <a:r>
              <a:rPr lang="en-US" sz="2800" b="1" dirty="0" smtClean="0">
                <a:sym typeface="Symbol"/>
              </a:rPr>
              <a:t>N= x</a:t>
            </a:r>
            <a:r>
              <a:rPr lang="ru-RU" sz="2800" b="1" dirty="0" smtClean="0">
                <a:sym typeface="Symbol"/>
              </a:rPr>
              <a:t>*2</a:t>
            </a:r>
            <a:endParaRPr lang="en-US" sz="2800" b="1" dirty="0" smtClean="0">
              <a:sym typeface="Symbol"/>
            </a:endParaRPr>
          </a:p>
          <a:p>
            <a:pPr marL="342900" indent="-342900">
              <a:buAutoNum type="arabicParenR"/>
            </a:pPr>
            <a:endParaRPr lang="ru-RU" sz="2800" b="1" dirty="0" smtClean="0">
              <a:sym typeface="Symbol"/>
            </a:endParaRPr>
          </a:p>
        </p:txBody>
      </p:sp>
      <p:sp>
        <p:nvSpPr>
          <p:cNvPr id="16" name="TextBox 15"/>
          <p:cNvSpPr txBox="1"/>
          <p:nvPr/>
        </p:nvSpPr>
        <p:spPr>
          <a:xfrm>
            <a:off x="4716016" y="3908082"/>
            <a:ext cx="4000528" cy="1384995"/>
          </a:xfrm>
          <a:prstGeom prst="rect">
            <a:avLst/>
          </a:prstGeom>
          <a:noFill/>
        </p:spPr>
        <p:txBody>
          <a:bodyPr wrap="square" rtlCol="0">
            <a:spAutoFit/>
          </a:bodyPr>
          <a:lstStyle/>
          <a:p>
            <a:r>
              <a:rPr lang="ru-RU" sz="2800" b="1" dirty="0" smtClean="0">
                <a:sym typeface="Symbol"/>
              </a:rPr>
              <a:t>Обратные команды:</a:t>
            </a:r>
          </a:p>
          <a:p>
            <a:r>
              <a:rPr lang="en-US" sz="2800" b="1" dirty="0" smtClean="0">
                <a:sym typeface="Symbol"/>
              </a:rPr>
              <a:t>1) x</a:t>
            </a:r>
            <a:r>
              <a:rPr lang="ru-RU" sz="2800" b="1" dirty="0" smtClean="0">
                <a:sym typeface="Symbol"/>
              </a:rPr>
              <a:t> </a:t>
            </a:r>
            <a:r>
              <a:rPr lang="en-US" sz="2800" b="1" dirty="0" smtClean="0">
                <a:sym typeface="Symbol"/>
              </a:rPr>
              <a:t>= N – 1  </a:t>
            </a:r>
          </a:p>
          <a:p>
            <a:pPr marL="342900" indent="-342900"/>
            <a:r>
              <a:rPr lang="en-US" sz="2800" b="1" dirty="0" smtClean="0">
                <a:sym typeface="Symbol"/>
              </a:rPr>
              <a:t>2) x</a:t>
            </a:r>
            <a:r>
              <a:rPr lang="ru-RU" sz="2800" b="1" dirty="0" smtClean="0">
                <a:sym typeface="Symbol"/>
              </a:rPr>
              <a:t> </a:t>
            </a:r>
            <a:r>
              <a:rPr lang="en-US" sz="2800" b="1" dirty="0" smtClean="0">
                <a:sym typeface="Symbol"/>
              </a:rPr>
              <a:t>=</a:t>
            </a:r>
            <a:r>
              <a:rPr lang="ru-RU" sz="2800" b="1" dirty="0" smtClean="0">
                <a:sym typeface="Symbol"/>
              </a:rPr>
              <a:t> </a:t>
            </a:r>
            <a:r>
              <a:rPr lang="en-US" sz="2800" b="1" dirty="0" smtClean="0">
                <a:sym typeface="Symbol"/>
              </a:rPr>
              <a:t>N/2 </a:t>
            </a:r>
          </a:p>
        </p:txBody>
      </p:sp>
      <p:cxnSp>
        <p:nvCxnSpPr>
          <p:cNvPr id="11" name="Прямая со стрелкой 10"/>
          <p:cNvCxnSpPr>
            <a:endCxn id="16" idx="1"/>
          </p:cNvCxnSpPr>
          <p:nvPr/>
        </p:nvCxnSpPr>
        <p:spPr>
          <a:xfrm flipV="1">
            <a:off x="2051720" y="4600580"/>
            <a:ext cx="2664296" cy="268580"/>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cxnSp>
        <p:nvCxnSpPr>
          <p:cNvPr id="17" name="Прямая со стрелкой 16"/>
          <p:cNvCxnSpPr/>
          <p:nvPr/>
        </p:nvCxnSpPr>
        <p:spPr>
          <a:xfrm flipV="1">
            <a:off x="2051720" y="5013176"/>
            <a:ext cx="2664296" cy="288032"/>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blinds(horizontal)">
                                      <p:cBhvr>
                                        <p:cTn id="7" dur="500"/>
                                        <p:tgtEl>
                                          <p:spTgt spid="16"/>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left)">
                                      <p:cBhvr>
                                        <p:cTn id="11" dur="500"/>
                                        <p:tgtEl>
                                          <p:spTgt spid="11"/>
                                        </p:tgtEl>
                                      </p:cBhvr>
                                    </p:animEffect>
                                  </p:childTnLst>
                                </p:cTn>
                              </p:par>
                              <p:par>
                                <p:cTn id="12" presetID="22" presetClass="entr" presetSubtype="8" fill="hold" nodeType="withEffect">
                                  <p:stCondLst>
                                    <p:cond delay="0"/>
                                  </p:stCondLst>
                                  <p:childTnLst>
                                    <p:set>
                                      <p:cBhvr>
                                        <p:cTn id="13" dur="1" fill="hold">
                                          <p:stCondLst>
                                            <p:cond delay="0"/>
                                          </p:stCondLst>
                                        </p:cTn>
                                        <p:tgtEl>
                                          <p:spTgt spid="17"/>
                                        </p:tgtEl>
                                        <p:attrNameLst>
                                          <p:attrName>style.visibility</p:attrName>
                                        </p:attrNameLst>
                                      </p:cBhvr>
                                      <p:to>
                                        <p:strVal val="visible"/>
                                      </p:to>
                                    </p:set>
                                    <p:animEffect transition="in" filter="wipe(left)">
                                      <p:cBhvr>
                                        <p:cTn id="14"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Таблица 2"/>
          <p:cNvGraphicFramePr>
            <a:graphicFrameLocks noGrp="1"/>
          </p:cNvGraphicFramePr>
          <p:nvPr/>
        </p:nvGraphicFramePr>
        <p:xfrm>
          <a:off x="179512" y="78434"/>
          <a:ext cx="4248472" cy="6789726"/>
        </p:xfrm>
        <a:graphic>
          <a:graphicData uri="http://schemas.openxmlformats.org/drawingml/2006/table">
            <a:tbl>
              <a:tblPr firstRow="1" bandRow="1">
                <a:tableStyleId>{5C22544A-7EE6-4342-B048-85BDC9FD1C3A}</a:tableStyleId>
              </a:tblPr>
              <a:tblGrid>
                <a:gridCol w="720080"/>
                <a:gridCol w="792088"/>
                <a:gridCol w="792088"/>
                <a:gridCol w="1944216"/>
              </a:tblGrid>
              <a:tr h="388926">
                <a:tc>
                  <a:txBody>
                    <a:bodyPr/>
                    <a:lstStyle/>
                    <a:p>
                      <a:pPr algn="ctr"/>
                      <a:r>
                        <a:rPr lang="en-US" dirty="0" smtClean="0"/>
                        <a:t>N</a:t>
                      </a:r>
                      <a:endParaRPr lang="ru-RU" dirty="0"/>
                    </a:p>
                  </a:txBody>
                  <a:tcPr/>
                </a:tc>
                <a:tc>
                  <a:txBody>
                    <a:bodyPr/>
                    <a:lstStyle/>
                    <a:p>
                      <a:pPr algn="ctr"/>
                      <a:r>
                        <a:rPr lang="en-US" dirty="0" smtClean="0"/>
                        <a:t>N-1</a:t>
                      </a:r>
                      <a:endParaRPr lang="ru-RU" dirty="0"/>
                    </a:p>
                  </a:txBody>
                  <a:tcPr/>
                </a:tc>
                <a:tc>
                  <a:txBody>
                    <a:bodyPr/>
                    <a:lstStyle/>
                    <a:p>
                      <a:pPr algn="ctr"/>
                      <a:r>
                        <a:rPr lang="en-US" dirty="0" smtClean="0"/>
                        <a:t>N/2</a:t>
                      </a:r>
                      <a:endParaRPr lang="ru-RU" dirty="0"/>
                    </a:p>
                  </a:txBody>
                  <a:tcPr/>
                </a:tc>
                <a:tc>
                  <a:txBody>
                    <a:bodyPr/>
                    <a:lstStyle/>
                    <a:p>
                      <a:pPr algn="ctr"/>
                      <a:r>
                        <a:rPr lang="en-US" dirty="0" smtClean="0"/>
                        <a:t>R(N)</a:t>
                      </a:r>
                      <a:endParaRPr lang="ru-RU" dirty="0"/>
                    </a:p>
                  </a:txBody>
                  <a:tcPr/>
                </a:tc>
              </a:tr>
              <a:tr h="448380">
                <a:tc>
                  <a:txBody>
                    <a:bodyPr/>
                    <a:lstStyle/>
                    <a:p>
                      <a:pPr algn="ctr"/>
                      <a:r>
                        <a:rPr lang="ru-RU" sz="2400" b="1" dirty="0" smtClean="0"/>
                        <a:t>3</a:t>
                      </a:r>
                      <a:endParaRPr lang="ru-RU" sz="2400" b="1" dirty="0"/>
                    </a:p>
                  </a:txBody>
                  <a:tcPr/>
                </a:tc>
                <a:tc>
                  <a:txBody>
                    <a:bodyPr/>
                    <a:lstStyle/>
                    <a:p>
                      <a:pPr algn="ctr"/>
                      <a:endParaRPr lang="ru-RU" b="1" dirty="0"/>
                    </a:p>
                  </a:txBody>
                  <a:tcPr/>
                </a:tc>
                <a:tc>
                  <a:txBody>
                    <a:bodyPr/>
                    <a:lstStyle/>
                    <a:p>
                      <a:pPr algn="ctr"/>
                      <a:endParaRPr lang="ru-RU" b="1" dirty="0"/>
                    </a:p>
                  </a:txBody>
                  <a:tcPr/>
                </a:tc>
                <a:tc>
                  <a:txBody>
                    <a:bodyPr/>
                    <a:lstStyle/>
                    <a:p>
                      <a:r>
                        <a:rPr lang="ru-RU" dirty="0" smtClean="0"/>
                        <a:t>                         </a:t>
                      </a:r>
                      <a:r>
                        <a:rPr lang="ru-RU" sz="2400" b="1" dirty="0" smtClean="0"/>
                        <a:t>1</a:t>
                      </a:r>
                      <a:endParaRPr lang="ru-RU" sz="2400" b="1" dirty="0"/>
                    </a:p>
                  </a:txBody>
                  <a:tcPr/>
                </a:tc>
              </a:tr>
              <a:tr h="370840">
                <a:tc>
                  <a:txBody>
                    <a:bodyPr/>
                    <a:lstStyle/>
                    <a:p>
                      <a:pPr algn="ctr"/>
                      <a:r>
                        <a:rPr lang="ru-RU" sz="2400" b="1" dirty="0" smtClean="0"/>
                        <a:t>4</a:t>
                      </a:r>
                      <a:endParaRPr lang="ru-RU" sz="2400" b="1" dirty="0"/>
                    </a:p>
                  </a:txBody>
                  <a:tcPr/>
                </a:tc>
                <a:tc>
                  <a:txBody>
                    <a:bodyPr/>
                    <a:lstStyle/>
                    <a:p>
                      <a:pPr algn="ctr"/>
                      <a:r>
                        <a:rPr lang="ru-RU" sz="2400" b="1" dirty="0" smtClean="0"/>
                        <a:t>3</a:t>
                      </a:r>
                      <a:endParaRPr lang="ru-RU" sz="2400" b="1" dirty="0"/>
                    </a:p>
                  </a:txBody>
                  <a:tcPr/>
                </a:tc>
                <a:tc>
                  <a:txBody>
                    <a:bodyPr/>
                    <a:lstStyle/>
                    <a:p>
                      <a:pPr algn="ctr"/>
                      <a:r>
                        <a:rPr lang="ru-RU" sz="2400" b="1" dirty="0" smtClean="0"/>
                        <a:t>-</a:t>
                      </a:r>
                      <a:endParaRPr lang="ru-RU" sz="2400" b="1" dirty="0"/>
                    </a:p>
                  </a:txBody>
                  <a:tcPr/>
                </a:tc>
                <a:tc>
                  <a:txBody>
                    <a:bodyPr/>
                    <a:lstStyle/>
                    <a:p>
                      <a:endParaRPr lang="ru-RU" dirty="0"/>
                    </a:p>
                  </a:txBody>
                  <a:tcPr/>
                </a:tc>
              </a:tr>
              <a:tr h="370840">
                <a:tc>
                  <a:txBody>
                    <a:bodyPr/>
                    <a:lstStyle/>
                    <a:p>
                      <a:pPr algn="ctr"/>
                      <a:r>
                        <a:rPr lang="ru-RU" sz="2400" b="1" dirty="0" smtClean="0"/>
                        <a:t>5</a:t>
                      </a:r>
                      <a:endParaRPr lang="ru-RU" sz="2400" b="1" dirty="0"/>
                    </a:p>
                  </a:txBody>
                  <a:tcPr/>
                </a:tc>
                <a:tc>
                  <a:txBody>
                    <a:bodyPr/>
                    <a:lstStyle/>
                    <a:p>
                      <a:pPr algn="ctr"/>
                      <a:r>
                        <a:rPr lang="ru-RU" sz="2400" b="1" dirty="0" smtClean="0"/>
                        <a:t>4</a:t>
                      </a:r>
                      <a:endParaRPr lang="ru-RU" sz="2400" b="1" dirty="0"/>
                    </a:p>
                  </a:txBody>
                  <a:tcPr/>
                </a:tc>
                <a:tc>
                  <a:txBody>
                    <a:bodyPr/>
                    <a:lstStyle/>
                    <a:p>
                      <a:pPr algn="ctr"/>
                      <a:r>
                        <a:rPr lang="ru-RU" sz="2400" b="1" dirty="0" smtClean="0"/>
                        <a:t>-</a:t>
                      </a:r>
                      <a:endParaRPr lang="ru-RU" sz="2400" b="1" dirty="0"/>
                    </a:p>
                  </a:txBody>
                  <a:tcPr/>
                </a:tc>
                <a:tc>
                  <a:txBody>
                    <a:bodyPr/>
                    <a:lstStyle/>
                    <a:p>
                      <a:endParaRPr lang="ru-RU" dirty="0"/>
                    </a:p>
                  </a:txBody>
                  <a:tcPr/>
                </a:tc>
              </a:tr>
              <a:tr h="370840">
                <a:tc>
                  <a:txBody>
                    <a:bodyPr/>
                    <a:lstStyle/>
                    <a:p>
                      <a:pPr algn="ctr"/>
                      <a:r>
                        <a:rPr lang="ru-RU" sz="2400" b="1" dirty="0" smtClean="0"/>
                        <a:t>6</a:t>
                      </a:r>
                      <a:endParaRPr lang="ru-RU" sz="2400" b="1" dirty="0"/>
                    </a:p>
                  </a:txBody>
                  <a:tcPr/>
                </a:tc>
                <a:tc>
                  <a:txBody>
                    <a:bodyPr/>
                    <a:lstStyle/>
                    <a:p>
                      <a:pPr algn="ctr"/>
                      <a:r>
                        <a:rPr lang="ru-RU" sz="2400" b="1" dirty="0" smtClean="0"/>
                        <a:t>5</a:t>
                      </a:r>
                      <a:endParaRPr lang="ru-RU" sz="2400" b="1" dirty="0"/>
                    </a:p>
                  </a:txBody>
                  <a:tcPr/>
                </a:tc>
                <a:tc>
                  <a:txBody>
                    <a:bodyPr/>
                    <a:lstStyle/>
                    <a:p>
                      <a:pPr algn="ctr"/>
                      <a:r>
                        <a:rPr lang="ru-RU" sz="2400" b="1" dirty="0" smtClean="0"/>
                        <a:t>3</a:t>
                      </a:r>
                      <a:endParaRPr lang="ru-RU" sz="2400" b="1" dirty="0"/>
                    </a:p>
                  </a:txBody>
                  <a:tcPr/>
                </a:tc>
                <a:tc>
                  <a:txBody>
                    <a:bodyPr/>
                    <a:lstStyle/>
                    <a:p>
                      <a:endParaRPr lang="ru-RU" dirty="0"/>
                    </a:p>
                  </a:txBody>
                  <a:tcPr/>
                </a:tc>
              </a:tr>
              <a:tr h="370840">
                <a:tc>
                  <a:txBody>
                    <a:bodyPr/>
                    <a:lstStyle/>
                    <a:p>
                      <a:pPr algn="ctr"/>
                      <a:r>
                        <a:rPr lang="ru-RU" sz="2400" b="1" dirty="0" smtClean="0"/>
                        <a:t>7</a:t>
                      </a:r>
                      <a:endParaRPr lang="ru-RU" sz="2400" b="1" dirty="0"/>
                    </a:p>
                  </a:txBody>
                  <a:tcPr/>
                </a:tc>
                <a:tc>
                  <a:txBody>
                    <a:bodyPr/>
                    <a:lstStyle/>
                    <a:p>
                      <a:pPr algn="ctr"/>
                      <a:r>
                        <a:rPr lang="ru-RU" sz="2400" b="1" dirty="0" smtClean="0"/>
                        <a:t>6</a:t>
                      </a:r>
                      <a:endParaRPr lang="ru-RU" sz="2400" b="1" dirty="0"/>
                    </a:p>
                  </a:txBody>
                  <a:tcPr/>
                </a:tc>
                <a:tc>
                  <a:txBody>
                    <a:bodyPr/>
                    <a:lstStyle/>
                    <a:p>
                      <a:pPr algn="ctr"/>
                      <a:r>
                        <a:rPr lang="ru-RU" sz="2400" b="1" dirty="0" smtClean="0"/>
                        <a:t>-</a:t>
                      </a:r>
                      <a:endParaRPr lang="ru-RU" sz="2400" b="1" dirty="0"/>
                    </a:p>
                  </a:txBody>
                  <a:tcPr/>
                </a:tc>
                <a:tc>
                  <a:txBody>
                    <a:bodyPr/>
                    <a:lstStyle/>
                    <a:p>
                      <a:endParaRPr lang="ru-RU" dirty="0"/>
                    </a:p>
                  </a:txBody>
                  <a:tcPr/>
                </a:tc>
              </a:tr>
              <a:tr h="370840">
                <a:tc>
                  <a:txBody>
                    <a:bodyPr/>
                    <a:lstStyle/>
                    <a:p>
                      <a:pPr algn="ctr"/>
                      <a:r>
                        <a:rPr lang="ru-RU" sz="2400" b="1" dirty="0" smtClean="0"/>
                        <a:t>8</a:t>
                      </a:r>
                      <a:endParaRPr lang="ru-RU" sz="2400" b="1" dirty="0"/>
                    </a:p>
                  </a:txBody>
                  <a:tcPr/>
                </a:tc>
                <a:tc>
                  <a:txBody>
                    <a:bodyPr/>
                    <a:lstStyle/>
                    <a:p>
                      <a:pPr algn="ctr"/>
                      <a:r>
                        <a:rPr lang="ru-RU" sz="2400" b="1" dirty="0" smtClean="0"/>
                        <a:t>7</a:t>
                      </a:r>
                      <a:endParaRPr lang="ru-RU" sz="2400" b="1" dirty="0"/>
                    </a:p>
                  </a:txBody>
                  <a:tcPr/>
                </a:tc>
                <a:tc>
                  <a:txBody>
                    <a:bodyPr/>
                    <a:lstStyle/>
                    <a:p>
                      <a:pPr algn="ctr"/>
                      <a:r>
                        <a:rPr lang="ru-RU" sz="2400" b="1" dirty="0" smtClean="0"/>
                        <a:t>4</a:t>
                      </a:r>
                      <a:endParaRPr lang="ru-RU" sz="2400" b="1" dirty="0"/>
                    </a:p>
                  </a:txBody>
                  <a:tcPr/>
                </a:tc>
                <a:tc>
                  <a:txBody>
                    <a:bodyPr/>
                    <a:lstStyle/>
                    <a:p>
                      <a:endParaRPr lang="ru-RU" dirty="0"/>
                    </a:p>
                  </a:txBody>
                  <a:tcPr/>
                </a:tc>
              </a:tr>
              <a:tr h="370840">
                <a:tc>
                  <a:txBody>
                    <a:bodyPr/>
                    <a:lstStyle/>
                    <a:p>
                      <a:pPr algn="ctr"/>
                      <a:r>
                        <a:rPr lang="ru-RU" sz="2400" b="1" dirty="0" smtClean="0"/>
                        <a:t>9</a:t>
                      </a:r>
                      <a:endParaRPr lang="ru-RU" sz="2400" b="1" dirty="0"/>
                    </a:p>
                  </a:txBody>
                  <a:tcPr/>
                </a:tc>
                <a:tc>
                  <a:txBody>
                    <a:bodyPr/>
                    <a:lstStyle/>
                    <a:p>
                      <a:pPr algn="ctr"/>
                      <a:r>
                        <a:rPr lang="ru-RU" sz="2400" b="1" dirty="0" smtClean="0"/>
                        <a:t>8</a:t>
                      </a:r>
                      <a:endParaRPr lang="ru-RU" sz="2400" b="1" dirty="0"/>
                    </a:p>
                  </a:txBody>
                  <a:tcPr/>
                </a:tc>
                <a:tc>
                  <a:txBody>
                    <a:bodyPr/>
                    <a:lstStyle/>
                    <a:p>
                      <a:pPr algn="ctr"/>
                      <a:r>
                        <a:rPr lang="ru-RU" sz="2400" b="1" dirty="0" smtClean="0"/>
                        <a:t>-</a:t>
                      </a:r>
                      <a:endParaRPr lang="ru-RU" sz="2400" b="1" dirty="0"/>
                    </a:p>
                  </a:txBody>
                  <a:tcPr/>
                </a:tc>
                <a:tc>
                  <a:txBody>
                    <a:bodyPr/>
                    <a:lstStyle/>
                    <a:p>
                      <a:endParaRPr lang="ru-RU" dirty="0"/>
                    </a:p>
                  </a:txBody>
                  <a:tcPr/>
                </a:tc>
              </a:tr>
              <a:tr h="370840">
                <a:tc>
                  <a:txBody>
                    <a:bodyPr/>
                    <a:lstStyle/>
                    <a:p>
                      <a:pPr algn="ctr"/>
                      <a:r>
                        <a:rPr lang="ru-RU" sz="2400" b="1" dirty="0" smtClean="0"/>
                        <a:t>10</a:t>
                      </a:r>
                      <a:endParaRPr lang="ru-RU" sz="2400" b="1" dirty="0"/>
                    </a:p>
                  </a:txBody>
                  <a:tcPr/>
                </a:tc>
                <a:tc>
                  <a:txBody>
                    <a:bodyPr/>
                    <a:lstStyle/>
                    <a:p>
                      <a:pPr algn="ctr"/>
                      <a:r>
                        <a:rPr lang="ru-RU" sz="2400" b="1" dirty="0" smtClean="0"/>
                        <a:t>9</a:t>
                      </a:r>
                      <a:endParaRPr lang="ru-RU" sz="2400" b="1" dirty="0"/>
                    </a:p>
                  </a:txBody>
                  <a:tcPr/>
                </a:tc>
                <a:tc>
                  <a:txBody>
                    <a:bodyPr/>
                    <a:lstStyle/>
                    <a:p>
                      <a:pPr algn="ctr"/>
                      <a:r>
                        <a:rPr lang="ru-RU" sz="2400" b="1" dirty="0" smtClean="0"/>
                        <a:t>5</a:t>
                      </a:r>
                      <a:endParaRPr lang="ru-RU" sz="2400" b="1" dirty="0"/>
                    </a:p>
                  </a:txBody>
                  <a:tcPr/>
                </a:tc>
                <a:tc>
                  <a:txBody>
                    <a:bodyPr/>
                    <a:lstStyle/>
                    <a:p>
                      <a:endParaRPr lang="ru-RU" dirty="0"/>
                    </a:p>
                  </a:txBody>
                  <a:tcPr/>
                </a:tc>
              </a:tr>
              <a:tr h="370840">
                <a:tc>
                  <a:txBody>
                    <a:bodyPr/>
                    <a:lstStyle/>
                    <a:p>
                      <a:pPr algn="ctr"/>
                      <a:r>
                        <a:rPr lang="ru-RU" sz="2400" b="1" dirty="0" smtClean="0"/>
                        <a:t>11</a:t>
                      </a:r>
                      <a:endParaRPr lang="ru-RU" sz="2400" b="1" dirty="0"/>
                    </a:p>
                  </a:txBody>
                  <a:tcPr/>
                </a:tc>
                <a:tc>
                  <a:txBody>
                    <a:bodyPr/>
                    <a:lstStyle/>
                    <a:p>
                      <a:pPr algn="ctr"/>
                      <a:r>
                        <a:rPr lang="ru-RU" sz="2400" b="1" dirty="0" smtClean="0"/>
                        <a:t>10</a:t>
                      </a:r>
                      <a:endParaRPr lang="ru-RU" sz="2400" b="1" dirty="0"/>
                    </a:p>
                  </a:txBody>
                  <a:tcPr/>
                </a:tc>
                <a:tc>
                  <a:txBody>
                    <a:bodyPr/>
                    <a:lstStyle/>
                    <a:p>
                      <a:pPr algn="ctr"/>
                      <a:r>
                        <a:rPr lang="ru-RU" sz="2400" b="1" dirty="0" smtClean="0"/>
                        <a:t>-</a:t>
                      </a:r>
                      <a:endParaRPr lang="ru-RU" sz="2400" b="1" dirty="0"/>
                    </a:p>
                  </a:txBody>
                  <a:tcPr/>
                </a:tc>
                <a:tc>
                  <a:txBody>
                    <a:bodyPr/>
                    <a:lstStyle/>
                    <a:p>
                      <a:endParaRPr lang="ru-RU" dirty="0"/>
                    </a:p>
                  </a:txBody>
                  <a:tcPr/>
                </a:tc>
              </a:tr>
              <a:tr h="370840">
                <a:tc>
                  <a:txBody>
                    <a:bodyPr/>
                    <a:lstStyle/>
                    <a:p>
                      <a:pPr algn="ctr"/>
                      <a:r>
                        <a:rPr lang="ru-RU" sz="2400" b="1" dirty="0" smtClean="0"/>
                        <a:t>12</a:t>
                      </a:r>
                      <a:endParaRPr lang="ru-RU" sz="2400" b="1" dirty="0"/>
                    </a:p>
                  </a:txBody>
                  <a:tcPr/>
                </a:tc>
                <a:tc>
                  <a:txBody>
                    <a:bodyPr/>
                    <a:lstStyle/>
                    <a:p>
                      <a:pPr algn="ctr"/>
                      <a:r>
                        <a:rPr lang="ru-RU" sz="2400" b="1" dirty="0" smtClean="0"/>
                        <a:t>11</a:t>
                      </a:r>
                      <a:endParaRPr lang="ru-RU" sz="2400" b="1" dirty="0"/>
                    </a:p>
                  </a:txBody>
                  <a:tcPr/>
                </a:tc>
                <a:tc>
                  <a:txBody>
                    <a:bodyPr/>
                    <a:lstStyle/>
                    <a:p>
                      <a:pPr algn="ctr"/>
                      <a:r>
                        <a:rPr lang="ru-RU" sz="2400" b="1" dirty="0" smtClean="0"/>
                        <a:t>6</a:t>
                      </a:r>
                      <a:endParaRPr lang="ru-RU" sz="2400" b="1" dirty="0"/>
                    </a:p>
                  </a:txBody>
                  <a:tcPr/>
                </a:tc>
                <a:tc>
                  <a:txBody>
                    <a:bodyPr/>
                    <a:lstStyle/>
                    <a:p>
                      <a:endParaRPr lang="ru-RU" dirty="0"/>
                    </a:p>
                  </a:txBody>
                  <a:tcPr/>
                </a:tc>
              </a:tr>
              <a:tr h="370840">
                <a:tc>
                  <a:txBody>
                    <a:bodyPr/>
                    <a:lstStyle/>
                    <a:p>
                      <a:pPr algn="ctr"/>
                      <a:r>
                        <a:rPr lang="ru-RU" sz="2400" b="1" dirty="0" smtClean="0"/>
                        <a:t>13</a:t>
                      </a:r>
                      <a:endParaRPr lang="ru-RU" sz="2400" b="1" dirty="0"/>
                    </a:p>
                  </a:txBody>
                  <a:tcPr/>
                </a:tc>
                <a:tc>
                  <a:txBody>
                    <a:bodyPr/>
                    <a:lstStyle/>
                    <a:p>
                      <a:pPr algn="ctr"/>
                      <a:r>
                        <a:rPr lang="ru-RU" sz="2400" b="1" dirty="0" smtClean="0"/>
                        <a:t>12</a:t>
                      </a:r>
                      <a:endParaRPr lang="ru-RU" sz="2400" b="1" dirty="0"/>
                    </a:p>
                  </a:txBody>
                  <a:tcPr/>
                </a:tc>
                <a:tc>
                  <a:txBody>
                    <a:bodyPr/>
                    <a:lstStyle/>
                    <a:p>
                      <a:pPr algn="ctr"/>
                      <a:r>
                        <a:rPr lang="ru-RU" sz="2400" b="1" dirty="0" smtClean="0"/>
                        <a:t>-</a:t>
                      </a:r>
                      <a:endParaRPr lang="ru-RU" sz="2400" b="1" dirty="0"/>
                    </a:p>
                  </a:txBody>
                  <a:tcPr/>
                </a:tc>
                <a:tc>
                  <a:txBody>
                    <a:bodyPr/>
                    <a:lstStyle/>
                    <a:p>
                      <a:endParaRPr lang="ru-RU" dirty="0"/>
                    </a:p>
                  </a:txBody>
                  <a:tcPr/>
                </a:tc>
              </a:tr>
              <a:tr h="370840">
                <a:tc>
                  <a:txBody>
                    <a:bodyPr/>
                    <a:lstStyle/>
                    <a:p>
                      <a:pPr algn="ctr"/>
                      <a:r>
                        <a:rPr lang="ru-RU" sz="2400" b="1" dirty="0" smtClean="0"/>
                        <a:t>14</a:t>
                      </a:r>
                      <a:endParaRPr lang="ru-RU" sz="2400" b="1" dirty="0"/>
                    </a:p>
                  </a:txBody>
                  <a:tcPr/>
                </a:tc>
                <a:tc>
                  <a:txBody>
                    <a:bodyPr/>
                    <a:lstStyle/>
                    <a:p>
                      <a:pPr algn="ctr"/>
                      <a:r>
                        <a:rPr lang="ru-RU" sz="2400" b="1" dirty="0" smtClean="0"/>
                        <a:t>13</a:t>
                      </a:r>
                      <a:endParaRPr lang="ru-RU" sz="2400" b="1" dirty="0"/>
                    </a:p>
                  </a:txBody>
                  <a:tcPr/>
                </a:tc>
                <a:tc>
                  <a:txBody>
                    <a:bodyPr/>
                    <a:lstStyle/>
                    <a:p>
                      <a:pPr algn="ctr"/>
                      <a:r>
                        <a:rPr lang="ru-RU" sz="2400" b="1" dirty="0" smtClean="0"/>
                        <a:t>7</a:t>
                      </a:r>
                      <a:endParaRPr lang="ru-RU" sz="2400" b="1" dirty="0"/>
                    </a:p>
                  </a:txBody>
                  <a:tcPr/>
                </a:tc>
                <a:tc>
                  <a:txBody>
                    <a:bodyPr/>
                    <a:lstStyle/>
                    <a:p>
                      <a:endParaRPr lang="ru-RU" dirty="0"/>
                    </a:p>
                  </a:txBody>
                  <a:tcPr/>
                </a:tc>
              </a:tr>
              <a:tr h="370840">
                <a:tc>
                  <a:txBody>
                    <a:bodyPr/>
                    <a:lstStyle/>
                    <a:p>
                      <a:pPr algn="ctr"/>
                      <a:r>
                        <a:rPr lang="ru-RU" sz="2400" b="1" dirty="0" smtClean="0"/>
                        <a:t>15</a:t>
                      </a:r>
                      <a:endParaRPr lang="ru-RU" sz="2400" b="1" dirty="0"/>
                    </a:p>
                  </a:txBody>
                  <a:tcPr/>
                </a:tc>
                <a:tc>
                  <a:txBody>
                    <a:bodyPr/>
                    <a:lstStyle/>
                    <a:p>
                      <a:pPr algn="ctr"/>
                      <a:r>
                        <a:rPr lang="ru-RU" sz="2400" b="1" dirty="0" smtClean="0"/>
                        <a:t>14</a:t>
                      </a:r>
                      <a:endParaRPr lang="ru-RU" sz="2400" b="1" dirty="0"/>
                    </a:p>
                  </a:txBody>
                  <a:tcPr/>
                </a:tc>
                <a:tc>
                  <a:txBody>
                    <a:bodyPr/>
                    <a:lstStyle/>
                    <a:p>
                      <a:pPr algn="ctr"/>
                      <a:r>
                        <a:rPr lang="ru-RU" sz="2400" b="1" dirty="0" smtClean="0"/>
                        <a:t>-</a:t>
                      </a:r>
                      <a:endParaRPr lang="ru-RU" sz="2400" b="1" dirty="0"/>
                    </a:p>
                  </a:txBody>
                  <a:tcPr/>
                </a:tc>
                <a:tc>
                  <a:txBody>
                    <a:bodyPr/>
                    <a:lstStyle/>
                    <a:p>
                      <a:endParaRPr lang="ru-RU" dirty="0"/>
                    </a:p>
                  </a:txBody>
                  <a:tcPr/>
                </a:tc>
              </a:tr>
              <a:tr h="370840">
                <a:tc>
                  <a:txBody>
                    <a:bodyPr/>
                    <a:lstStyle/>
                    <a:p>
                      <a:pPr algn="ctr"/>
                      <a:r>
                        <a:rPr lang="ru-RU" sz="2400" b="1" dirty="0" smtClean="0"/>
                        <a:t>16</a:t>
                      </a:r>
                      <a:endParaRPr lang="ru-RU" sz="2400" b="1" dirty="0"/>
                    </a:p>
                  </a:txBody>
                  <a:tcPr/>
                </a:tc>
                <a:tc>
                  <a:txBody>
                    <a:bodyPr/>
                    <a:lstStyle/>
                    <a:p>
                      <a:pPr algn="ctr"/>
                      <a:r>
                        <a:rPr lang="ru-RU" sz="2400" b="1" dirty="0" smtClean="0"/>
                        <a:t>15</a:t>
                      </a:r>
                      <a:endParaRPr lang="ru-RU" sz="2400" b="1" dirty="0"/>
                    </a:p>
                  </a:txBody>
                  <a:tcPr/>
                </a:tc>
                <a:tc>
                  <a:txBody>
                    <a:bodyPr/>
                    <a:lstStyle/>
                    <a:p>
                      <a:pPr algn="ctr"/>
                      <a:r>
                        <a:rPr lang="ru-RU" sz="2400" b="1" dirty="0" smtClean="0"/>
                        <a:t>8</a:t>
                      </a:r>
                      <a:endParaRPr lang="ru-RU" sz="2400" b="1" dirty="0"/>
                    </a:p>
                  </a:txBody>
                  <a:tcPr/>
                </a:tc>
                <a:tc>
                  <a:txBody>
                    <a:bodyPr/>
                    <a:lstStyle/>
                    <a:p>
                      <a:endParaRPr lang="ru-RU" dirty="0"/>
                    </a:p>
                  </a:txBody>
                  <a:tcPr/>
                </a:tc>
              </a:tr>
            </a:tbl>
          </a:graphicData>
        </a:graphic>
      </p:graphicFrame>
      <p:sp>
        <p:nvSpPr>
          <p:cNvPr id="7" name="TextBox 6"/>
          <p:cNvSpPr txBox="1"/>
          <p:nvPr/>
        </p:nvSpPr>
        <p:spPr>
          <a:xfrm>
            <a:off x="3778772" y="879103"/>
            <a:ext cx="649212" cy="461665"/>
          </a:xfrm>
          <a:prstGeom prst="rect">
            <a:avLst/>
          </a:prstGeom>
          <a:noFill/>
        </p:spPr>
        <p:txBody>
          <a:bodyPr wrap="square" rtlCol="0">
            <a:spAutoFit/>
          </a:bodyPr>
          <a:lstStyle/>
          <a:p>
            <a:pPr algn="r"/>
            <a:r>
              <a:rPr lang="ru-RU" sz="2400" b="1" dirty="0" smtClean="0"/>
              <a:t>1</a:t>
            </a:r>
            <a:endParaRPr lang="ru-RU" sz="2400" b="1" dirty="0"/>
          </a:p>
        </p:txBody>
      </p:sp>
      <p:sp>
        <p:nvSpPr>
          <p:cNvPr id="10" name="TextBox 9"/>
          <p:cNvSpPr txBox="1"/>
          <p:nvPr/>
        </p:nvSpPr>
        <p:spPr>
          <a:xfrm>
            <a:off x="3931908" y="1383159"/>
            <a:ext cx="496076" cy="461665"/>
          </a:xfrm>
          <a:prstGeom prst="rect">
            <a:avLst/>
          </a:prstGeom>
          <a:noFill/>
        </p:spPr>
        <p:txBody>
          <a:bodyPr wrap="square" rtlCol="0">
            <a:spAutoFit/>
          </a:bodyPr>
          <a:lstStyle/>
          <a:p>
            <a:pPr algn="r"/>
            <a:r>
              <a:rPr lang="ru-RU" sz="2400" b="1" dirty="0"/>
              <a:t>1</a:t>
            </a:r>
          </a:p>
        </p:txBody>
      </p:sp>
      <p:sp>
        <p:nvSpPr>
          <p:cNvPr id="13" name="TextBox 12"/>
          <p:cNvSpPr txBox="1"/>
          <p:nvPr/>
        </p:nvSpPr>
        <p:spPr>
          <a:xfrm>
            <a:off x="3274716" y="1844824"/>
            <a:ext cx="1153268" cy="461665"/>
          </a:xfrm>
          <a:prstGeom prst="rect">
            <a:avLst/>
          </a:prstGeom>
          <a:noFill/>
        </p:spPr>
        <p:txBody>
          <a:bodyPr wrap="square" rtlCol="0">
            <a:spAutoFit/>
          </a:bodyPr>
          <a:lstStyle/>
          <a:p>
            <a:pPr algn="r"/>
            <a:r>
              <a:rPr lang="ru-RU" sz="2400" b="1" dirty="0" smtClean="0"/>
              <a:t>1+1= 2</a:t>
            </a:r>
            <a:endParaRPr lang="ru-RU" sz="2400" b="1" dirty="0"/>
          </a:p>
        </p:txBody>
      </p:sp>
      <p:sp>
        <p:nvSpPr>
          <p:cNvPr id="16" name="TextBox 15"/>
          <p:cNvSpPr txBox="1"/>
          <p:nvPr/>
        </p:nvSpPr>
        <p:spPr>
          <a:xfrm>
            <a:off x="3913098" y="2276872"/>
            <a:ext cx="514886" cy="461665"/>
          </a:xfrm>
          <a:prstGeom prst="rect">
            <a:avLst/>
          </a:prstGeom>
          <a:noFill/>
        </p:spPr>
        <p:txBody>
          <a:bodyPr wrap="square" rtlCol="0">
            <a:spAutoFit/>
          </a:bodyPr>
          <a:lstStyle/>
          <a:p>
            <a:pPr algn="r"/>
            <a:r>
              <a:rPr lang="ru-RU" sz="2400" b="1" dirty="0" smtClean="0"/>
              <a:t>2  </a:t>
            </a:r>
            <a:endParaRPr lang="ru-RU" sz="2400" b="1" dirty="0"/>
          </a:p>
        </p:txBody>
      </p:sp>
      <p:sp>
        <p:nvSpPr>
          <p:cNvPr id="19" name="TextBox 18"/>
          <p:cNvSpPr txBox="1"/>
          <p:nvPr/>
        </p:nvSpPr>
        <p:spPr>
          <a:xfrm>
            <a:off x="3202708" y="2708920"/>
            <a:ext cx="1225276" cy="461665"/>
          </a:xfrm>
          <a:prstGeom prst="rect">
            <a:avLst/>
          </a:prstGeom>
          <a:noFill/>
        </p:spPr>
        <p:txBody>
          <a:bodyPr wrap="square" rtlCol="0">
            <a:spAutoFit/>
          </a:bodyPr>
          <a:lstStyle/>
          <a:p>
            <a:pPr algn="r"/>
            <a:r>
              <a:rPr lang="ru-RU" sz="2400" b="1" dirty="0"/>
              <a:t>2</a:t>
            </a:r>
            <a:r>
              <a:rPr lang="ru-RU" sz="2400" b="1" dirty="0" smtClean="0"/>
              <a:t> +1= 3</a:t>
            </a:r>
            <a:endParaRPr lang="ru-RU" sz="2400" b="1" dirty="0"/>
          </a:p>
        </p:txBody>
      </p:sp>
      <p:sp>
        <p:nvSpPr>
          <p:cNvPr id="21" name="TextBox 20"/>
          <p:cNvSpPr txBox="1"/>
          <p:nvPr/>
        </p:nvSpPr>
        <p:spPr>
          <a:xfrm>
            <a:off x="3985106" y="3212976"/>
            <a:ext cx="442878" cy="461665"/>
          </a:xfrm>
          <a:prstGeom prst="rect">
            <a:avLst/>
          </a:prstGeom>
          <a:noFill/>
        </p:spPr>
        <p:txBody>
          <a:bodyPr wrap="square" rtlCol="0">
            <a:spAutoFit/>
          </a:bodyPr>
          <a:lstStyle/>
          <a:p>
            <a:pPr algn="r"/>
            <a:r>
              <a:rPr lang="ru-RU" sz="2400" b="1" dirty="0"/>
              <a:t>3</a:t>
            </a:r>
          </a:p>
        </p:txBody>
      </p:sp>
      <p:sp>
        <p:nvSpPr>
          <p:cNvPr id="24" name="TextBox 23"/>
          <p:cNvSpPr txBox="1"/>
          <p:nvPr/>
        </p:nvSpPr>
        <p:spPr>
          <a:xfrm>
            <a:off x="3131270" y="3635927"/>
            <a:ext cx="1296714" cy="461665"/>
          </a:xfrm>
          <a:prstGeom prst="rect">
            <a:avLst/>
          </a:prstGeom>
          <a:noFill/>
        </p:spPr>
        <p:txBody>
          <a:bodyPr wrap="square" rtlCol="0">
            <a:spAutoFit/>
          </a:bodyPr>
          <a:lstStyle/>
          <a:p>
            <a:pPr algn="r"/>
            <a:r>
              <a:rPr lang="ru-RU" sz="2400" b="1" dirty="0" smtClean="0"/>
              <a:t>3 +1 =4</a:t>
            </a:r>
            <a:endParaRPr lang="ru-RU" sz="2400" b="1" dirty="0"/>
          </a:p>
        </p:txBody>
      </p:sp>
      <p:sp>
        <p:nvSpPr>
          <p:cNvPr id="27" name="TextBox 26"/>
          <p:cNvSpPr txBox="1"/>
          <p:nvPr/>
        </p:nvSpPr>
        <p:spPr>
          <a:xfrm>
            <a:off x="3923928" y="4044605"/>
            <a:ext cx="504056" cy="461665"/>
          </a:xfrm>
          <a:prstGeom prst="rect">
            <a:avLst/>
          </a:prstGeom>
          <a:noFill/>
        </p:spPr>
        <p:txBody>
          <a:bodyPr wrap="square" rtlCol="0">
            <a:spAutoFit/>
          </a:bodyPr>
          <a:lstStyle/>
          <a:p>
            <a:pPr algn="r"/>
            <a:r>
              <a:rPr lang="ru-RU" sz="2400" b="1" dirty="0" smtClean="0"/>
              <a:t>4</a:t>
            </a:r>
            <a:endParaRPr lang="ru-RU" sz="2400" b="1" dirty="0"/>
          </a:p>
        </p:txBody>
      </p:sp>
      <p:sp>
        <p:nvSpPr>
          <p:cNvPr id="31" name="TextBox 30"/>
          <p:cNvSpPr txBox="1"/>
          <p:nvPr/>
        </p:nvSpPr>
        <p:spPr>
          <a:xfrm>
            <a:off x="3130130" y="4551511"/>
            <a:ext cx="1297854" cy="461665"/>
          </a:xfrm>
          <a:prstGeom prst="rect">
            <a:avLst/>
          </a:prstGeom>
          <a:noFill/>
        </p:spPr>
        <p:txBody>
          <a:bodyPr wrap="square" rtlCol="0">
            <a:spAutoFit/>
          </a:bodyPr>
          <a:lstStyle/>
          <a:p>
            <a:pPr algn="r"/>
            <a:r>
              <a:rPr lang="ru-RU" sz="2400" b="1" dirty="0" smtClean="0"/>
              <a:t>4+ </a:t>
            </a:r>
            <a:r>
              <a:rPr lang="ru-RU" sz="2400" b="1" dirty="0"/>
              <a:t>2</a:t>
            </a:r>
            <a:r>
              <a:rPr lang="ru-RU" sz="2400" b="1" dirty="0" smtClean="0"/>
              <a:t> =6</a:t>
            </a:r>
            <a:endParaRPr lang="ru-RU" sz="2400" b="1" dirty="0"/>
          </a:p>
        </p:txBody>
      </p:sp>
      <p:sp>
        <p:nvSpPr>
          <p:cNvPr id="33" name="TextBox 32"/>
          <p:cNvSpPr txBox="1"/>
          <p:nvPr/>
        </p:nvSpPr>
        <p:spPr>
          <a:xfrm>
            <a:off x="3914238" y="5055567"/>
            <a:ext cx="513746" cy="461665"/>
          </a:xfrm>
          <a:prstGeom prst="rect">
            <a:avLst/>
          </a:prstGeom>
          <a:noFill/>
        </p:spPr>
        <p:txBody>
          <a:bodyPr wrap="square" rtlCol="0">
            <a:spAutoFit/>
          </a:bodyPr>
          <a:lstStyle/>
          <a:p>
            <a:pPr algn="r"/>
            <a:r>
              <a:rPr lang="ru-RU" sz="2400" b="1" dirty="0" smtClean="0"/>
              <a:t>6</a:t>
            </a:r>
            <a:endParaRPr lang="ru-RU" sz="2400" b="1" dirty="0"/>
          </a:p>
        </p:txBody>
      </p:sp>
      <p:sp>
        <p:nvSpPr>
          <p:cNvPr id="37" name="TextBox 36"/>
          <p:cNvSpPr txBox="1"/>
          <p:nvPr/>
        </p:nvSpPr>
        <p:spPr>
          <a:xfrm>
            <a:off x="3131840" y="5487615"/>
            <a:ext cx="1296144" cy="461665"/>
          </a:xfrm>
          <a:prstGeom prst="rect">
            <a:avLst/>
          </a:prstGeom>
          <a:noFill/>
        </p:spPr>
        <p:txBody>
          <a:bodyPr wrap="square" rtlCol="0">
            <a:spAutoFit/>
          </a:bodyPr>
          <a:lstStyle/>
          <a:p>
            <a:pPr algn="r"/>
            <a:r>
              <a:rPr lang="ru-RU" sz="2400" b="1" dirty="0" smtClean="0"/>
              <a:t>6+ 2 =8</a:t>
            </a:r>
            <a:endParaRPr lang="ru-RU" sz="2400" b="1" dirty="0"/>
          </a:p>
        </p:txBody>
      </p:sp>
      <p:sp>
        <p:nvSpPr>
          <p:cNvPr id="40" name="TextBox 39"/>
          <p:cNvSpPr txBox="1"/>
          <p:nvPr/>
        </p:nvSpPr>
        <p:spPr>
          <a:xfrm>
            <a:off x="3985106" y="5919663"/>
            <a:ext cx="442878" cy="461665"/>
          </a:xfrm>
          <a:prstGeom prst="rect">
            <a:avLst/>
          </a:prstGeom>
          <a:noFill/>
        </p:spPr>
        <p:txBody>
          <a:bodyPr wrap="square" rtlCol="0">
            <a:spAutoFit/>
          </a:bodyPr>
          <a:lstStyle/>
          <a:p>
            <a:pPr algn="r"/>
            <a:r>
              <a:rPr lang="ru-RU" sz="2400" b="1" dirty="0" smtClean="0"/>
              <a:t>8</a:t>
            </a:r>
            <a:endParaRPr lang="ru-RU" sz="2400" b="1" dirty="0"/>
          </a:p>
        </p:txBody>
      </p:sp>
      <p:sp>
        <p:nvSpPr>
          <p:cNvPr id="42" name="TextBox 41"/>
          <p:cNvSpPr txBox="1"/>
          <p:nvPr/>
        </p:nvSpPr>
        <p:spPr>
          <a:xfrm>
            <a:off x="2642034" y="6351711"/>
            <a:ext cx="1785950" cy="461665"/>
          </a:xfrm>
          <a:prstGeom prst="rect">
            <a:avLst/>
          </a:prstGeom>
          <a:noFill/>
        </p:spPr>
        <p:txBody>
          <a:bodyPr wrap="square" rtlCol="0">
            <a:spAutoFit/>
          </a:bodyPr>
          <a:lstStyle/>
          <a:p>
            <a:pPr algn="r"/>
            <a:r>
              <a:rPr lang="ru-RU" sz="2400" b="1" dirty="0" smtClean="0"/>
              <a:t>8+3 = 11</a:t>
            </a:r>
            <a:endParaRPr lang="ru-RU" sz="2400" b="1" dirty="0"/>
          </a:p>
        </p:txBody>
      </p:sp>
      <p:cxnSp>
        <p:nvCxnSpPr>
          <p:cNvPr id="53" name="Прямая со стрелкой 52"/>
          <p:cNvCxnSpPr/>
          <p:nvPr/>
        </p:nvCxnSpPr>
        <p:spPr>
          <a:xfrm flipH="1">
            <a:off x="3995936" y="836712"/>
            <a:ext cx="72008" cy="360040"/>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cxnSp>
        <p:nvCxnSpPr>
          <p:cNvPr id="56" name="Скругленная соединительная линия 55"/>
          <p:cNvCxnSpPr/>
          <p:nvPr/>
        </p:nvCxnSpPr>
        <p:spPr>
          <a:xfrm rot="10800000" flipH="1">
            <a:off x="1043608" y="620688"/>
            <a:ext cx="2376264" cy="489248"/>
          </a:xfrm>
          <a:prstGeom prst="curvedConnector3">
            <a:avLst>
              <a:gd name="adj1" fmla="val -9620"/>
            </a:avLst>
          </a:prstGeom>
          <a:ln>
            <a:tailEnd type="arrow"/>
          </a:ln>
        </p:spPr>
        <p:style>
          <a:lnRef idx="3">
            <a:schemeClr val="accent2"/>
          </a:lnRef>
          <a:fillRef idx="0">
            <a:schemeClr val="accent2"/>
          </a:fillRef>
          <a:effectRef idx="2">
            <a:schemeClr val="accent2"/>
          </a:effectRef>
          <a:fontRef idx="minor">
            <a:schemeClr val="tx1"/>
          </a:fontRef>
        </p:style>
      </p:cxnSp>
      <p:graphicFrame>
        <p:nvGraphicFramePr>
          <p:cNvPr id="83" name="Таблица 82"/>
          <p:cNvGraphicFramePr>
            <a:graphicFrameLocks noGrp="1"/>
          </p:cNvGraphicFramePr>
          <p:nvPr/>
        </p:nvGraphicFramePr>
        <p:xfrm>
          <a:off x="4644008" y="78434"/>
          <a:ext cx="4248472" cy="3589326"/>
        </p:xfrm>
        <a:graphic>
          <a:graphicData uri="http://schemas.openxmlformats.org/drawingml/2006/table">
            <a:tbl>
              <a:tblPr firstRow="1" bandRow="1">
                <a:tableStyleId>{5C22544A-7EE6-4342-B048-85BDC9FD1C3A}</a:tableStyleId>
              </a:tblPr>
              <a:tblGrid>
                <a:gridCol w="720080"/>
                <a:gridCol w="792088"/>
                <a:gridCol w="792088"/>
                <a:gridCol w="1944216"/>
              </a:tblGrid>
              <a:tr h="388926">
                <a:tc>
                  <a:txBody>
                    <a:bodyPr/>
                    <a:lstStyle/>
                    <a:p>
                      <a:pPr algn="ctr"/>
                      <a:r>
                        <a:rPr lang="en-US" dirty="0" smtClean="0"/>
                        <a:t>N</a:t>
                      </a:r>
                      <a:endParaRPr lang="ru-RU" dirty="0"/>
                    </a:p>
                  </a:txBody>
                  <a:tcPr/>
                </a:tc>
                <a:tc>
                  <a:txBody>
                    <a:bodyPr/>
                    <a:lstStyle/>
                    <a:p>
                      <a:pPr algn="ctr"/>
                      <a:r>
                        <a:rPr lang="en-US" dirty="0" smtClean="0"/>
                        <a:t>N-1</a:t>
                      </a:r>
                      <a:endParaRPr lang="ru-RU" dirty="0"/>
                    </a:p>
                  </a:txBody>
                  <a:tcPr/>
                </a:tc>
                <a:tc>
                  <a:txBody>
                    <a:bodyPr/>
                    <a:lstStyle/>
                    <a:p>
                      <a:pPr algn="ctr"/>
                      <a:r>
                        <a:rPr lang="en-US" dirty="0" smtClean="0"/>
                        <a:t>N/2</a:t>
                      </a:r>
                      <a:endParaRPr lang="ru-RU" dirty="0"/>
                    </a:p>
                  </a:txBody>
                  <a:tcPr/>
                </a:tc>
                <a:tc>
                  <a:txBody>
                    <a:bodyPr/>
                    <a:lstStyle/>
                    <a:p>
                      <a:pPr algn="ctr"/>
                      <a:r>
                        <a:rPr lang="en-US" dirty="0" smtClean="0"/>
                        <a:t>R(N)</a:t>
                      </a:r>
                      <a:endParaRPr lang="ru-RU" dirty="0"/>
                    </a:p>
                  </a:txBody>
                  <a:tcPr/>
                </a:tc>
              </a:tr>
              <a:tr h="370840">
                <a:tc>
                  <a:txBody>
                    <a:bodyPr/>
                    <a:lstStyle/>
                    <a:p>
                      <a:pPr algn="ctr"/>
                      <a:r>
                        <a:rPr lang="ru-RU" sz="2400" b="1" dirty="0" smtClean="0"/>
                        <a:t>17</a:t>
                      </a:r>
                      <a:endParaRPr lang="ru-RU" sz="2400" b="1" dirty="0"/>
                    </a:p>
                  </a:txBody>
                  <a:tcPr/>
                </a:tc>
                <a:tc>
                  <a:txBody>
                    <a:bodyPr/>
                    <a:lstStyle/>
                    <a:p>
                      <a:pPr algn="ctr"/>
                      <a:r>
                        <a:rPr lang="ru-RU" sz="2400" b="1" dirty="0" smtClean="0"/>
                        <a:t>16</a:t>
                      </a:r>
                      <a:endParaRPr lang="ru-RU" sz="2400" b="1" dirty="0"/>
                    </a:p>
                  </a:txBody>
                  <a:tcPr/>
                </a:tc>
                <a:tc>
                  <a:txBody>
                    <a:bodyPr/>
                    <a:lstStyle/>
                    <a:p>
                      <a:pPr algn="ctr"/>
                      <a:r>
                        <a:rPr lang="ru-RU" sz="2400" b="1" dirty="0" smtClean="0"/>
                        <a:t>-</a:t>
                      </a:r>
                      <a:endParaRPr lang="ru-RU" sz="2400" b="1" dirty="0"/>
                    </a:p>
                  </a:txBody>
                  <a:tcPr/>
                </a:tc>
                <a:tc>
                  <a:txBody>
                    <a:bodyPr/>
                    <a:lstStyle/>
                    <a:p>
                      <a:endParaRPr lang="ru-RU" sz="2400" dirty="0"/>
                    </a:p>
                  </a:txBody>
                  <a:tcPr/>
                </a:tc>
              </a:tr>
              <a:tr h="370840">
                <a:tc>
                  <a:txBody>
                    <a:bodyPr/>
                    <a:lstStyle/>
                    <a:p>
                      <a:pPr algn="ctr"/>
                      <a:r>
                        <a:rPr lang="ru-RU" sz="2400" b="1" dirty="0" smtClean="0"/>
                        <a:t>18</a:t>
                      </a:r>
                      <a:endParaRPr lang="ru-RU" sz="2400" b="1" dirty="0"/>
                    </a:p>
                  </a:txBody>
                  <a:tcPr/>
                </a:tc>
                <a:tc>
                  <a:txBody>
                    <a:bodyPr/>
                    <a:lstStyle/>
                    <a:p>
                      <a:pPr algn="ctr"/>
                      <a:r>
                        <a:rPr lang="ru-RU" sz="2400" b="1" dirty="0" smtClean="0"/>
                        <a:t>17</a:t>
                      </a:r>
                      <a:endParaRPr lang="ru-RU" sz="2400" b="1" dirty="0"/>
                    </a:p>
                  </a:txBody>
                  <a:tcPr/>
                </a:tc>
                <a:tc>
                  <a:txBody>
                    <a:bodyPr/>
                    <a:lstStyle/>
                    <a:p>
                      <a:pPr algn="ctr"/>
                      <a:r>
                        <a:rPr lang="ru-RU" sz="2400" b="1" dirty="0" smtClean="0"/>
                        <a:t>9</a:t>
                      </a:r>
                      <a:endParaRPr lang="ru-RU" sz="2400" b="1" dirty="0"/>
                    </a:p>
                  </a:txBody>
                  <a:tcPr/>
                </a:tc>
                <a:tc>
                  <a:txBody>
                    <a:bodyPr/>
                    <a:lstStyle/>
                    <a:p>
                      <a:endParaRPr lang="ru-RU" sz="2400" dirty="0"/>
                    </a:p>
                  </a:txBody>
                  <a:tcPr/>
                </a:tc>
              </a:tr>
              <a:tr h="370840">
                <a:tc>
                  <a:txBody>
                    <a:bodyPr/>
                    <a:lstStyle/>
                    <a:p>
                      <a:pPr algn="ctr"/>
                      <a:r>
                        <a:rPr lang="ru-RU" sz="2400" b="1" dirty="0" smtClean="0"/>
                        <a:t>19</a:t>
                      </a:r>
                      <a:endParaRPr lang="ru-RU" sz="2400" b="1" dirty="0"/>
                    </a:p>
                  </a:txBody>
                  <a:tcPr/>
                </a:tc>
                <a:tc>
                  <a:txBody>
                    <a:bodyPr/>
                    <a:lstStyle/>
                    <a:p>
                      <a:pPr algn="ctr"/>
                      <a:r>
                        <a:rPr lang="ru-RU" sz="2400" b="1" dirty="0" smtClean="0"/>
                        <a:t>18</a:t>
                      </a:r>
                      <a:endParaRPr lang="ru-RU" sz="2400" b="1" dirty="0"/>
                    </a:p>
                  </a:txBody>
                  <a:tcPr/>
                </a:tc>
                <a:tc>
                  <a:txBody>
                    <a:bodyPr/>
                    <a:lstStyle/>
                    <a:p>
                      <a:pPr algn="ctr"/>
                      <a:r>
                        <a:rPr lang="ru-RU" sz="2400" b="1" dirty="0" smtClean="0"/>
                        <a:t>-</a:t>
                      </a:r>
                      <a:endParaRPr lang="ru-RU" sz="2400" b="1" dirty="0"/>
                    </a:p>
                  </a:txBody>
                  <a:tcPr/>
                </a:tc>
                <a:tc>
                  <a:txBody>
                    <a:bodyPr/>
                    <a:lstStyle/>
                    <a:p>
                      <a:endParaRPr lang="ru-RU" sz="2400" dirty="0"/>
                    </a:p>
                  </a:txBody>
                  <a:tcPr/>
                </a:tc>
              </a:tr>
              <a:tr h="370840">
                <a:tc>
                  <a:txBody>
                    <a:bodyPr/>
                    <a:lstStyle/>
                    <a:p>
                      <a:pPr algn="ctr"/>
                      <a:r>
                        <a:rPr lang="ru-RU" sz="2400" b="1" dirty="0" smtClean="0"/>
                        <a:t>20</a:t>
                      </a:r>
                      <a:endParaRPr lang="ru-RU" sz="2400" b="1" dirty="0"/>
                    </a:p>
                  </a:txBody>
                  <a:tcPr/>
                </a:tc>
                <a:tc>
                  <a:txBody>
                    <a:bodyPr/>
                    <a:lstStyle/>
                    <a:p>
                      <a:pPr algn="ctr"/>
                      <a:r>
                        <a:rPr lang="ru-RU" sz="2400" b="1" dirty="0" smtClean="0"/>
                        <a:t>19</a:t>
                      </a:r>
                      <a:endParaRPr lang="ru-RU" sz="2400" b="1" dirty="0"/>
                    </a:p>
                  </a:txBody>
                  <a:tcPr/>
                </a:tc>
                <a:tc>
                  <a:txBody>
                    <a:bodyPr/>
                    <a:lstStyle/>
                    <a:p>
                      <a:pPr algn="ctr"/>
                      <a:r>
                        <a:rPr lang="ru-RU" sz="2400" b="1" dirty="0" smtClean="0"/>
                        <a:t>10</a:t>
                      </a:r>
                      <a:endParaRPr lang="ru-RU" sz="2400" b="1" dirty="0"/>
                    </a:p>
                  </a:txBody>
                  <a:tcPr/>
                </a:tc>
                <a:tc>
                  <a:txBody>
                    <a:bodyPr/>
                    <a:lstStyle/>
                    <a:p>
                      <a:endParaRPr lang="ru-RU" sz="2400" dirty="0"/>
                    </a:p>
                  </a:txBody>
                  <a:tcPr/>
                </a:tc>
              </a:tr>
              <a:tr h="370840">
                <a:tc>
                  <a:txBody>
                    <a:bodyPr/>
                    <a:lstStyle/>
                    <a:p>
                      <a:pPr algn="ctr"/>
                      <a:r>
                        <a:rPr lang="ru-RU" sz="2400" b="1" dirty="0" smtClean="0"/>
                        <a:t>21</a:t>
                      </a:r>
                      <a:endParaRPr lang="ru-RU" sz="2400" b="1" dirty="0"/>
                    </a:p>
                  </a:txBody>
                  <a:tcPr/>
                </a:tc>
                <a:tc>
                  <a:txBody>
                    <a:bodyPr/>
                    <a:lstStyle/>
                    <a:p>
                      <a:pPr algn="ctr"/>
                      <a:r>
                        <a:rPr lang="ru-RU" sz="2400" b="1" dirty="0" smtClean="0"/>
                        <a:t>20</a:t>
                      </a:r>
                      <a:endParaRPr lang="ru-RU" sz="2400" b="1" dirty="0"/>
                    </a:p>
                  </a:txBody>
                  <a:tcPr/>
                </a:tc>
                <a:tc>
                  <a:txBody>
                    <a:bodyPr/>
                    <a:lstStyle/>
                    <a:p>
                      <a:pPr algn="ctr"/>
                      <a:r>
                        <a:rPr lang="ru-RU" sz="2400" b="1" dirty="0" smtClean="0"/>
                        <a:t>-</a:t>
                      </a:r>
                      <a:endParaRPr lang="ru-RU" sz="2400" b="1" dirty="0"/>
                    </a:p>
                  </a:txBody>
                  <a:tcPr/>
                </a:tc>
                <a:tc>
                  <a:txBody>
                    <a:bodyPr/>
                    <a:lstStyle/>
                    <a:p>
                      <a:endParaRPr lang="ru-RU" sz="2400" dirty="0"/>
                    </a:p>
                  </a:txBody>
                  <a:tcPr/>
                </a:tc>
              </a:tr>
              <a:tr h="370840">
                <a:tc>
                  <a:txBody>
                    <a:bodyPr/>
                    <a:lstStyle/>
                    <a:p>
                      <a:pPr algn="ctr"/>
                      <a:r>
                        <a:rPr lang="ru-RU" sz="2400" b="1" dirty="0" smtClean="0"/>
                        <a:t>22</a:t>
                      </a:r>
                      <a:endParaRPr lang="ru-RU" sz="2400" b="1" dirty="0"/>
                    </a:p>
                  </a:txBody>
                  <a:tcPr/>
                </a:tc>
                <a:tc>
                  <a:txBody>
                    <a:bodyPr/>
                    <a:lstStyle/>
                    <a:p>
                      <a:pPr algn="ctr"/>
                      <a:r>
                        <a:rPr lang="ru-RU" sz="2400" b="1" dirty="0" smtClean="0"/>
                        <a:t>21</a:t>
                      </a:r>
                      <a:endParaRPr lang="ru-RU" sz="2400" b="1" dirty="0"/>
                    </a:p>
                  </a:txBody>
                  <a:tcPr/>
                </a:tc>
                <a:tc>
                  <a:txBody>
                    <a:bodyPr/>
                    <a:lstStyle/>
                    <a:p>
                      <a:pPr algn="ctr"/>
                      <a:r>
                        <a:rPr lang="ru-RU" sz="2400" b="1" dirty="0" smtClean="0"/>
                        <a:t>11</a:t>
                      </a:r>
                      <a:endParaRPr lang="ru-RU" sz="2400" b="1" dirty="0"/>
                    </a:p>
                  </a:txBody>
                  <a:tcPr/>
                </a:tc>
                <a:tc>
                  <a:txBody>
                    <a:bodyPr/>
                    <a:lstStyle/>
                    <a:p>
                      <a:endParaRPr lang="ru-RU" sz="2400" dirty="0"/>
                    </a:p>
                  </a:txBody>
                  <a:tcPr/>
                </a:tc>
              </a:tr>
              <a:tr h="370840">
                <a:tc>
                  <a:txBody>
                    <a:bodyPr/>
                    <a:lstStyle/>
                    <a:p>
                      <a:pPr algn="ctr"/>
                      <a:r>
                        <a:rPr lang="ru-RU" sz="2400" b="1" dirty="0" smtClean="0"/>
                        <a:t>23</a:t>
                      </a:r>
                      <a:endParaRPr lang="ru-RU" sz="2400" b="1" dirty="0"/>
                    </a:p>
                  </a:txBody>
                  <a:tcPr/>
                </a:tc>
                <a:tc>
                  <a:txBody>
                    <a:bodyPr/>
                    <a:lstStyle/>
                    <a:p>
                      <a:pPr algn="ctr"/>
                      <a:r>
                        <a:rPr lang="ru-RU" sz="2400" b="1" dirty="0" smtClean="0"/>
                        <a:t>22</a:t>
                      </a:r>
                      <a:endParaRPr lang="ru-RU" sz="2400" b="1" dirty="0"/>
                    </a:p>
                  </a:txBody>
                  <a:tcPr/>
                </a:tc>
                <a:tc>
                  <a:txBody>
                    <a:bodyPr/>
                    <a:lstStyle/>
                    <a:p>
                      <a:pPr algn="ctr"/>
                      <a:r>
                        <a:rPr lang="ru-RU" sz="2400" b="1" dirty="0" smtClean="0"/>
                        <a:t>-</a:t>
                      </a:r>
                      <a:endParaRPr lang="ru-RU" sz="2400" b="1" dirty="0"/>
                    </a:p>
                  </a:txBody>
                  <a:tcPr/>
                </a:tc>
                <a:tc>
                  <a:txBody>
                    <a:bodyPr/>
                    <a:lstStyle/>
                    <a:p>
                      <a:endParaRPr lang="ru-RU" sz="2400" dirty="0"/>
                    </a:p>
                  </a:txBody>
                  <a:tcPr/>
                </a:tc>
              </a:tr>
            </a:tbl>
          </a:graphicData>
        </a:graphic>
      </p:graphicFrame>
      <p:sp>
        <p:nvSpPr>
          <p:cNvPr id="92" name="TextBox 91"/>
          <p:cNvSpPr txBox="1"/>
          <p:nvPr/>
        </p:nvSpPr>
        <p:spPr>
          <a:xfrm>
            <a:off x="7308304" y="1844824"/>
            <a:ext cx="1584176" cy="461665"/>
          </a:xfrm>
          <a:prstGeom prst="rect">
            <a:avLst/>
          </a:prstGeom>
          <a:noFill/>
        </p:spPr>
        <p:txBody>
          <a:bodyPr wrap="square" rtlCol="0">
            <a:spAutoFit/>
          </a:bodyPr>
          <a:lstStyle/>
          <a:p>
            <a:pPr algn="r"/>
            <a:r>
              <a:rPr lang="ru-RU" sz="2400" b="1" dirty="0" smtClean="0"/>
              <a:t>14+4=18</a:t>
            </a:r>
            <a:endParaRPr lang="ru-RU" sz="2400" b="1" dirty="0"/>
          </a:p>
        </p:txBody>
      </p:sp>
      <p:sp>
        <p:nvSpPr>
          <p:cNvPr id="96" name="TextBox 95"/>
          <p:cNvSpPr txBox="1"/>
          <p:nvPr/>
        </p:nvSpPr>
        <p:spPr>
          <a:xfrm>
            <a:off x="8244408" y="2391271"/>
            <a:ext cx="648072" cy="461665"/>
          </a:xfrm>
          <a:prstGeom prst="rect">
            <a:avLst/>
          </a:prstGeom>
          <a:noFill/>
        </p:spPr>
        <p:txBody>
          <a:bodyPr wrap="square" rtlCol="0">
            <a:spAutoFit/>
          </a:bodyPr>
          <a:lstStyle/>
          <a:p>
            <a:pPr algn="r"/>
            <a:r>
              <a:rPr lang="ru-RU" sz="2400" b="1" dirty="0" smtClean="0"/>
              <a:t>18</a:t>
            </a:r>
            <a:endParaRPr lang="ru-RU" sz="2400" b="1" dirty="0"/>
          </a:p>
        </p:txBody>
      </p:sp>
      <p:sp>
        <p:nvSpPr>
          <p:cNvPr id="99" name="TextBox 98"/>
          <p:cNvSpPr txBox="1"/>
          <p:nvPr/>
        </p:nvSpPr>
        <p:spPr>
          <a:xfrm>
            <a:off x="7452320" y="2751311"/>
            <a:ext cx="1440160" cy="461665"/>
          </a:xfrm>
          <a:prstGeom prst="rect">
            <a:avLst/>
          </a:prstGeom>
          <a:noFill/>
        </p:spPr>
        <p:txBody>
          <a:bodyPr wrap="square" rtlCol="0">
            <a:spAutoFit/>
          </a:bodyPr>
          <a:lstStyle/>
          <a:p>
            <a:pPr algn="r"/>
            <a:r>
              <a:rPr lang="ru-RU" sz="2400" b="1" dirty="0" smtClean="0"/>
              <a:t>18+4=22</a:t>
            </a:r>
            <a:endParaRPr lang="ru-RU" sz="2400" b="1" dirty="0"/>
          </a:p>
        </p:txBody>
      </p:sp>
      <p:sp>
        <p:nvSpPr>
          <p:cNvPr id="102" name="TextBox 101"/>
          <p:cNvSpPr txBox="1"/>
          <p:nvPr/>
        </p:nvSpPr>
        <p:spPr>
          <a:xfrm>
            <a:off x="8316416" y="3183359"/>
            <a:ext cx="576064" cy="461665"/>
          </a:xfrm>
          <a:prstGeom prst="rect">
            <a:avLst/>
          </a:prstGeom>
          <a:noFill/>
        </p:spPr>
        <p:txBody>
          <a:bodyPr wrap="square" rtlCol="0">
            <a:spAutoFit/>
          </a:bodyPr>
          <a:lstStyle/>
          <a:p>
            <a:pPr algn="r"/>
            <a:r>
              <a:rPr lang="ru-RU" sz="2400" b="1" dirty="0" smtClean="0">
                <a:solidFill>
                  <a:srgbClr val="C00000"/>
                </a:solidFill>
              </a:rPr>
              <a:t>22</a:t>
            </a:r>
            <a:endParaRPr lang="ru-RU" sz="2400" b="1" dirty="0">
              <a:solidFill>
                <a:srgbClr val="C00000"/>
              </a:solidFill>
            </a:endParaRPr>
          </a:p>
        </p:txBody>
      </p:sp>
      <p:sp>
        <p:nvSpPr>
          <p:cNvPr id="103" name="TextBox 102"/>
          <p:cNvSpPr txBox="1"/>
          <p:nvPr/>
        </p:nvSpPr>
        <p:spPr>
          <a:xfrm>
            <a:off x="4860032" y="4293096"/>
            <a:ext cx="3744416" cy="707886"/>
          </a:xfrm>
          <a:prstGeom prst="rect">
            <a:avLst/>
          </a:prstGeom>
          <a:noFill/>
        </p:spPr>
        <p:txBody>
          <a:bodyPr wrap="square" rtlCol="0">
            <a:spAutoFit/>
          </a:bodyPr>
          <a:lstStyle/>
          <a:p>
            <a:r>
              <a:rPr lang="ru-RU" sz="4000" b="1" dirty="0" smtClean="0">
                <a:solidFill>
                  <a:srgbClr val="AC0000"/>
                </a:solidFill>
              </a:rPr>
              <a:t>Ответ: 22</a:t>
            </a:r>
            <a:endParaRPr lang="ru-RU" sz="4000" b="1" dirty="0">
              <a:solidFill>
                <a:srgbClr val="AC0000"/>
              </a:solidFill>
            </a:endParaRPr>
          </a:p>
        </p:txBody>
      </p:sp>
      <p:sp>
        <p:nvSpPr>
          <p:cNvPr id="104" name="Скругленный прямоугольник 103"/>
          <p:cNvSpPr/>
          <p:nvPr/>
        </p:nvSpPr>
        <p:spPr>
          <a:xfrm>
            <a:off x="6660232" y="5877272"/>
            <a:ext cx="2339752" cy="792088"/>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ru-RU" sz="3200" b="1" dirty="0" smtClean="0"/>
              <a:t>2 способ</a:t>
            </a:r>
            <a:endParaRPr lang="ru-RU" sz="3200" b="1" dirty="0"/>
          </a:p>
        </p:txBody>
      </p:sp>
      <p:sp>
        <p:nvSpPr>
          <p:cNvPr id="50" name="TextBox 49"/>
          <p:cNvSpPr txBox="1"/>
          <p:nvPr/>
        </p:nvSpPr>
        <p:spPr>
          <a:xfrm>
            <a:off x="8028384" y="1455167"/>
            <a:ext cx="792088" cy="461665"/>
          </a:xfrm>
          <a:prstGeom prst="rect">
            <a:avLst/>
          </a:prstGeom>
          <a:noFill/>
        </p:spPr>
        <p:txBody>
          <a:bodyPr wrap="square" rtlCol="0">
            <a:spAutoFit/>
          </a:bodyPr>
          <a:lstStyle/>
          <a:p>
            <a:pPr algn="r"/>
            <a:r>
              <a:rPr lang="ru-RU" sz="2400" b="1" dirty="0" smtClean="0"/>
              <a:t>14</a:t>
            </a:r>
            <a:endParaRPr lang="ru-RU" sz="2400" b="1" dirty="0"/>
          </a:p>
        </p:txBody>
      </p:sp>
      <p:sp>
        <p:nvSpPr>
          <p:cNvPr id="48" name="TextBox 47"/>
          <p:cNvSpPr txBox="1"/>
          <p:nvPr/>
        </p:nvSpPr>
        <p:spPr>
          <a:xfrm>
            <a:off x="7308304" y="908720"/>
            <a:ext cx="1512168" cy="461665"/>
          </a:xfrm>
          <a:prstGeom prst="rect">
            <a:avLst/>
          </a:prstGeom>
          <a:noFill/>
        </p:spPr>
        <p:txBody>
          <a:bodyPr wrap="square" rtlCol="0">
            <a:spAutoFit/>
          </a:bodyPr>
          <a:lstStyle/>
          <a:p>
            <a:pPr algn="r"/>
            <a:r>
              <a:rPr lang="ru-RU" sz="2400" b="1" dirty="0" smtClean="0"/>
              <a:t>11+3=14</a:t>
            </a:r>
            <a:endParaRPr lang="ru-RU" sz="2400" b="1" dirty="0"/>
          </a:p>
        </p:txBody>
      </p:sp>
      <p:sp>
        <p:nvSpPr>
          <p:cNvPr id="44" name="TextBox 43"/>
          <p:cNvSpPr txBox="1"/>
          <p:nvPr/>
        </p:nvSpPr>
        <p:spPr>
          <a:xfrm>
            <a:off x="8018124" y="476672"/>
            <a:ext cx="802348" cy="461665"/>
          </a:xfrm>
          <a:prstGeom prst="rect">
            <a:avLst/>
          </a:prstGeom>
          <a:noFill/>
        </p:spPr>
        <p:txBody>
          <a:bodyPr wrap="square" rtlCol="0">
            <a:spAutoFit/>
          </a:bodyPr>
          <a:lstStyle/>
          <a:p>
            <a:pPr algn="r"/>
            <a:r>
              <a:rPr lang="ru-RU" sz="2400" b="1" dirty="0" smtClean="0"/>
              <a:t>11</a:t>
            </a:r>
            <a:endParaRPr lang="ru-RU" sz="2400" b="1" dirty="0"/>
          </a:p>
        </p:txBody>
      </p:sp>
      <p:cxnSp>
        <p:nvCxnSpPr>
          <p:cNvPr id="71" name="Скругленная соединительная линия 70"/>
          <p:cNvCxnSpPr/>
          <p:nvPr/>
        </p:nvCxnSpPr>
        <p:spPr>
          <a:xfrm rot="10800000" flipH="1">
            <a:off x="1331640" y="1052736"/>
            <a:ext cx="2376264" cy="489248"/>
          </a:xfrm>
          <a:prstGeom prst="curvedConnector3">
            <a:avLst>
              <a:gd name="adj1" fmla="val -9620"/>
            </a:avLst>
          </a:prstGeom>
          <a:ln>
            <a:tailEnd type="arrow"/>
          </a:ln>
        </p:spPr>
        <p:style>
          <a:lnRef idx="3">
            <a:schemeClr val="accent2"/>
          </a:lnRef>
          <a:fillRef idx="0">
            <a:schemeClr val="accent2"/>
          </a:fillRef>
          <a:effectRef idx="2">
            <a:schemeClr val="accent2"/>
          </a:effectRef>
          <a:fontRef idx="minor">
            <a:schemeClr val="tx1"/>
          </a:fontRef>
        </p:style>
      </p:cxnSp>
      <p:cxnSp>
        <p:nvCxnSpPr>
          <p:cNvPr id="72" name="Прямая со стрелкой 71"/>
          <p:cNvCxnSpPr/>
          <p:nvPr/>
        </p:nvCxnSpPr>
        <p:spPr>
          <a:xfrm flipH="1">
            <a:off x="3923928" y="1268760"/>
            <a:ext cx="72008" cy="360040"/>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cxnSp>
        <p:nvCxnSpPr>
          <p:cNvPr id="73" name="Скругленная соединительная линия 72"/>
          <p:cNvCxnSpPr/>
          <p:nvPr/>
        </p:nvCxnSpPr>
        <p:spPr>
          <a:xfrm rot="10800000" flipH="1">
            <a:off x="1259632" y="1484784"/>
            <a:ext cx="2376264" cy="489248"/>
          </a:xfrm>
          <a:prstGeom prst="curvedConnector3">
            <a:avLst>
              <a:gd name="adj1" fmla="val -9620"/>
            </a:avLst>
          </a:prstGeom>
          <a:ln>
            <a:tailEnd type="arrow"/>
          </a:ln>
        </p:spPr>
        <p:style>
          <a:lnRef idx="3">
            <a:schemeClr val="accent2"/>
          </a:lnRef>
          <a:fillRef idx="0">
            <a:schemeClr val="accent2"/>
          </a:fillRef>
          <a:effectRef idx="2">
            <a:schemeClr val="accent2"/>
          </a:effectRef>
          <a:fontRef idx="minor">
            <a:schemeClr val="tx1"/>
          </a:fontRef>
        </p:style>
      </p:cxnSp>
      <p:cxnSp>
        <p:nvCxnSpPr>
          <p:cNvPr id="74" name="Скругленная соединительная линия 73"/>
          <p:cNvCxnSpPr/>
          <p:nvPr/>
        </p:nvCxnSpPr>
        <p:spPr>
          <a:xfrm flipV="1">
            <a:off x="1907704" y="764704"/>
            <a:ext cx="2088232" cy="1224136"/>
          </a:xfrm>
          <a:prstGeom prst="curvedConnector3">
            <a:avLst>
              <a:gd name="adj1" fmla="val -11887"/>
            </a:avLst>
          </a:prstGeom>
          <a:ln>
            <a:tailEnd type="arrow"/>
          </a:ln>
        </p:spPr>
        <p:style>
          <a:lnRef idx="3">
            <a:schemeClr val="accent2"/>
          </a:lnRef>
          <a:fillRef idx="0">
            <a:schemeClr val="accent2"/>
          </a:fillRef>
          <a:effectRef idx="2">
            <a:schemeClr val="accent2"/>
          </a:effectRef>
          <a:fontRef idx="minor">
            <a:schemeClr val="tx1"/>
          </a:fontRef>
        </p:style>
      </p:cxnSp>
      <p:cxnSp>
        <p:nvCxnSpPr>
          <p:cNvPr id="79" name="Прямая со стрелкой 78"/>
          <p:cNvCxnSpPr/>
          <p:nvPr/>
        </p:nvCxnSpPr>
        <p:spPr>
          <a:xfrm flipH="1">
            <a:off x="3419872" y="1700808"/>
            <a:ext cx="576064" cy="288032"/>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cxnSp>
        <p:nvCxnSpPr>
          <p:cNvPr id="84" name="Прямая со стрелкой 83"/>
          <p:cNvCxnSpPr/>
          <p:nvPr/>
        </p:nvCxnSpPr>
        <p:spPr>
          <a:xfrm flipH="1">
            <a:off x="3923928" y="908720"/>
            <a:ext cx="216024" cy="1080120"/>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sp>
        <p:nvSpPr>
          <p:cNvPr id="114" name="Овал 113"/>
          <p:cNvSpPr/>
          <p:nvPr/>
        </p:nvSpPr>
        <p:spPr>
          <a:xfrm>
            <a:off x="3995936" y="476672"/>
            <a:ext cx="432048" cy="432048"/>
          </a:xfrm>
          <a:prstGeom prst="ellipse">
            <a:avLst/>
          </a:prstGeom>
          <a:noFill/>
          <a:ln w="38100"/>
        </p:spPr>
        <p:style>
          <a:lnRef idx="2">
            <a:schemeClr val="accent2"/>
          </a:lnRef>
          <a:fillRef idx="1">
            <a:schemeClr val="lt1"/>
          </a:fillRef>
          <a:effectRef idx="0">
            <a:schemeClr val="accent2"/>
          </a:effectRef>
          <a:fontRef idx="minor">
            <a:schemeClr val="dk1"/>
          </a:fontRef>
        </p:style>
        <p:txBody>
          <a:bodyPr rtlCol="0" anchor="ctr"/>
          <a:lstStyle/>
          <a:p>
            <a:pPr algn="ctr"/>
            <a:endParaRPr lang="ru-RU"/>
          </a:p>
        </p:txBody>
      </p:sp>
      <p:sp>
        <p:nvSpPr>
          <p:cNvPr id="115" name="Овал 114"/>
          <p:cNvSpPr/>
          <p:nvPr/>
        </p:nvSpPr>
        <p:spPr>
          <a:xfrm>
            <a:off x="3995936" y="1412776"/>
            <a:ext cx="432048" cy="432048"/>
          </a:xfrm>
          <a:prstGeom prst="ellipse">
            <a:avLst/>
          </a:prstGeom>
          <a:noFill/>
          <a:ln w="38100"/>
        </p:spPr>
        <p:style>
          <a:lnRef idx="2">
            <a:schemeClr val="accent2"/>
          </a:lnRef>
          <a:fillRef idx="1">
            <a:schemeClr val="lt1"/>
          </a:fillRef>
          <a:effectRef idx="0">
            <a:schemeClr val="accent2"/>
          </a:effectRef>
          <a:fontRef idx="minor">
            <a:schemeClr val="dk1"/>
          </a:fontRef>
        </p:style>
        <p:txBody>
          <a:bodyPr rtlCol="0" anchor="ctr"/>
          <a:lstStyle/>
          <a:p>
            <a:pPr algn="ctr"/>
            <a:endParaRPr lang="ru-RU"/>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56"/>
                                        </p:tgtEl>
                                        <p:attrNameLst>
                                          <p:attrName>style.visibility</p:attrName>
                                        </p:attrNameLst>
                                      </p:cBhvr>
                                      <p:to>
                                        <p:strVal val="visible"/>
                                      </p:to>
                                    </p:set>
                                    <p:animEffect transition="in" filter="wipe(down)">
                                      <p:cBhvr>
                                        <p:cTn id="7" dur="500"/>
                                        <p:tgtEl>
                                          <p:spTgt spid="5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53"/>
                                        </p:tgtEl>
                                        <p:attrNameLst>
                                          <p:attrName>style.visibility</p:attrName>
                                        </p:attrNameLst>
                                      </p:cBhvr>
                                      <p:to>
                                        <p:strVal val="visible"/>
                                      </p:to>
                                    </p:set>
                                    <p:animEffect transition="in" filter="wipe(up)">
                                      <p:cBhvr>
                                        <p:cTn id="12" dur="500"/>
                                        <p:tgtEl>
                                          <p:spTgt spid="53"/>
                                        </p:tgtEl>
                                      </p:cBhvr>
                                    </p:animEffect>
                                  </p:childTnLst>
                                </p:cTn>
                              </p:par>
                              <p:par>
                                <p:cTn id="13" presetID="3" presetClass="entr" presetSubtype="10" fill="hold" grpId="0" nodeType="with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blinds(horizontal)">
                                      <p:cBhvr>
                                        <p:cTn id="15" dur="500"/>
                                        <p:tgtEl>
                                          <p:spTgt spid="7"/>
                                        </p:tgtEl>
                                      </p:cBhvr>
                                    </p:animEffect>
                                  </p:childTnLst>
                                </p:cTn>
                              </p:par>
                            </p:childTnLst>
                          </p:cTn>
                        </p:par>
                      </p:childTnLst>
                    </p:cTn>
                  </p:par>
                  <p:par>
                    <p:cTn id="16" fill="hold">
                      <p:stCondLst>
                        <p:cond delay="indefinite"/>
                      </p:stCondLst>
                      <p:childTnLst>
                        <p:par>
                          <p:cTn id="17" fill="hold">
                            <p:stCondLst>
                              <p:cond delay="0"/>
                            </p:stCondLst>
                            <p:childTnLst>
                              <p:par>
                                <p:cTn id="18" presetID="1" presetClass="exit" presetSubtype="0" fill="hold" nodeType="clickEffect">
                                  <p:stCondLst>
                                    <p:cond delay="0"/>
                                  </p:stCondLst>
                                  <p:childTnLst>
                                    <p:set>
                                      <p:cBhvr>
                                        <p:cTn id="19" dur="1" fill="hold">
                                          <p:stCondLst>
                                            <p:cond delay="0"/>
                                          </p:stCondLst>
                                        </p:cTn>
                                        <p:tgtEl>
                                          <p:spTgt spid="56"/>
                                        </p:tgtEl>
                                        <p:attrNameLst>
                                          <p:attrName>style.visibility</p:attrName>
                                        </p:attrNameLst>
                                      </p:cBhvr>
                                      <p:to>
                                        <p:strVal val="hidden"/>
                                      </p:to>
                                    </p:set>
                                  </p:childTnLst>
                                </p:cTn>
                              </p:par>
                              <p:par>
                                <p:cTn id="20" presetID="1" presetClass="exit" presetSubtype="0" fill="hold" nodeType="withEffect">
                                  <p:stCondLst>
                                    <p:cond delay="0"/>
                                  </p:stCondLst>
                                  <p:childTnLst>
                                    <p:set>
                                      <p:cBhvr>
                                        <p:cTn id="21" dur="1" fill="hold">
                                          <p:stCondLst>
                                            <p:cond delay="0"/>
                                          </p:stCondLst>
                                        </p:cTn>
                                        <p:tgtEl>
                                          <p:spTgt spid="53"/>
                                        </p:tgtEl>
                                        <p:attrNameLst>
                                          <p:attrName>style.visibility</p:attrName>
                                        </p:attrNameLst>
                                      </p:cBhvr>
                                      <p:to>
                                        <p:strVal val="hidden"/>
                                      </p:to>
                                    </p:set>
                                  </p:childTnLst>
                                </p:cTn>
                              </p:par>
                            </p:childTnLst>
                          </p:cTn>
                        </p:par>
                        <p:par>
                          <p:cTn id="22" fill="hold">
                            <p:stCondLst>
                              <p:cond delay="0"/>
                            </p:stCondLst>
                            <p:childTnLst>
                              <p:par>
                                <p:cTn id="23" presetID="22" presetClass="entr" presetSubtype="4" fill="hold" nodeType="afterEffect">
                                  <p:stCondLst>
                                    <p:cond delay="0"/>
                                  </p:stCondLst>
                                  <p:childTnLst>
                                    <p:set>
                                      <p:cBhvr>
                                        <p:cTn id="24" dur="1" fill="hold">
                                          <p:stCondLst>
                                            <p:cond delay="0"/>
                                          </p:stCondLst>
                                        </p:cTn>
                                        <p:tgtEl>
                                          <p:spTgt spid="71"/>
                                        </p:tgtEl>
                                        <p:attrNameLst>
                                          <p:attrName>style.visibility</p:attrName>
                                        </p:attrNameLst>
                                      </p:cBhvr>
                                      <p:to>
                                        <p:strVal val="visible"/>
                                      </p:to>
                                    </p:set>
                                    <p:animEffect transition="in" filter="wipe(down)">
                                      <p:cBhvr>
                                        <p:cTn id="25" dur="500"/>
                                        <p:tgtEl>
                                          <p:spTgt spid="71"/>
                                        </p:tgtEl>
                                      </p:cBhvr>
                                    </p:animEffect>
                                  </p:childTnLst>
                                </p:cTn>
                              </p:par>
                            </p:childTnLst>
                          </p:cTn>
                        </p:par>
                        <p:par>
                          <p:cTn id="26" fill="hold">
                            <p:stCondLst>
                              <p:cond delay="500"/>
                            </p:stCondLst>
                            <p:childTnLst>
                              <p:par>
                                <p:cTn id="27" presetID="22" presetClass="entr" presetSubtype="1" fill="hold" nodeType="afterEffect">
                                  <p:stCondLst>
                                    <p:cond delay="0"/>
                                  </p:stCondLst>
                                  <p:childTnLst>
                                    <p:set>
                                      <p:cBhvr>
                                        <p:cTn id="28" dur="1" fill="hold">
                                          <p:stCondLst>
                                            <p:cond delay="0"/>
                                          </p:stCondLst>
                                        </p:cTn>
                                        <p:tgtEl>
                                          <p:spTgt spid="72"/>
                                        </p:tgtEl>
                                        <p:attrNameLst>
                                          <p:attrName>style.visibility</p:attrName>
                                        </p:attrNameLst>
                                      </p:cBhvr>
                                      <p:to>
                                        <p:strVal val="visible"/>
                                      </p:to>
                                    </p:set>
                                    <p:animEffect transition="in" filter="wipe(up)">
                                      <p:cBhvr>
                                        <p:cTn id="29" dur="500"/>
                                        <p:tgtEl>
                                          <p:spTgt spid="72"/>
                                        </p:tgtEl>
                                      </p:cBhvr>
                                    </p:animEffect>
                                  </p:childTnLst>
                                </p:cTn>
                              </p:par>
                            </p:childTnLst>
                          </p:cTn>
                        </p:par>
                        <p:par>
                          <p:cTn id="30" fill="hold">
                            <p:stCondLst>
                              <p:cond delay="1000"/>
                            </p:stCondLst>
                            <p:childTnLst>
                              <p:par>
                                <p:cTn id="31" presetID="3" presetClass="entr" presetSubtype="10" fill="hold" grpId="0" nodeType="afterEffect">
                                  <p:stCondLst>
                                    <p:cond delay="0"/>
                                  </p:stCondLst>
                                  <p:childTnLst>
                                    <p:set>
                                      <p:cBhvr>
                                        <p:cTn id="32" dur="1" fill="hold">
                                          <p:stCondLst>
                                            <p:cond delay="0"/>
                                          </p:stCondLst>
                                        </p:cTn>
                                        <p:tgtEl>
                                          <p:spTgt spid="10"/>
                                        </p:tgtEl>
                                        <p:attrNameLst>
                                          <p:attrName>style.visibility</p:attrName>
                                        </p:attrNameLst>
                                      </p:cBhvr>
                                      <p:to>
                                        <p:strVal val="visible"/>
                                      </p:to>
                                    </p:set>
                                    <p:animEffect transition="in" filter="blinds(horizontal)">
                                      <p:cBhvr>
                                        <p:cTn id="33" dur="500"/>
                                        <p:tgtEl>
                                          <p:spTgt spid="10"/>
                                        </p:tgtEl>
                                      </p:cBhvr>
                                    </p:animEffect>
                                  </p:childTnLst>
                                </p:cTn>
                              </p:par>
                            </p:childTnLst>
                          </p:cTn>
                        </p:par>
                      </p:childTnLst>
                    </p:cTn>
                  </p:par>
                  <p:par>
                    <p:cTn id="34" fill="hold">
                      <p:stCondLst>
                        <p:cond delay="indefinite"/>
                      </p:stCondLst>
                      <p:childTnLst>
                        <p:par>
                          <p:cTn id="35" fill="hold">
                            <p:stCondLst>
                              <p:cond delay="0"/>
                            </p:stCondLst>
                            <p:childTnLst>
                              <p:par>
                                <p:cTn id="36" presetID="1" presetClass="exit" presetSubtype="0" fill="hold" nodeType="clickEffect">
                                  <p:stCondLst>
                                    <p:cond delay="0"/>
                                  </p:stCondLst>
                                  <p:childTnLst>
                                    <p:set>
                                      <p:cBhvr>
                                        <p:cTn id="37" dur="1" fill="hold">
                                          <p:stCondLst>
                                            <p:cond delay="0"/>
                                          </p:stCondLst>
                                        </p:cTn>
                                        <p:tgtEl>
                                          <p:spTgt spid="71"/>
                                        </p:tgtEl>
                                        <p:attrNameLst>
                                          <p:attrName>style.visibility</p:attrName>
                                        </p:attrNameLst>
                                      </p:cBhvr>
                                      <p:to>
                                        <p:strVal val="hidden"/>
                                      </p:to>
                                    </p:set>
                                  </p:childTnLst>
                                </p:cTn>
                              </p:par>
                              <p:par>
                                <p:cTn id="38" presetID="1" presetClass="exit" presetSubtype="0" fill="hold" nodeType="withEffect">
                                  <p:stCondLst>
                                    <p:cond delay="0"/>
                                  </p:stCondLst>
                                  <p:childTnLst>
                                    <p:set>
                                      <p:cBhvr>
                                        <p:cTn id="39" dur="1" fill="hold">
                                          <p:stCondLst>
                                            <p:cond delay="0"/>
                                          </p:stCondLst>
                                        </p:cTn>
                                        <p:tgtEl>
                                          <p:spTgt spid="72"/>
                                        </p:tgtEl>
                                        <p:attrNameLst>
                                          <p:attrName>style.visibility</p:attrName>
                                        </p:attrNameLst>
                                      </p:cBhvr>
                                      <p:to>
                                        <p:strVal val="hidden"/>
                                      </p:to>
                                    </p:set>
                                  </p:childTnLst>
                                </p:cTn>
                              </p:par>
                            </p:childTnLst>
                          </p:cTn>
                        </p:par>
                        <p:par>
                          <p:cTn id="40" fill="hold">
                            <p:stCondLst>
                              <p:cond delay="0"/>
                            </p:stCondLst>
                            <p:childTnLst>
                              <p:par>
                                <p:cTn id="41" presetID="22" presetClass="entr" presetSubtype="4" fill="hold" nodeType="afterEffect">
                                  <p:stCondLst>
                                    <p:cond delay="0"/>
                                  </p:stCondLst>
                                  <p:childTnLst>
                                    <p:set>
                                      <p:cBhvr>
                                        <p:cTn id="42" dur="1" fill="hold">
                                          <p:stCondLst>
                                            <p:cond delay="0"/>
                                          </p:stCondLst>
                                        </p:cTn>
                                        <p:tgtEl>
                                          <p:spTgt spid="73"/>
                                        </p:tgtEl>
                                        <p:attrNameLst>
                                          <p:attrName>style.visibility</p:attrName>
                                        </p:attrNameLst>
                                      </p:cBhvr>
                                      <p:to>
                                        <p:strVal val="visible"/>
                                      </p:to>
                                    </p:set>
                                    <p:animEffect transition="in" filter="wipe(down)">
                                      <p:cBhvr>
                                        <p:cTn id="43" dur="500"/>
                                        <p:tgtEl>
                                          <p:spTgt spid="73"/>
                                        </p:tgtEl>
                                      </p:cBhvr>
                                    </p:animEffect>
                                  </p:childTnLst>
                                </p:cTn>
                              </p:par>
                            </p:childTnLst>
                          </p:cTn>
                        </p:par>
                        <p:par>
                          <p:cTn id="44" fill="hold">
                            <p:stCondLst>
                              <p:cond delay="500"/>
                            </p:stCondLst>
                            <p:childTnLst>
                              <p:par>
                                <p:cTn id="45" presetID="22" presetClass="entr" presetSubtype="4" fill="hold" nodeType="afterEffect">
                                  <p:stCondLst>
                                    <p:cond delay="0"/>
                                  </p:stCondLst>
                                  <p:childTnLst>
                                    <p:set>
                                      <p:cBhvr>
                                        <p:cTn id="46" dur="1" fill="hold">
                                          <p:stCondLst>
                                            <p:cond delay="0"/>
                                          </p:stCondLst>
                                        </p:cTn>
                                        <p:tgtEl>
                                          <p:spTgt spid="74"/>
                                        </p:tgtEl>
                                        <p:attrNameLst>
                                          <p:attrName>style.visibility</p:attrName>
                                        </p:attrNameLst>
                                      </p:cBhvr>
                                      <p:to>
                                        <p:strVal val="visible"/>
                                      </p:to>
                                    </p:set>
                                    <p:animEffect transition="in" filter="wipe(down)">
                                      <p:cBhvr>
                                        <p:cTn id="47" dur="500"/>
                                        <p:tgtEl>
                                          <p:spTgt spid="74"/>
                                        </p:tgtEl>
                                      </p:cBhvr>
                                    </p:animEffect>
                                  </p:childTnLst>
                                </p:cTn>
                              </p:par>
                            </p:childTnLst>
                          </p:cTn>
                        </p:par>
                        <p:par>
                          <p:cTn id="48" fill="hold">
                            <p:stCondLst>
                              <p:cond delay="1000"/>
                            </p:stCondLst>
                            <p:childTnLst>
                              <p:par>
                                <p:cTn id="49" presetID="22" presetClass="entr" presetSubtype="1" fill="hold" grpId="0" nodeType="afterEffect">
                                  <p:stCondLst>
                                    <p:cond delay="0"/>
                                  </p:stCondLst>
                                  <p:childTnLst>
                                    <p:set>
                                      <p:cBhvr>
                                        <p:cTn id="50" dur="1" fill="hold">
                                          <p:stCondLst>
                                            <p:cond delay="0"/>
                                          </p:stCondLst>
                                        </p:cTn>
                                        <p:tgtEl>
                                          <p:spTgt spid="115"/>
                                        </p:tgtEl>
                                        <p:attrNameLst>
                                          <p:attrName>style.visibility</p:attrName>
                                        </p:attrNameLst>
                                      </p:cBhvr>
                                      <p:to>
                                        <p:strVal val="visible"/>
                                      </p:to>
                                    </p:set>
                                    <p:animEffect transition="in" filter="wipe(up)">
                                      <p:cBhvr>
                                        <p:cTn id="51" dur="500"/>
                                        <p:tgtEl>
                                          <p:spTgt spid="115"/>
                                        </p:tgtEl>
                                      </p:cBhvr>
                                    </p:animEffect>
                                  </p:childTnLst>
                                </p:cTn>
                              </p:par>
                              <p:par>
                                <p:cTn id="52" presetID="22" presetClass="entr" presetSubtype="1" fill="hold" nodeType="withEffect">
                                  <p:stCondLst>
                                    <p:cond delay="0"/>
                                  </p:stCondLst>
                                  <p:childTnLst>
                                    <p:set>
                                      <p:cBhvr>
                                        <p:cTn id="53" dur="1" fill="hold">
                                          <p:stCondLst>
                                            <p:cond delay="0"/>
                                          </p:stCondLst>
                                        </p:cTn>
                                        <p:tgtEl>
                                          <p:spTgt spid="79"/>
                                        </p:tgtEl>
                                        <p:attrNameLst>
                                          <p:attrName>style.visibility</p:attrName>
                                        </p:attrNameLst>
                                      </p:cBhvr>
                                      <p:to>
                                        <p:strVal val="visible"/>
                                      </p:to>
                                    </p:set>
                                    <p:animEffect transition="in" filter="wipe(up)">
                                      <p:cBhvr>
                                        <p:cTn id="54" dur="500"/>
                                        <p:tgtEl>
                                          <p:spTgt spid="79"/>
                                        </p:tgtEl>
                                      </p:cBhvr>
                                    </p:animEffect>
                                  </p:childTnLst>
                                </p:cTn>
                              </p:par>
                            </p:childTnLst>
                          </p:cTn>
                        </p:par>
                        <p:par>
                          <p:cTn id="55" fill="hold">
                            <p:stCondLst>
                              <p:cond delay="1500"/>
                            </p:stCondLst>
                            <p:childTnLst>
                              <p:par>
                                <p:cTn id="56" presetID="22" presetClass="entr" presetSubtype="1" fill="hold" grpId="0" nodeType="afterEffect">
                                  <p:stCondLst>
                                    <p:cond delay="0"/>
                                  </p:stCondLst>
                                  <p:childTnLst>
                                    <p:set>
                                      <p:cBhvr>
                                        <p:cTn id="57" dur="1" fill="hold">
                                          <p:stCondLst>
                                            <p:cond delay="0"/>
                                          </p:stCondLst>
                                        </p:cTn>
                                        <p:tgtEl>
                                          <p:spTgt spid="114"/>
                                        </p:tgtEl>
                                        <p:attrNameLst>
                                          <p:attrName>style.visibility</p:attrName>
                                        </p:attrNameLst>
                                      </p:cBhvr>
                                      <p:to>
                                        <p:strVal val="visible"/>
                                      </p:to>
                                    </p:set>
                                    <p:animEffect transition="in" filter="wipe(up)">
                                      <p:cBhvr>
                                        <p:cTn id="58" dur="500"/>
                                        <p:tgtEl>
                                          <p:spTgt spid="114"/>
                                        </p:tgtEl>
                                      </p:cBhvr>
                                    </p:animEffect>
                                  </p:childTnLst>
                                </p:cTn>
                              </p:par>
                              <p:par>
                                <p:cTn id="59" presetID="22" presetClass="entr" presetSubtype="1" fill="hold" nodeType="withEffect">
                                  <p:stCondLst>
                                    <p:cond delay="0"/>
                                  </p:stCondLst>
                                  <p:childTnLst>
                                    <p:set>
                                      <p:cBhvr>
                                        <p:cTn id="60" dur="1" fill="hold">
                                          <p:stCondLst>
                                            <p:cond delay="0"/>
                                          </p:stCondLst>
                                        </p:cTn>
                                        <p:tgtEl>
                                          <p:spTgt spid="84"/>
                                        </p:tgtEl>
                                        <p:attrNameLst>
                                          <p:attrName>style.visibility</p:attrName>
                                        </p:attrNameLst>
                                      </p:cBhvr>
                                      <p:to>
                                        <p:strVal val="visible"/>
                                      </p:to>
                                    </p:set>
                                    <p:animEffect transition="in" filter="wipe(up)">
                                      <p:cBhvr>
                                        <p:cTn id="61" dur="500"/>
                                        <p:tgtEl>
                                          <p:spTgt spid="84"/>
                                        </p:tgtEl>
                                      </p:cBhvr>
                                    </p:animEffect>
                                  </p:childTnLst>
                                </p:cTn>
                              </p:par>
                              <p:par>
                                <p:cTn id="62" presetID="3" presetClass="entr" presetSubtype="10" fill="hold" grpId="0" nodeType="withEffect">
                                  <p:stCondLst>
                                    <p:cond delay="0"/>
                                  </p:stCondLst>
                                  <p:childTnLst>
                                    <p:set>
                                      <p:cBhvr>
                                        <p:cTn id="63" dur="1" fill="hold">
                                          <p:stCondLst>
                                            <p:cond delay="0"/>
                                          </p:stCondLst>
                                        </p:cTn>
                                        <p:tgtEl>
                                          <p:spTgt spid="13"/>
                                        </p:tgtEl>
                                        <p:attrNameLst>
                                          <p:attrName>style.visibility</p:attrName>
                                        </p:attrNameLst>
                                      </p:cBhvr>
                                      <p:to>
                                        <p:strVal val="visible"/>
                                      </p:to>
                                    </p:set>
                                    <p:animEffect transition="in" filter="blinds(horizontal)">
                                      <p:cBhvr>
                                        <p:cTn id="64" dur="500"/>
                                        <p:tgtEl>
                                          <p:spTgt spid="13"/>
                                        </p:tgtEl>
                                      </p:cBhvr>
                                    </p:animEffect>
                                  </p:childTnLst>
                                </p:cTn>
                              </p:par>
                            </p:childTnLst>
                          </p:cTn>
                        </p:par>
                      </p:childTnLst>
                    </p:cTn>
                  </p:par>
                  <p:par>
                    <p:cTn id="65" fill="hold">
                      <p:stCondLst>
                        <p:cond delay="indefinite"/>
                      </p:stCondLst>
                      <p:childTnLst>
                        <p:par>
                          <p:cTn id="66" fill="hold">
                            <p:stCondLst>
                              <p:cond delay="0"/>
                            </p:stCondLst>
                            <p:childTnLst>
                              <p:par>
                                <p:cTn id="67" presetID="1" presetClass="exit" presetSubtype="0" fill="hold" nodeType="clickEffect">
                                  <p:stCondLst>
                                    <p:cond delay="0"/>
                                  </p:stCondLst>
                                  <p:childTnLst>
                                    <p:set>
                                      <p:cBhvr>
                                        <p:cTn id="68" dur="1" fill="hold">
                                          <p:stCondLst>
                                            <p:cond delay="0"/>
                                          </p:stCondLst>
                                        </p:cTn>
                                        <p:tgtEl>
                                          <p:spTgt spid="74"/>
                                        </p:tgtEl>
                                        <p:attrNameLst>
                                          <p:attrName>style.visibility</p:attrName>
                                        </p:attrNameLst>
                                      </p:cBhvr>
                                      <p:to>
                                        <p:strVal val="hidden"/>
                                      </p:to>
                                    </p:set>
                                  </p:childTnLst>
                                </p:cTn>
                              </p:par>
                              <p:par>
                                <p:cTn id="69" presetID="1" presetClass="exit" presetSubtype="0" fill="hold" nodeType="withEffect">
                                  <p:stCondLst>
                                    <p:cond delay="0"/>
                                  </p:stCondLst>
                                  <p:childTnLst>
                                    <p:set>
                                      <p:cBhvr>
                                        <p:cTn id="70" dur="1" fill="hold">
                                          <p:stCondLst>
                                            <p:cond delay="0"/>
                                          </p:stCondLst>
                                        </p:cTn>
                                        <p:tgtEl>
                                          <p:spTgt spid="73"/>
                                        </p:tgtEl>
                                        <p:attrNameLst>
                                          <p:attrName>style.visibility</p:attrName>
                                        </p:attrNameLst>
                                      </p:cBhvr>
                                      <p:to>
                                        <p:strVal val="hidden"/>
                                      </p:to>
                                    </p:set>
                                  </p:childTnLst>
                                </p:cTn>
                              </p:par>
                              <p:par>
                                <p:cTn id="71" presetID="1" presetClass="exit" presetSubtype="0" fill="hold" nodeType="withEffect">
                                  <p:stCondLst>
                                    <p:cond delay="0"/>
                                  </p:stCondLst>
                                  <p:childTnLst>
                                    <p:set>
                                      <p:cBhvr>
                                        <p:cTn id="72" dur="1" fill="hold">
                                          <p:stCondLst>
                                            <p:cond delay="0"/>
                                          </p:stCondLst>
                                        </p:cTn>
                                        <p:tgtEl>
                                          <p:spTgt spid="84"/>
                                        </p:tgtEl>
                                        <p:attrNameLst>
                                          <p:attrName>style.visibility</p:attrName>
                                        </p:attrNameLst>
                                      </p:cBhvr>
                                      <p:to>
                                        <p:strVal val="hidden"/>
                                      </p:to>
                                    </p:set>
                                  </p:childTnLst>
                                </p:cTn>
                              </p:par>
                              <p:par>
                                <p:cTn id="73" presetID="1" presetClass="exit" presetSubtype="0" fill="hold" nodeType="withEffect">
                                  <p:stCondLst>
                                    <p:cond delay="0"/>
                                  </p:stCondLst>
                                  <p:childTnLst>
                                    <p:set>
                                      <p:cBhvr>
                                        <p:cTn id="74" dur="1" fill="hold">
                                          <p:stCondLst>
                                            <p:cond delay="0"/>
                                          </p:stCondLst>
                                        </p:cTn>
                                        <p:tgtEl>
                                          <p:spTgt spid="79"/>
                                        </p:tgtEl>
                                        <p:attrNameLst>
                                          <p:attrName>style.visibility</p:attrName>
                                        </p:attrNameLst>
                                      </p:cBhvr>
                                      <p:to>
                                        <p:strVal val="hidden"/>
                                      </p:to>
                                    </p:set>
                                  </p:childTnLst>
                                </p:cTn>
                              </p:par>
                              <p:par>
                                <p:cTn id="75" presetID="1" presetClass="exit" presetSubtype="0" fill="hold" grpId="1" nodeType="withEffect">
                                  <p:stCondLst>
                                    <p:cond delay="0"/>
                                  </p:stCondLst>
                                  <p:childTnLst>
                                    <p:set>
                                      <p:cBhvr>
                                        <p:cTn id="76" dur="1" fill="hold">
                                          <p:stCondLst>
                                            <p:cond delay="0"/>
                                          </p:stCondLst>
                                        </p:cTn>
                                        <p:tgtEl>
                                          <p:spTgt spid="114"/>
                                        </p:tgtEl>
                                        <p:attrNameLst>
                                          <p:attrName>style.visibility</p:attrName>
                                        </p:attrNameLst>
                                      </p:cBhvr>
                                      <p:to>
                                        <p:strVal val="hidden"/>
                                      </p:to>
                                    </p:set>
                                  </p:childTnLst>
                                </p:cTn>
                              </p:par>
                              <p:par>
                                <p:cTn id="77" presetID="1" presetClass="exit" presetSubtype="0" fill="hold" grpId="1" nodeType="withEffect">
                                  <p:stCondLst>
                                    <p:cond delay="0"/>
                                  </p:stCondLst>
                                  <p:childTnLst>
                                    <p:set>
                                      <p:cBhvr>
                                        <p:cTn id="78" dur="1" fill="hold">
                                          <p:stCondLst>
                                            <p:cond delay="0"/>
                                          </p:stCondLst>
                                        </p:cTn>
                                        <p:tgtEl>
                                          <p:spTgt spid="115"/>
                                        </p:tgtEl>
                                        <p:attrNameLst>
                                          <p:attrName>style.visibility</p:attrName>
                                        </p:attrNameLst>
                                      </p:cBhvr>
                                      <p:to>
                                        <p:strVal val="hidden"/>
                                      </p:to>
                                    </p:set>
                                  </p:childTnLst>
                                </p:cTn>
                              </p:par>
                            </p:childTnLst>
                          </p:cTn>
                        </p:par>
                        <p:par>
                          <p:cTn id="79" fill="hold">
                            <p:stCondLst>
                              <p:cond delay="0"/>
                            </p:stCondLst>
                            <p:childTnLst>
                              <p:par>
                                <p:cTn id="80" presetID="3" presetClass="entr" presetSubtype="10" fill="hold" grpId="0" nodeType="afterEffect">
                                  <p:stCondLst>
                                    <p:cond delay="0"/>
                                  </p:stCondLst>
                                  <p:childTnLst>
                                    <p:set>
                                      <p:cBhvr>
                                        <p:cTn id="81" dur="1" fill="hold">
                                          <p:stCondLst>
                                            <p:cond delay="0"/>
                                          </p:stCondLst>
                                        </p:cTn>
                                        <p:tgtEl>
                                          <p:spTgt spid="16"/>
                                        </p:tgtEl>
                                        <p:attrNameLst>
                                          <p:attrName>style.visibility</p:attrName>
                                        </p:attrNameLst>
                                      </p:cBhvr>
                                      <p:to>
                                        <p:strVal val="visible"/>
                                      </p:to>
                                    </p:set>
                                    <p:animEffect transition="in" filter="blinds(horizontal)">
                                      <p:cBhvr>
                                        <p:cTn id="82" dur="500"/>
                                        <p:tgtEl>
                                          <p:spTgt spid="16"/>
                                        </p:tgtEl>
                                      </p:cBhvr>
                                    </p:animEffect>
                                  </p:childTnLst>
                                </p:cTn>
                              </p:par>
                            </p:childTnLst>
                          </p:cTn>
                        </p:par>
                        <p:par>
                          <p:cTn id="83" fill="hold">
                            <p:stCondLst>
                              <p:cond delay="500"/>
                            </p:stCondLst>
                            <p:childTnLst>
                              <p:par>
                                <p:cTn id="84" presetID="3" presetClass="entr" presetSubtype="10" fill="hold" grpId="0" nodeType="afterEffect">
                                  <p:stCondLst>
                                    <p:cond delay="0"/>
                                  </p:stCondLst>
                                  <p:childTnLst>
                                    <p:set>
                                      <p:cBhvr>
                                        <p:cTn id="85" dur="1" fill="hold">
                                          <p:stCondLst>
                                            <p:cond delay="0"/>
                                          </p:stCondLst>
                                        </p:cTn>
                                        <p:tgtEl>
                                          <p:spTgt spid="19"/>
                                        </p:tgtEl>
                                        <p:attrNameLst>
                                          <p:attrName>style.visibility</p:attrName>
                                        </p:attrNameLst>
                                      </p:cBhvr>
                                      <p:to>
                                        <p:strVal val="visible"/>
                                      </p:to>
                                    </p:set>
                                    <p:animEffect transition="in" filter="blinds(horizontal)">
                                      <p:cBhvr>
                                        <p:cTn id="86" dur="500"/>
                                        <p:tgtEl>
                                          <p:spTgt spid="19"/>
                                        </p:tgtEl>
                                      </p:cBhvr>
                                    </p:animEffect>
                                  </p:childTnLst>
                                </p:cTn>
                              </p:par>
                            </p:childTnLst>
                          </p:cTn>
                        </p:par>
                        <p:par>
                          <p:cTn id="87" fill="hold">
                            <p:stCondLst>
                              <p:cond delay="1000"/>
                            </p:stCondLst>
                            <p:childTnLst>
                              <p:par>
                                <p:cTn id="88" presetID="3" presetClass="entr" presetSubtype="10" fill="hold" grpId="0" nodeType="afterEffect">
                                  <p:stCondLst>
                                    <p:cond delay="0"/>
                                  </p:stCondLst>
                                  <p:childTnLst>
                                    <p:set>
                                      <p:cBhvr>
                                        <p:cTn id="89" dur="1" fill="hold">
                                          <p:stCondLst>
                                            <p:cond delay="0"/>
                                          </p:stCondLst>
                                        </p:cTn>
                                        <p:tgtEl>
                                          <p:spTgt spid="21"/>
                                        </p:tgtEl>
                                        <p:attrNameLst>
                                          <p:attrName>style.visibility</p:attrName>
                                        </p:attrNameLst>
                                      </p:cBhvr>
                                      <p:to>
                                        <p:strVal val="visible"/>
                                      </p:to>
                                    </p:set>
                                    <p:animEffect transition="in" filter="blinds(horizontal)">
                                      <p:cBhvr>
                                        <p:cTn id="90" dur="500"/>
                                        <p:tgtEl>
                                          <p:spTgt spid="21"/>
                                        </p:tgtEl>
                                      </p:cBhvr>
                                    </p:animEffect>
                                  </p:childTnLst>
                                </p:cTn>
                              </p:par>
                            </p:childTnLst>
                          </p:cTn>
                        </p:par>
                        <p:par>
                          <p:cTn id="91" fill="hold">
                            <p:stCondLst>
                              <p:cond delay="1500"/>
                            </p:stCondLst>
                            <p:childTnLst>
                              <p:par>
                                <p:cTn id="92" presetID="3" presetClass="entr" presetSubtype="10" fill="hold" grpId="0" nodeType="afterEffect">
                                  <p:stCondLst>
                                    <p:cond delay="0"/>
                                  </p:stCondLst>
                                  <p:childTnLst>
                                    <p:set>
                                      <p:cBhvr>
                                        <p:cTn id="93" dur="1" fill="hold">
                                          <p:stCondLst>
                                            <p:cond delay="0"/>
                                          </p:stCondLst>
                                        </p:cTn>
                                        <p:tgtEl>
                                          <p:spTgt spid="24"/>
                                        </p:tgtEl>
                                        <p:attrNameLst>
                                          <p:attrName>style.visibility</p:attrName>
                                        </p:attrNameLst>
                                      </p:cBhvr>
                                      <p:to>
                                        <p:strVal val="visible"/>
                                      </p:to>
                                    </p:set>
                                    <p:animEffect transition="in" filter="blinds(horizontal)">
                                      <p:cBhvr>
                                        <p:cTn id="94" dur="500"/>
                                        <p:tgtEl>
                                          <p:spTgt spid="24"/>
                                        </p:tgtEl>
                                      </p:cBhvr>
                                    </p:animEffect>
                                  </p:childTnLst>
                                </p:cTn>
                              </p:par>
                            </p:childTnLst>
                          </p:cTn>
                        </p:par>
                        <p:par>
                          <p:cTn id="95" fill="hold">
                            <p:stCondLst>
                              <p:cond delay="2000"/>
                            </p:stCondLst>
                            <p:childTnLst>
                              <p:par>
                                <p:cTn id="96" presetID="3" presetClass="entr" presetSubtype="10" fill="hold" grpId="0" nodeType="afterEffect">
                                  <p:stCondLst>
                                    <p:cond delay="0"/>
                                  </p:stCondLst>
                                  <p:childTnLst>
                                    <p:set>
                                      <p:cBhvr>
                                        <p:cTn id="97" dur="1" fill="hold">
                                          <p:stCondLst>
                                            <p:cond delay="0"/>
                                          </p:stCondLst>
                                        </p:cTn>
                                        <p:tgtEl>
                                          <p:spTgt spid="27"/>
                                        </p:tgtEl>
                                        <p:attrNameLst>
                                          <p:attrName>style.visibility</p:attrName>
                                        </p:attrNameLst>
                                      </p:cBhvr>
                                      <p:to>
                                        <p:strVal val="visible"/>
                                      </p:to>
                                    </p:set>
                                    <p:animEffect transition="in" filter="blinds(horizontal)">
                                      <p:cBhvr>
                                        <p:cTn id="98" dur="500"/>
                                        <p:tgtEl>
                                          <p:spTgt spid="27"/>
                                        </p:tgtEl>
                                      </p:cBhvr>
                                    </p:animEffect>
                                  </p:childTnLst>
                                </p:cTn>
                              </p:par>
                            </p:childTnLst>
                          </p:cTn>
                        </p:par>
                        <p:par>
                          <p:cTn id="99" fill="hold">
                            <p:stCondLst>
                              <p:cond delay="2500"/>
                            </p:stCondLst>
                            <p:childTnLst>
                              <p:par>
                                <p:cTn id="100" presetID="3" presetClass="entr" presetSubtype="10" fill="hold" grpId="0" nodeType="afterEffect">
                                  <p:stCondLst>
                                    <p:cond delay="0"/>
                                  </p:stCondLst>
                                  <p:childTnLst>
                                    <p:set>
                                      <p:cBhvr>
                                        <p:cTn id="101" dur="1" fill="hold">
                                          <p:stCondLst>
                                            <p:cond delay="0"/>
                                          </p:stCondLst>
                                        </p:cTn>
                                        <p:tgtEl>
                                          <p:spTgt spid="31"/>
                                        </p:tgtEl>
                                        <p:attrNameLst>
                                          <p:attrName>style.visibility</p:attrName>
                                        </p:attrNameLst>
                                      </p:cBhvr>
                                      <p:to>
                                        <p:strVal val="visible"/>
                                      </p:to>
                                    </p:set>
                                    <p:animEffect transition="in" filter="blinds(horizontal)">
                                      <p:cBhvr>
                                        <p:cTn id="102" dur="500"/>
                                        <p:tgtEl>
                                          <p:spTgt spid="31"/>
                                        </p:tgtEl>
                                      </p:cBhvr>
                                    </p:animEffect>
                                  </p:childTnLst>
                                </p:cTn>
                              </p:par>
                            </p:childTnLst>
                          </p:cTn>
                        </p:par>
                        <p:par>
                          <p:cTn id="103" fill="hold">
                            <p:stCondLst>
                              <p:cond delay="3000"/>
                            </p:stCondLst>
                            <p:childTnLst>
                              <p:par>
                                <p:cTn id="104" presetID="3" presetClass="entr" presetSubtype="10" fill="hold" grpId="0" nodeType="afterEffect">
                                  <p:stCondLst>
                                    <p:cond delay="0"/>
                                  </p:stCondLst>
                                  <p:childTnLst>
                                    <p:set>
                                      <p:cBhvr>
                                        <p:cTn id="105" dur="1" fill="hold">
                                          <p:stCondLst>
                                            <p:cond delay="0"/>
                                          </p:stCondLst>
                                        </p:cTn>
                                        <p:tgtEl>
                                          <p:spTgt spid="33"/>
                                        </p:tgtEl>
                                        <p:attrNameLst>
                                          <p:attrName>style.visibility</p:attrName>
                                        </p:attrNameLst>
                                      </p:cBhvr>
                                      <p:to>
                                        <p:strVal val="visible"/>
                                      </p:to>
                                    </p:set>
                                    <p:animEffect transition="in" filter="blinds(horizontal)">
                                      <p:cBhvr>
                                        <p:cTn id="106" dur="500"/>
                                        <p:tgtEl>
                                          <p:spTgt spid="33"/>
                                        </p:tgtEl>
                                      </p:cBhvr>
                                    </p:animEffect>
                                  </p:childTnLst>
                                </p:cTn>
                              </p:par>
                            </p:childTnLst>
                          </p:cTn>
                        </p:par>
                        <p:par>
                          <p:cTn id="107" fill="hold">
                            <p:stCondLst>
                              <p:cond delay="3500"/>
                            </p:stCondLst>
                            <p:childTnLst>
                              <p:par>
                                <p:cTn id="108" presetID="3" presetClass="entr" presetSubtype="10" fill="hold" grpId="0" nodeType="afterEffect">
                                  <p:stCondLst>
                                    <p:cond delay="0"/>
                                  </p:stCondLst>
                                  <p:childTnLst>
                                    <p:set>
                                      <p:cBhvr>
                                        <p:cTn id="109" dur="1" fill="hold">
                                          <p:stCondLst>
                                            <p:cond delay="0"/>
                                          </p:stCondLst>
                                        </p:cTn>
                                        <p:tgtEl>
                                          <p:spTgt spid="37"/>
                                        </p:tgtEl>
                                        <p:attrNameLst>
                                          <p:attrName>style.visibility</p:attrName>
                                        </p:attrNameLst>
                                      </p:cBhvr>
                                      <p:to>
                                        <p:strVal val="visible"/>
                                      </p:to>
                                    </p:set>
                                    <p:animEffect transition="in" filter="blinds(horizontal)">
                                      <p:cBhvr>
                                        <p:cTn id="110" dur="500"/>
                                        <p:tgtEl>
                                          <p:spTgt spid="37"/>
                                        </p:tgtEl>
                                      </p:cBhvr>
                                    </p:animEffect>
                                  </p:childTnLst>
                                </p:cTn>
                              </p:par>
                            </p:childTnLst>
                          </p:cTn>
                        </p:par>
                        <p:par>
                          <p:cTn id="111" fill="hold">
                            <p:stCondLst>
                              <p:cond delay="4000"/>
                            </p:stCondLst>
                            <p:childTnLst>
                              <p:par>
                                <p:cTn id="112" presetID="3" presetClass="entr" presetSubtype="10" fill="hold" grpId="0" nodeType="afterEffect">
                                  <p:stCondLst>
                                    <p:cond delay="0"/>
                                  </p:stCondLst>
                                  <p:childTnLst>
                                    <p:set>
                                      <p:cBhvr>
                                        <p:cTn id="113" dur="1" fill="hold">
                                          <p:stCondLst>
                                            <p:cond delay="0"/>
                                          </p:stCondLst>
                                        </p:cTn>
                                        <p:tgtEl>
                                          <p:spTgt spid="40"/>
                                        </p:tgtEl>
                                        <p:attrNameLst>
                                          <p:attrName>style.visibility</p:attrName>
                                        </p:attrNameLst>
                                      </p:cBhvr>
                                      <p:to>
                                        <p:strVal val="visible"/>
                                      </p:to>
                                    </p:set>
                                    <p:animEffect transition="in" filter="blinds(horizontal)">
                                      <p:cBhvr>
                                        <p:cTn id="114" dur="500"/>
                                        <p:tgtEl>
                                          <p:spTgt spid="40"/>
                                        </p:tgtEl>
                                      </p:cBhvr>
                                    </p:animEffect>
                                  </p:childTnLst>
                                </p:cTn>
                              </p:par>
                            </p:childTnLst>
                          </p:cTn>
                        </p:par>
                        <p:par>
                          <p:cTn id="115" fill="hold">
                            <p:stCondLst>
                              <p:cond delay="4500"/>
                            </p:stCondLst>
                            <p:childTnLst>
                              <p:par>
                                <p:cTn id="116" presetID="3" presetClass="entr" presetSubtype="10" fill="hold" grpId="0" nodeType="afterEffect">
                                  <p:stCondLst>
                                    <p:cond delay="0"/>
                                  </p:stCondLst>
                                  <p:childTnLst>
                                    <p:set>
                                      <p:cBhvr>
                                        <p:cTn id="117" dur="1" fill="hold">
                                          <p:stCondLst>
                                            <p:cond delay="0"/>
                                          </p:stCondLst>
                                        </p:cTn>
                                        <p:tgtEl>
                                          <p:spTgt spid="42"/>
                                        </p:tgtEl>
                                        <p:attrNameLst>
                                          <p:attrName>style.visibility</p:attrName>
                                        </p:attrNameLst>
                                      </p:cBhvr>
                                      <p:to>
                                        <p:strVal val="visible"/>
                                      </p:to>
                                    </p:set>
                                    <p:animEffect transition="in" filter="blinds(horizontal)">
                                      <p:cBhvr>
                                        <p:cTn id="118" dur="500"/>
                                        <p:tgtEl>
                                          <p:spTgt spid="42"/>
                                        </p:tgtEl>
                                      </p:cBhvr>
                                    </p:animEffect>
                                  </p:childTnLst>
                                </p:cTn>
                              </p:par>
                            </p:childTnLst>
                          </p:cTn>
                        </p:par>
                        <p:par>
                          <p:cTn id="119" fill="hold">
                            <p:stCondLst>
                              <p:cond delay="5000"/>
                            </p:stCondLst>
                            <p:childTnLst>
                              <p:par>
                                <p:cTn id="120" presetID="3" presetClass="entr" presetSubtype="10" fill="hold" grpId="0" nodeType="afterEffect">
                                  <p:stCondLst>
                                    <p:cond delay="0"/>
                                  </p:stCondLst>
                                  <p:childTnLst>
                                    <p:set>
                                      <p:cBhvr>
                                        <p:cTn id="121" dur="1" fill="hold">
                                          <p:stCondLst>
                                            <p:cond delay="0"/>
                                          </p:stCondLst>
                                        </p:cTn>
                                        <p:tgtEl>
                                          <p:spTgt spid="44"/>
                                        </p:tgtEl>
                                        <p:attrNameLst>
                                          <p:attrName>style.visibility</p:attrName>
                                        </p:attrNameLst>
                                      </p:cBhvr>
                                      <p:to>
                                        <p:strVal val="visible"/>
                                      </p:to>
                                    </p:set>
                                    <p:animEffect transition="in" filter="blinds(horizontal)">
                                      <p:cBhvr>
                                        <p:cTn id="122" dur="500"/>
                                        <p:tgtEl>
                                          <p:spTgt spid="44"/>
                                        </p:tgtEl>
                                      </p:cBhvr>
                                    </p:animEffect>
                                  </p:childTnLst>
                                </p:cTn>
                              </p:par>
                            </p:childTnLst>
                          </p:cTn>
                        </p:par>
                        <p:par>
                          <p:cTn id="123" fill="hold">
                            <p:stCondLst>
                              <p:cond delay="5500"/>
                            </p:stCondLst>
                            <p:childTnLst>
                              <p:par>
                                <p:cTn id="124" presetID="3" presetClass="entr" presetSubtype="10" fill="hold" grpId="0" nodeType="afterEffect">
                                  <p:stCondLst>
                                    <p:cond delay="0"/>
                                  </p:stCondLst>
                                  <p:childTnLst>
                                    <p:set>
                                      <p:cBhvr>
                                        <p:cTn id="125" dur="1" fill="hold">
                                          <p:stCondLst>
                                            <p:cond delay="0"/>
                                          </p:stCondLst>
                                        </p:cTn>
                                        <p:tgtEl>
                                          <p:spTgt spid="48"/>
                                        </p:tgtEl>
                                        <p:attrNameLst>
                                          <p:attrName>style.visibility</p:attrName>
                                        </p:attrNameLst>
                                      </p:cBhvr>
                                      <p:to>
                                        <p:strVal val="visible"/>
                                      </p:to>
                                    </p:set>
                                    <p:animEffect transition="in" filter="blinds(horizontal)">
                                      <p:cBhvr>
                                        <p:cTn id="126" dur="500"/>
                                        <p:tgtEl>
                                          <p:spTgt spid="48"/>
                                        </p:tgtEl>
                                      </p:cBhvr>
                                    </p:animEffect>
                                  </p:childTnLst>
                                </p:cTn>
                              </p:par>
                            </p:childTnLst>
                          </p:cTn>
                        </p:par>
                        <p:par>
                          <p:cTn id="127" fill="hold">
                            <p:stCondLst>
                              <p:cond delay="6000"/>
                            </p:stCondLst>
                            <p:childTnLst>
                              <p:par>
                                <p:cTn id="128" presetID="3" presetClass="entr" presetSubtype="10" fill="hold" grpId="0" nodeType="afterEffect">
                                  <p:stCondLst>
                                    <p:cond delay="0"/>
                                  </p:stCondLst>
                                  <p:childTnLst>
                                    <p:set>
                                      <p:cBhvr>
                                        <p:cTn id="129" dur="1" fill="hold">
                                          <p:stCondLst>
                                            <p:cond delay="0"/>
                                          </p:stCondLst>
                                        </p:cTn>
                                        <p:tgtEl>
                                          <p:spTgt spid="50"/>
                                        </p:tgtEl>
                                        <p:attrNameLst>
                                          <p:attrName>style.visibility</p:attrName>
                                        </p:attrNameLst>
                                      </p:cBhvr>
                                      <p:to>
                                        <p:strVal val="visible"/>
                                      </p:to>
                                    </p:set>
                                    <p:animEffect transition="in" filter="blinds(horizontal)">
                                      <p:cBhvr>
                                        <p:cTn id="130" dur="500"/>
                                        <p:tgtEl>
                                          <p:spTgt spid="50"/>
                                        </p:tgtEl>
                                      </p:cBhvr>
                                    </p:animEffect>
                                  </p:childTnLst>
                                </p:cTn>
                              </p:par>
                            </p:childTnLst>
                          </p:cTn>
                        </p:par>
                        <p:par>
                          <p:cTn id="131" fill="hold">
                            <p:stCondLst>
                              <p:cond delay="6500"/>
                            </p:stCondLst>
                            <p:childTnLst>
                              <p:par>
                                <p:cTn id="132" presetID="3" presetClass="entr" presetSubtype="10" fill="hold" grpId="0" nodeType="afterEffect">
                                  <p:stCondLst>
                                    <p:cond delay="0"/>
                                  </p:stCondLst>
                                  <p:childTnLst>
                                    <p:set>
                                      <p:cBhvr>
                                        <p:cTn id="133" dur="1" fill="hold">
                                          <p:stCondLst>
                                            <p:cond delay="0"/>
                                          </p:stCondLst>
                                        </p:cTn>
                                        <p:tgtEl>
                                          <p:spTgt spid="92"/>
                                        </p:tgtEl>
                                        <p:attrNameLst>
                                          <p:attrName>style.visibility</p:attrName>
                                        </p:attrNameLst>
                                      </p:cBhvr>
                                      <p:to>
                                        <p:strVal val="visible"/>
                                      </p:to>
                                    </p:set>
                                    <p:animEffect transition="in" filter="blinds(horizontal)">
                                      <p:cBhvr>
                                        <p:cTn id="134" dur="500"/>
                                        <p:tgtEl>
                                          <p:spTgt spid="92"/>
                                        </p:tgtEl>
                                      </p:cBhvr>
                                    </p:animEffect>
                                  </p:childTnLst>
                                </p:cTn>
                              </p:par>
                            </p:childTnLst>
                          </p:cTn>
                        </p:par>
                        <p:par>
                          <p:cTn id="135" fill="hold">
                            <p:stCondLst>
                              <p:cond delay="7000"/>
                            </p:stCondLst>
                            <p:childTnLst>
                              <p:par>
                                <p:cTn id="136" presetID="3" presetClass="entr" presetSubtype="10" fill="hold" grpId="0" nodeType="afterEffect">
                                  <p:stCondLst>
                                    <p:cond delay="0"/>
                                  </p:stCondLst>
                                  <p:childTnLst>
                                    <p:set>
                                      <p:cBhvr>
                                        <p:cTn id="137" dur="1" fill="hold">
                                          <p:stCondLst>
                                            <p:cond delay="0"/>
                                          </p:stCondLst>
                                        </p:cTn>
                                        <p:tgtEl>
                                          <p:spTgt spid="96"/>
                                        </p:tgtEl>
                                        <p:attrNameLst>
                                          <p:attrName>style.visibility</p:attrName>
                                        </p:attrNameLst>
                                      </p:cBhvr>
                                      <p:to>
                                        <p:strVal val="visible"/>
                                      </p:to>
                                    </p:set>
                                    <p:animEffect transition="in" filter="blinds(horizontal)">
                                      <p:cBhvr>
                                        <p:cTn id="138" dur="500"/>
                                        <p:tgtEl>
                                          <p:spTgt spid="96"/>
                                        </p:tgtEl>
                                      </p:cBhvr>
                                    </p:animEffect>
                                  </p:childTnLst>
                                </p:cTn>
                              </p:par>
                            </p:childTnLst>
                          </p:cTn>
                        </p:par>
                        <p:par>
                          <p:cTn id="139" fill="hold">
                            <p:stCondLst>
                              <p:cond delay="7500"/>
                            </p:stCondLst>
                            <p:childTnLst>
                              <p:par>
                                <p:cTn id="140" presetID="3" presetClass="entr" presetSubtype="10" fill="hold" grpId="0" nodeType="afterEffect">
                                  <p:stCondLst>
                                    <p:cond delay="0"/>
                                  </p:stCondLst>
                                  <p:childTnLst>
                                    <p:set>
                                      <p:cBhvr>
                                        <p:cTn id="141" dur="1" fill="hold">
                                          <p:stCondLst>
                                            <p:cond delay="0"/>
                                          </p:stCondLst>
                                        </p:cTn>
                                        <p:tgtEl>
                                          <p:spTgt spid="99"/>
                                        </p:tgtEl>
                                        <p:attrNameLst>
                                          <p:attrName>style.visibility</p:attrName>
                                        </p:attrNameLst>
                                      </p:cBhvr>
                                      <p:to>
                                        <p:strVal val="visible"/>
                                      </p:to>
                                    </p:set>
                                    <p:animEffect transition="in" filter="blinds(horizontal)">
                                      <p:cBhvr>
                                        <p:cTn id="142" dur="500"/>
                                        <p:tgtEl>
                                          <p:spTgt spid="99"/>
                                        </p:tgtEl>
                                      </p:cBhvr>
                                    </p:animEffect>
                                  </p:childTnLst>
                                </p:cTn>
                              </p:par>
                            </p:childTnLst>
                          </p:cTn>
                        </p:par>
                        <p:par>
                          <p:cTn id="143" fill="hold">
                            <p:stCondLst>
                              <p:cond delay="8000"/>
                            </p:stCondLst>
                            <p:childTnLst>
                              <p:par>
                                <p:cTn id="144" presetID="3" presetClass="entr" presetSubtype="10" fill="hold" grpId="0" nodeType="afterEffect">
                                  <p:stCondLst>
                                    <p:cond delay="0"/>
                                  </p:stCondLst>
                                  <p:childTnLst>
                                    <p:set>
                                      <p:cBhvr>
                                        <p:cTn id="145" dur="1" fill="hold">
                                          <p:stCondLst>
                                            <p:cond delay="0"/>
                                          </p:stCondLst>
                                        </p:cTn>
                                        <p:tgtEl>
                                          <p:spTgt spid="102"/>
                                        </p:tgtEl>
                                        <p:attrNameLst>
                                          <p:attrName>style.visibility</p:attrName>
                                        </p:attrNameLst>
                                      </p:cBhvr>
                                      <p:to>
                                        <p:strVal val="visible"/>
                                      </p:to>
                                    </p:set>
                                    <p:animEffect transition="in" filter="blinds(horizontal)">
                                      <p:cBhvr>
                                        <p:cTn id="146" dur="500"/>
                                        <p:tgtEl>
                                          <p:spTgt spid="102"/>
                                        </p:tgtEl>
                                      </p:cBhvr>
                                    </p:animEffect>
                                  </p:childTnLst>
                                </p:cTn>
                              </p:par>
                            </p:childTnLst>
                          </p:cTn>
                        </p:par>
                        <p:par>
                          <p:cTn id="147" fill="hold">
                            <p:stCondLst>
                              <p:cond delay="8500"/>
                            </p:stCondLst>
                            <p:childTnLst>
                              <p:par>
                                <p:cTn id="148" presetID="3" presetClass="entr" presetSubtype="10" fill="hold" grpId="0" nodeType="afterEffect">
                                  <p:stCondLst>
                                    <p:cond delay="0"/>
                                  </p:stCondLst>
                                  <p:childTnLst>
                                    <p:set>
                                      <p:cBhvr>
                                        <p:cTn id="149" dur="1" fill="hold">
                                          <p:stCondLst>
                                            <p:cond delay="0"/>
                                          </p:stCondLst>
                                        </p:cTn>
                                        <p:tgtEl>
                                          <p:spTgt spid="103"/>
                                        </p:tgtEl>
                                        <p:attrNameLst>
                                          <p:attrName>style.visibility</p:attrName>
                                        </p:attrNameLst>
                                      </p:cBhvr>
                                      <p:to>
                                        <p:strVal val="visible"/>
                                      </p:to>
                                    </p:set>
                                    <p:animEffect transition="in" filter="blinds(horizontal)">
                                      <p:cBhvr>
                                        <p:cTn id="150" dur="500"/>
                                        <p:tgtEl>
                                          <p:spTgt spid="10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0" grpId="0"/>
      <p:bldP spid="13" grpId="0"/>
      <p:bldP spid="16" grpId="0"/>
      <p:bldP spid="19" grpId="0"/>
      <p:bldP spid="21" grpId="0"/>
      <p:bldP spid="24" grpId="0"/>
      <p:bldP spid="27" grpId="0"/>
      <p:bldP spid="31" grpId="0"/>
      <p:bldP spid="33" grpId="0"/>
      <p:bldP spid="37" grpId="0"/>
      <p:bldP spid="40" grpId="0"/>
      <p:bldP spid="42" grpId="0"/>
      <p:bldP spid="92" grpId="0"/>
      <p:bldP spid="96" grpId="0"/>
      <p:bldP spid="99" grpId="0"/>
      <p:bldP spid="102" grpId="0"/>
      <p:bldP spid="103" grpId="0"/>
      <p:bldP spid="50" grpId="0"/>
      <p:bldP spid="48" grpId="0"/>
      <p:bldP spid="44" grpId="0"/>
      <p:bldP spid="114" grpId="0" animBg="1"/>
      <p:bldP spid="114" grpId="1" animBg="1"/>
      <p:bldP spid="115" grpId="0" animBg="1"/>
      <p:bldP spid="115" grpId="1"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51520" y="692696"/>
            <a:ext cx="8715436" cy="4154984"/>
          </a:xfrm>
          <a:prstGeom prst="rect">
            <a:avLst/>
          </a:prstGeom>
          <a:noFill/>
        </p:spPr>
        <p:txBody>
          <a:bodyPr wrap="square" rtlCol="0">
            <a:spAutoFit/>
          </a:bodyPr>
          <a:lstStyle/>
          <a:p>
            <a:pPr lvl="0"/>
            <a:r>
              <a:rPr lang="ru-RU" sz="2400" dirty="0"/>
              <a:t>Исполнитель А12</a:t>
            </a:r>
            <a:r>
              <a:rPr lang="en-US" sz="2400" dirty="0"/>
              <a:t>S</a:t>
            </a:r>
            <a:r>
              <a:rPr lang="ru-RU" sz="2400" dirty="0"/>
              <a:t> преобразует целое число, записанное на экране. У исполнителя три команды, каждой команде присвоен номер:</a:t>
            </a:r>
          </a:p>
          <a:p>
            <a:r>
              <a:rPr lang="ru-RU" sz="2400" dirty="0"/>
              <a:t>1. Прибавь </a:t>
            </a:r>
            <a:r>
              <a:rPr lang="ru-RU" sz="2400" dirty="0" smtClean="0"/>
              <a:t>1</a:t>
            </a:r>
            <a:r>
              <a:rPr lang="ru-RU" sz="2400" dirty="0"/>
              <a:t> </a:t>
            </a:r>
            <a:r>
              <a:rPr lang="ru-RU" sz="2400" dirty="0" smtClean="0"/>
              <a:t>   2</a:t>
            </a:r>
            <a:r>
              <a:rPr lang="ru-RU" sz="2400" dirty="0"/>
              <a:t>. Прибавь </a:t>
            </a:r>
            <a:r>
              <a:rPr lang="ru-RU" sz="2400" dirty="0" smtClean="0"/>
              <a:t>2</a:t>
            </a:r>
            <a:r>
              <a:rPr lang="ru-RU" sz="2400" dirty="0"/>
              <a:t> </a:t>
            </a:r>
            <a:r>
              <a:rPr lang="ru-RU" sz="2400" dirty="0" smtClean="0"/>
              <a:t>      3</a:t>
            </a:r>
            <a:r>
              <a:rPr lang="ru-RU" sz="2400" dirty="0"/>
              <a:t>. Прибавь предыдущее</a:t>
            </a:r>
          </a:p>
          <a:p>
            <a:r>
              <a:rPr lang="ru-RU" sz="2400" dirty="0"/>
              <a:t>Первая команда увеличивает число на экране на 1, вторая увеличивает это число на 3, третья прибавляет к числу на экране число, меньшее на 1 (к числу 3 прибавляется 2, к числу 11 прибавляется 10 и т. д.). Программа для исполнителя А12</a:t>
            </a:r>
            <a:r>
              <a:rPr lang="en-US" sz="2400" dirty="0"/>
              <a:t>S</a:t>
            </a:r>
            <a:r>
              <a:rPr lang="ru-RU" sz="2400" dirty="0"/>
              <a:t> – это последовательность команд.</a:t>
            </a:r>
          </a:p>
          <a:p>
            <a:r>
              <a:rPr lang="ru-RU" sz="2400" dirty="0"/>
              <a:t>Сколько существует программ, которые число 3 преобразуют в число 10</a:t>
            </a:r>
            <a:r>
              <a:rPr lang="ru-RU" sz="2400" dirty="0" smtClean="0"/>
              <a:t>?</a:t>
            </a:r>
            <a:endParaRPr lang="ru-RU" sz="2200" dirty="0"/>
          </a:p>
        </p:txBody>
      </p:sp>
      <p:sp>
        <p:nvSpPr>
          <p:cNvPr id="4" name="TextBox 3"/>
          <p:cNvSpPr txBox="1"/>
          <p:nvPr/>
        </p:nvSpPr>
        <p:spPr>
          <a:xfrm>
            <a:off x="323528" y="5013176"/>
            <a:ext cx="3429024" cy="1569660"/>
          </a:xfrm>
          <a:prstGeom prst="rect">
            <a:avLst/>
          </a:prstGeom>
          <a:noFill/>
        </p:spPr>
        <p:txBody>
          <a:bodyPr wrap="square" rtlCol="0">
            <a:spAutoFit/>
          </a:bodyPr>
          <a:lstStyle/>
          <a:p>
            <a:r>
              <a:rPr lang="ru-RU" sz="2400" b="1" dirty="0" smtClean="0">
                <a:solidFill>
                  <a:srgbClr val="C00000"/>
                </a:solidFill>
              </a:rPr>
              <a:t>3 </a:t>
            </a:r>
            <a:r>
              <a:rPr lang="ru-RU" sz="2400" b="1" dirty="0" smtClean="0">
                <a:solidFill>
                  <a:srgbClr val="C00000"/>
                </a:solidFill>
                <a:sym typeface="Symbol"/>
              </a:rPr>
              <a:t> 10</a:t>
            </a:r>
          </a:p>
          <a:p>
            <a:pPr marL="342900" indent="-342900">
              <a:buAutoNum type="arabicParenR"/>
            </a:pPr>
            <a:r>
              <a:rPr lang="en-US" sz="2400" b="1" dirty="0" smtClean="0">
                <a:sym typeface="Symbol"/>
              </a:rPr>
              <a:t>N= x + 1</a:t>
            </a:r>
          </a:p>
          <a:p>
            <a:pPr marL="342900" indent="-342900">
              <a:buAutoNum type="arabicParenR"/>
            </a:pPr>
            <a:r>
              <a:rPr lang="en-US" sz="2400" b="1" dirty="0" smtClean="0">
                <a:sym typeface="Symbol"/>
              </a:rPr>
              <a:t>N=x</a:t>
            </a:r>
            <a:r>
              <a:rPr lang="ru-RU" sz="2400" b="1" dirty="0" smtClean="0">
                <a:sym typeface="Symbol"/>
              </a:rPr>
              <a:t> + 2</a:t>
            </a:r>
            <a:endParaRPr lang="en-US" sz="2400" b="1" dirty="0" smtClean="0">
              <a:sym typeface="Symbol"/>
            </a:endParaRPr>
          </a:p>
          <a:p>
            <a:pPr marL="342900" indent="-342900">
              <a:buAutoNum type="arabicParenR"/>
            </a:pPr>
            <a:r>
              <a:rPr lang="en-US" sz="2400" b="1" dirty="0" smtClean="0">
                <a:sym typeface="Symbol"/>
              </a:rPr>
              <a:t>N=x + (x-1)</a:t>
            </a:r>
            <a:endParaRPr lang="ru-RU" sz="2400" b="1" dirty="0" smtClean="0">
              <a:sym typeface="Symbol"/>
            </a:endParaRPr>
          </a:p>
        </p:txBody>
      </p:sp>
      <p:sp>
        <p:nvSpPr>
          <p:cNvPr id="5" name="TextBox 4"/>
          <p:cNvSpPr txBox="1"/>
          <p:nvPr/>
        </p:nvSpPr>
        <p:spPr>
          <a:xfrm>
            <a:off x="3923928" y="5013176"/>
            <a:ext cx="3429024" cy="1569660"/>
          </a:xfrm>
          <a:prstGeom prst="rect">
            <a:avLst/>
          </a:prstGeom>
          <a:noFill/>
        </p:spPr>
        <p:txBody>
          <a:bodyPr wrap="square" rtlCol="0">
            <a:spAutoFit/>
          </a:bodyPr>
          <a:lstStyle/>
          <a:p>
            <a:r>
              <a:rPr lang="ru-RU" sz="2400" b="1" dirty="0" smtClean="0">
                <a:sym typeface="Symbol"/>
              </a:rPr>
              <a:t>Обратные команды: </a:t>
            </a:r>
            <a:endParaRPr lang="ru-RU" sz="2400" b="1" dirty="0" smtClean="0"/>
          </a:p>
          <a:p>
            <a:pPr marL="342900" indent="-342900">
              <a:buAutoNum type="arabicParenR"/>
            </a:pPr>
            <a:r>
              <a:rPr lang="en-US" sz="2400" b="1" dirty="0">
                <a:sym typeface="Symbol"/>
              </a:rPr>
              <a:t>x</a:t>
            </a:r>
            <a:r>
              <a:rPr lang="en-US" sz="2400" b="1" dirty="0" smtClean="0">
                <a:sym typeface="Symbol"/>
              </a:rPr>
              <a:t>= N – 1  </a:t>
            </a:r>
          </a:p>
          <a:p>
            <a:pPr marL="342900" indent="-342900">
              <a:buAutoNum type="arabicParenR"/>
            </a:pPr>
            <a:r>
              <a:rPr lang="en-US" sz="2400" b="1" dirty="0" smtClean="0">
                <a:sym typeface="Symbol"/>
              </a:rPr>
              <a:t>X=N – 2 </a:t>
            </a:r>
          </a:p>
          <a:p>
            <a:pPr marL="342900" indent="-342900">
              <a:buAutoNum type="arabicParenR"/>
            </a:pPr>
            <a:r>
              <a:rPr lang="en-US" sz="2400" b="1" dirty="0" smtClean="0">
                <a:sym typeface="Symbol"/>
              </a:rPr>
              <a:t>X=(N+1)/2</a:t>
            </a:r>
            <a:endParaRPr lang="ru-RU" sz="2400" b="1" dirty="0" smtClean="0">
              <a:sym typeface="Symbol"/>
            </a:endParaRPr>
          </a:p>
        </p:txBody>
      </p:sp>
      <p:sp>
        <p:nvSpPr>
          <p:cNvPr id="6" name="Заголовок 1"/>
          <p:cNvSpPr>
            <a:spLocks noGrp="1"/>
          </p:cNvSpPr>
          <p:nvPr>
            <p:ph type="title"/>
          </p:nvPr>
        </p:nvSpPr>
        <p:spPr>
          <a:xfrm>
            <a:off x="457200" y="142852"/>
            <a:ext cx="8229600" cy="261812"/>
          </a:xfrm>
        </p:spPr>
        <p:txBody>
          <a:bodyPr>
            <a:noAutofit/>
          </a:bodyPr>
          <a:lstStyle/>
          <a:p>
            <a:pPr algn="l"/>
            <a:r>
              <a:rPr lang="ru-RU" sz="2800" b="1" dirty="0" smtClean="0"/>
              <a:t>Пример 2</a:t>
            </a:r>
            <a:endParaRPr lang="ru-RU" sz="2800" b="1" dirty="0"/>
          </a:p>
        </p:txBody>
      </p:sp>
      <p:grpSp>
        <p:nvGrpSpPr>
          <p:cNvPr id="7" name="Группа 6"/>
          <p:cNvGrpSpPr/>
          <p:nvPr/>
        </p:nvGrpSpPr>
        <p:grpSpPr>
          <a:xfrm>
            <a:off x="179512" y="548680"/>
            <a:ext cx="8215370" cy="73026"/>
            <a:chOff x="142844" y="857232"/>
            <a:chExt cx="8215370" cy="73026"/>
          </a:xfrm>
        </p:grpSpPr>
        <p:cxnSp>
          <p:nvCxnSpPr>
            <p:cNvPr id="8" name="Прямая соединительная линия 7"/>
            <p:cNvCxnSpPr/>
            <p:nvPr/>
          </p:nvCxnSpPr>
          <p:spPr>
            <a:xfrm>
              <a:off x="142844" y="857232"/>
              <a:ext cx="8215370" cy="1588"/>
            </a:xfrm>
            <a:prstGeom prst="line">
              <a:avLst/>
            </a:prstGeom>
          </p:spPr>
          <p:style>
            <a:lnRef idx="3">
              <a:schemeClr val="accent1"/>
            </a:lnRef>
            <a:fillRef idx="0">
              <a:schemeClr val="accent1"/>
            </a:fillRef>
            <a:effectRef idx="2">
              <a:schemeClr val="accent1"/>
            </a:effectRef>
            <a:fontRef idx="minor">
              <a:schemeClr val="tx1"/>
            </a:fontRef>
          </p:style>
        </p:cxnSp>
        <p:cxnSp>
          <p:nvCxnSpPr>
            <p:cNvPr id="9" name="Прямая соединительная линия 8"/>
            <p:cNvCxnSpPr/>
            <p:nvPr/>
          </p:nvCxnSpPr>
          <p:spPr>
            <a:xfrm>
              <a:off x="142844" y="928670"/>
              <a:ext cx="7429552" cy="1588"/>
            </a:xfrm>
            <a:prstGeom prst="line">
              <a:avLst/>
            </a:prstGeom>
          </p:spPr>
          <p:style>
            <a:lnRef idx="3">
              <a:schemeClr val="accent1"/>
            </a:lnRef>
            <a:fillRef idx="0">
              <a:schemeClr val="accent1"/>
            </a:fillRef>
            <a:effectRef idx="2">
              <a:schemeClr val="accent1"/>
            </a:effectRef>
            <a:fontRef idx="minor">
              <a:schemeClr val="tx1"/>
            </a:fontRef>
          </p:style>
        </p:cxnSp>
      </p:grpSp>
      <p:sp>
        <p:nvSpPr>
          <p:cNvPr id="10" name="Овал 9"/>
          <p:cNvSpPr/>
          <p:nvPr/>
        </p:nvSpPr>
        <p:spPr>
          <a:xfrm>
            <a:off x="6876256" y="3933056"/>
            <a:ext cx="432048" cy="504056"/>
          </a:xfrm>
          <a:prstGeom prst="ellipse">
            <a:avLst/>
          </a:prstGeom>
          <a:noFill/>
          <a:ln w="38100"/>
        </p:spPr>
        <p:style>
          <a:lnRef idx="2">
            <a:schemeClr val="accent2"/>
          </a:lnRef>
          <a:fillRef idx="1">
            <a:schemeClr val="lt1"/>
          </a:fillRef>
          <a:effectRef idx="0">
            <a:schemeClr val="accent2"/>
          </a:effectRef>
          <a:fontRef idx="minor">
            <a:schemeClr val="dk1"/>
          </a:fontRef>
        </p:style>
        <p:txBody>
          <a:bodyPr rtlCol="0" anchor="ctr"/>
          <a:lstStyle/>
          <a:p>
            <a:pPr algn="ctr"/>
            <a:endParaRPr lang="ru-RU"/>
          </a:p>
        </p:txBody>
      </p:sp>
      <p:cxnSp>
        <p:nvCxnSpPr>
          <p:cNvPr id="12" name="Прямая со стрелкой 11"/>
          <p:cNvCxnSpPr/>
          <p:nvPr/>
        </p:nvCxnSpPr>
        <p:spPr>
          <a:xfrm flipH="1">
            <a:off x="4211960" y="4365104"/>
            <a:ext cx="2592288" cy="288032"/>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sp>
        <p:nvSpPr>
          <p:cNvPr id="15" name="Овал 14"/>
          <p:cNvSpPr/>
          <p:nvPr/>
        </p:nvSpPr>
        <p:spPr>
          <a:xfrm>
            <a:off x="3347864" y="4365104"/>
            <a:ext cx="432048" cy="504056"/>
          </a:xfrm>
          <a:prstGeom prst="ellipse">
            <a:avLst/>
          </a:prstGeom>
          <a:noFill/>
          <a:ln w="38100"/>
        </p:spPr>
        <p:style>
          <a:lnRef idx="2">
            <a:schemeClr val="accent2"/>
          </a:lnRef>
          <a:fillRef idx="1">
            <a:schemeClr val="lt1"/>
          </a:fillRef>
          <a:effectRef idx="0">
            <a:schemeClr val="accent2"/>
          </a:effectRef>
          <a:fontRef idx="minor">
            <a:schemeClr val="dk1"/>
          </a:fontRef>
        </p:style>
        <p:txBody>
          <a:bodyPr rtlCol="0" anchor="ctr"/>
          <a:lstStyle/>
          <a:p>
            <a:pPr algn="ctr"/>
            <a:endParaRPr lang="ru-RU"/>
          </a:p>
        </p:txBody>
      </p:sp>
      <p:cxnSp>
        <p:nvCxnSpPr>
          <p:cNvPr id="16" name="Прямая соединительная линия 15"/>
          <p:cNvCxnSpPr/>
          <p:nvPr/>
        </p:nvCxnSpPr>
        <p:spPr>
          <a:xfrm>
            <a:off x="395536" y="2204864"/>
            <a:ext cx="7992888" cy="0"/>
          </a:xfrm>
          <a:prstGeom prst="line">
            <a:avLst/>
          </a:prstGeom>
        </p:spPr>
        <p:style>
          <a:lnRef idx="3">
            <a:schemeClr val="accent2"/>
          </a:lnRef>
          <a:fillRef idx="0">
            <a:schemeClr val="accent2"/>
          </a:fillRef>
          <a:effectRef idx="2">
            <a:schemeClr val="accent2"/>
          </a:effectRef>
          <a:fontRef idx="minor">
            <a:schemeClr val="tx1"/>
          </a:fontRef>
        </p:style>
      </p:cxnSp>
      <p:graphicFrame>
        <p:nvGraphicFramePr>
          <p:cNvPr id="13" name="Таблица_Проверка"/>
          <p:cNvGraphicFramePr>
            <a:graphicFrameLocks noGrp="1"/>
          </p:cNvGraphicFramePr>
          <p:nvPr/>
        </p:nvGraphicFramePr>
        <p:xfrm>
          <a:off x="144016" y="620688"/>
          <a:ext cx="8748464" cy="5904656"/>
        </p:xfrm>
        <a:graphic>
          <a:graphicData uri="http://schemas.openxmlformats.org/drawingml/2006/table">
            <a:tbl>
              <a:tblPr firstRow="1" bandRow="1">
                <a:tableStyleId>{5C22544A-7EE6-4342-B048-85BDC9FD1C3A}</a:tableStyleId>
              </a:tblPr>
              <a:tblGrid>
                <a:gridCol w="1382464"/>
                <a:gridCol w="1382464"/>
                <a:gridCol w="1382464"/>
                <a:gridCol w="1684917"/>
                <a:gridCol w="2916155"/>
              </a:tblGrid>
              <a:tr h="663344">
                <a:tc>
                  <a:txBody>
                    <a:bodyPr/>
                    <a:lstStyle/>
                    <a:p>
                      <a:pPr algn="ctr"/>
                      <a:r>
                        <a:rPr lang="en-US" sz="2800" dirty="0" smtClean="0"/>
                        <a:t>N</a:t>
                      </a:r>
                      <a:endParaRPr lang="ru-RU" sz="2800" dirty="0"/>
                    </a:p>
                  </a:txBody>
                  <a:tcPr/>
                </a:tc>
                <a:tc>
                  <a:txBody>
                    <a:bodyPr/>
                    <a:lstStyle/>
                    <a:p>
                      <a:pPr algn="ctr"/>
                      <a:r>
                        <a:rPr lang="en-US" sz="2800" dirty="0" smtClean="0"/>
                        <a:t>N-1</a:t>
                      </a:r>
                      <a:endParaRPr lang="ru-RU" sz="2800" dirty="0"/>
                    </a:p>
                  </a:txBody>
                  <a:tcPr/>
                </a:tc>
                <a:tc>
                  <a:txBody>
                    <a:bodyPr/>
                    <a:lstStyle/>
                    <a:p>
                      <a:pPr algn="ctr"/>
                      <a:r>
                        <a:rPr lang="en-US" sz="2800" dirty="0" smtClean="0"/>
                        <a:t>N-2</a:t>
                      </a:r>
                      <a:endParaRPr lang="ru-RU" sz="2800" dirty="0"/>
                    </a:p>
                  </a:txBody>
                  <a:tcPr/>
                </a:tc>
                <a:tc>
                  <a:txBody>
                    <a:bodyPr/>
                    <a:lstStyle/>
                    <a:p>
                      <a:pPr algn="ctr"/>
                      <a:r>
                        <a:rPr lang="en-US" sz="2800" dirty="0" smtClean="0"/>
                        <a:t>(N+1)/2</a:t>
                      </a:r>
                      <a:endParaRPr lang="ru-RU" sz="28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800" dirty="0" smtClean="0"/>
                        <a:t>R(N)</a:t>
                      </a:r>
                      <a:endParaRPr lang="ru-RU" sz="2800" dirty="0" smtClean="0"/>
                    </a:p>
                  </a:txBody>
                  <a:tcPr/>
                </a:tc>
              </a:tr>
              <a:tr h="655164">
                <a:tc>
                  <a:txBody>
                    <a:bodyPr/>
                    <a:lstStyle/>
                    <a:p>
                      <a:pPr algn="ctr"/>
                      <a:r>
                        <a:rPr lang="en-US" sz="3600" b="1" dirty="0" smtClean="0"/>
                        <a:t>3</a:t>
                      </a:r>
                      <a:endParaRPr lang="ru-RU" sz="3600" b="1" dirty="0"/>
                    </a:p>
                  </a:txBody>
                  <a:tcPr/>
                </a:tc>
                <a:tc>
                  <a:txBody>
                    <a:bodyPr/>
                    <a:lstStyle/>
                    <a:p>
                      <a:pPr algn="ctr"/>
                      <a:endParaRPr lang="ru-RU" sz="3600" b="1" dirty="0"/>
                    </a:p>
                  </a:txBody>
                  <a:tcPr/>
                </a:tc>
                <a:tc>
                  <a:txBody>
                    <a:bodyPr/>
                    <a:lstStyle/>
                    <a:p>
                      <a:pPr algn="ctr"/>
                      <a:endParaRPr lang="ru-RU" sz="3600" b="1"/>
                    </a:p>
                  </a:txBody>
                  <a:tcPr/>
                </a:tc>
                <a:tc>
                  <a:txBody>
                    <a:bodyPr/>
                    <a:lstStyle/>
                    <a:p>
                      <a:pPr algn="ctr"/>
                      <a:endParaRPr lang="ru-RU" sz="3600" b="1"/>
                    </a:p>
                  </a:txBody>
                  <a:tcPr/>
                </a:tc>
                <a:tc>
                  <a:txBody>
                    <a:bodyPr/>
                    <a:lstStyle/>
                    <a:p>
                      <a:r>
                        <a:rPr lang="ru-RU" sz="3600" b="1" dirty="0" smtClean="0"/>
                        <a:t>1</a:t>
                      </a:r>
                      <a:endParaRPr lang="ru-RU" sz="3600" b="1" dirty="0"/>
                    </a:p>
                  </a:txBody>
                  <a:tcPr/>
                </a:tc>
              </a:tr>
              <a:tr h="655164">
                <a:tc>
                  <a:txBody>
                    <a:bodyPr/>
                    <a:lstStyle/>
                    <a:p>
                      <a:pPr algn="ctr"/>
                      <a:r>
                        <a:rPr lang="en-US" sz="3600" b="1" dirty="0" smtClean="0"/>
                        <a:t>4</a:t>
                      </a:r>
                      <a:endParaRPr lang="ru-RU" sz="3600" b="1" dirty="0"/>
                    </a:p>
                  </a:txBody>
                  <a:tcPr/>
                </a:tc>
                <a:tc>
                  <a:txBody>
                    <a:bodyPr/>
                    <a:lstStyle/>
                    <a:p>
                      <a:pPr algn="ctr"/>
                      <a:r>
                        <a:rPr lang="en-US" sz="3600" b="1" dirty="0" smtClean="0"/>
                        <a:t>3</a:t>
                      </a:r>
                      <a:endParaRPr lang="ru-RU" sz="3600" b="1" dirty="0"/>
                    </a:p>
                  </a:txBody>
                  <a:tcPr/>
                </a:tc>
                <a:tc>
                  <a:txBody>
                    <a:bodyPr/>
                    <a:lstStyle/>
                    <a:p>
                      <a:pPr algn="ctr"/>
                      <a:r>
                        <a:rPr lang="en-US" sz="3600" b="1" dirty="0" smtClean="0"/>
                        <a:t>-</a:t>
                      </a:r>
                      <a:endParaRPr lang="ru-RU" sz="3600" b="1" dirty="0"/>
                    </a:p>
                  </a:txBody>
                  <a:tcPr/>
                </a:tc>
                <a:tc>
                  <a:txBody>
                    <a:bodyPr/>
                    <a:lstStyle/>
                    <a:p>
                      <a:pPr algn="ctr"/>
                      <a:r>
                        <a:rPr lang="en-US" sz="3600" b="1" dirty="0" smtClean="0"/>
                        <a:t>-</a:t>
                      </a:r>
                      <a:endParaRPr lang="ru-RU" sz="3600" b="1" dirty="0"/>
                    </a:p>
                  </a:txBody>
                  <a:tcPr/>
                </a:tc>
                <a:tc>
                  <a:txBody>
                    <a:bodyPr/>
                    <a:lstStyle/>
                    <a:p>
                      <a:r>
                        <a:rPr lang="en-US" sz="3600" b="1" dirty="0" smtClean="0"/>
                        <a:t>1</a:t>
                      </a:r>
                      <a:endParaRPr lang="ru-RU" sz="3600" b="1" dirty="0"/>
                    </a:p>
                  </a:txBody>
                  <a:tcPr/>
                </a:tc>
              </a:tr>
              <a:tr h="655164">
                <a:tc>
                  <a:txBody>
                    <a:bodyPr/>
                    <a:lstStyle/>
                    <a:p>
                      <a:pPr algn="ctr"/>
                      <a:r>
                        <a:rPr lang="en-US" sz="3600" b="1" dirty="0" smtClean="0"/>
                        <a:t>5</a:t>
                      </a:r>
                      <a:endParaRPr lang="ru-RU" sz="3600" b="1" dirty="0"/>
                    </a:p>
                  </a:txBody>
                  <a:tcPr/>
                </a:tc>
                <a:tc>
                  <a:txBody>
                    <a:bodyPr/>
                    <a:lstStyle/>
                    <a:p>
                      <a:pPr algn="ctr"/>
                      <a:r>
                        <a:rPr lang="en-US" sz="3600" b="1" dirty="0" smtClean="0"/>
                        <a:t>4</a:t>
                      </a:r>
                      <a:endParaRPr lang="ru-RU" sz="3600" b="1" dirty="0"/>
                    </a:p>
                  </a:txBody>
                  <a:tcPr/>
                </a:tc>
                <a:tc>
                  <a:txBody>
                    <a:bodyPr/>
                    <a:lstStyle/>
                    <a:p>
                      <a:pPr algn="ctr"/>
                      <a:r>
                        <a:rPr lang="en-US" sz="3600" b="1" dirty="0" smtClean="0"/>
                        <a:t>3</a:t>
                      </a:r>
                      <a:endParaRPr lang="ru-RU" sz="3600" b="1" dirty="0"/>
                    </a:p>
                  </a:txBody>
                  <a:tcPr/>
                </a:tc>
                <a:tc>
                  <a:txBody>
                    <a:bodyPr/>
                    <a:lstStyle/>
                    <a:p>
                      <a:pPr algn="ctr"/>
                      <a:r>
                        <a:rPr lang="en-US" sz="3600" b="1" dirty="0" smtClean="0"/>
                        <a:t>3</a:t>
                      </a:r>
                      <a:endParaRPr lang="ru-RU" sz="3600" b="1" dirty="0"/>
                    </a:p>
                  </a:txBody>
                  <a:tcPr/>
                </a:tc>
                <a:tc>
                  <a:txBody>
                    <a:bodyPr/>
                    <a:lstStyle/>
                    <a:p>
                      <a:r>
                        <a:rPr lang="en-US" sz="3600" b="1" dirty="0" smtClean="0"/>
                        <a:t>3</a:t>
                      </a:r>
                      <a:endParaRPr lang="ru-RU" sz="3600" b="1" dirty="0"/>
                    </a:p>
                  </a:txBody>
                  <a:tcPr/>
                </a:tc>
              </a:tr>
              <a:tr h="655164">
                <a:tc>
                  <a:txBody>
                    <a:bodyPr/>
                    <a:lstStyle/>
                    <a:p>
                      <a:pPr algn="ctr"/>
                      <a:r>
                        <a:rPr lang="en-US" sz="3600" b="1" dirty="0" smtClean="0"/>
                        <a:t>6</a:t>
                      </a:r>
                      <a:endParaRPr lang="ru-RU" sz="3600" b="1" dirty="0"/>
                    </a:p>
                  </a:txBody>
                  <a:tcPr/>
                </a:tc>
                <a:tc>
                  <a:txBody>
                    <a:bodyPr/>
                    <a:lstStyle/>
                    <a:p>
                      <a:pPr algn="ctr"/>
                      <a:r>
                        <a:rPr lang="en-US" sz="3600" b="1" dirty="0" smtClean="0"/>
                        <a:t>5</a:t>
                      </a:r>
                      <a:endParaRPr lang="ru-RU" sz="3600" b="1" dirty="0"/>
                    </a:p>
                  </a:txBody>
                  <a:tcPr/>
                </a:tc>
                <a:tc>
                  <a:txBody>
                    <a:bodyPr/>
                    <a:lstStyle/>
                    <a:p>
                      <a:pPr algn="ctr"/>
                      <a:r>
                        <a:rPr lang="en-US" sz="3600" b="1" dirty="0" smtClean="0"/>
                        <a:t>4</a:t>
                      </a:r>
                      <a:endParaRPr lang="ru-RU" sz="3600" b="1" dirty="0"/>
                    </a:p>
                  </a:txBody>
                  <a:tcPr/>
                </a:tc>
                <a:tc>
                  <a:txBody>
                    <a:bodyPr/>
                    <a:lstStyle/>
                    <a:p>
                      <a:pPr algn="ctr"/>
                      <a:r>
                        <a:rPr lang="en-US" sz="3600" b="1" dirty="0" smtClean="0"/>
                        <a:t>-</a:t>
                      </a:r>
                      <a:endParaRPr lang="ru-RU" sz="3600" b="1" dirty="0"/>
                    </a:p>
                  </a:txBody>
                  <a:tcPr/>
                </a:tc>
                <a:tc>
                  <a:txBody>
                    <a:bodyPr/>
                    <a:lstStyle/>
                    <a:p>
                      <a:r>
                        <a:rPr lang="en-US" sz="3600" b="1" dirty="0" smtClean="0"/>
                        <a:t>4</a:t>
                      </a:r>
                      <a:endParaRPr lang="ru-RU" sz="3600" b="1" dirty="0"/>
                    </a:p>
                  </a:txBody>
                  <a:tcPr/>
                </a:tc>
              </a:tr>
              <a:tr h="655164">
                <a:tc>
                  <a:txBody>
                    <a:bodyPr/>
                    <a:lstStyle/>
                    <a:p>
                      <a:pPr algn="ctr"/>
                      <a:r>
                        <a:rPr lang="en-US" sz="3600" b="1" dirty="0" smtClean="0"/>
                        <a:t>7</a:t>
                      </a:r>
                      <a:endParaRPr lang="ru-RU" sz="3600" b="1" dirty="0"/>
                    </a:p>
                  </a:txBody>
                  <a:tcPr/>
                </a:tc>
                <a:tc>
                  <a:txBody>
                    <a:bodyPr/>
                    <a:lstStyle/>
                    <a:p>
                      <a:pPr algn="ctr"/>
                      <a:r>
                        <a:rPr lang="en-US" sz="3600" b="1" dirty="0" smtClean="0"/>
                        <a:t>6</a:t>
                      </a:r>
                      <a:endParaRPr lang="ru-RU" sz="3600" b="1" dirty="0"/>
                    </a:p>
                  </a:txBody>
                  <a:tcPr/>
                </a:tc>
                <a:tc>
                  <a:txBody>
                    <a:bodyPr/>
                    <a:lstStyle/>
                    <a:p>
                      <a:pPr algn="ctr"/>
                      <a:r>
                        <a:rPr lang="en-US" sz="3600" b="1" dirty="0" smtClean="0"/>
                        <a:t>5</a:t>
                      </a:r>
                      <a:endParaRPr lang="ru-RU" sz="3600" b="1" dirty="0"/>
                    </a:p>
                  </a:txBody>
                  <a:tcPr/>
                </a:tc>
                <a:tc>
                  <a:txBody>
                    <a:bodyPr/>
                    <a:lstStyle/>
                    <a:p>
                      <a:pPr algn="ctr"/>
                      <a:r>
                        <a:rPr lang="en-US" sz="3600" b="1" dirty="0" smtClean="0"/>
                        <a:t>4</a:t>
                      </a:r>
                      <a:endParaRPr lang="ru-RU" sz="3600" b="1" dirty="0"/>
                    </a:p>
                  </a:txBody>
                  <a:tcPr/>
                </a:tc>
                <a:tc>
                  <a:txBody>
                    <a:bodyPr/>
                    <a:lstStyle/>
                    <a:p>
                      <a:r>
                        <a:rPr lang="en-US" sz="3600" b="1" dirty="0" smtClean="0"/>
                        <a:t>4+3+1=8</a:t>
                      </a:r>
                      <a:endParaRPr lang="ru-RU" sz="3600" b="1" dirty="0"/>
                    </a:p>
                  </a:txBody>
                  <a:tcPr/>
                </a:tc>
              </a:tr>
              <a:tr h="655164">
                <a:tc>
                  <a:txBody>
                    <a:bodyPr/>
                    <a:lstStyle/>
                    <a:p>
                      <a:pPr algn="ctr"/>
                      <a:r>
                        <a:rPr lang="en-US" sz="3600" b="1" dirty="0" smtClean="0"/>
                        <a:t>8</a:t>
                      </a:r>
                      <a:endParaRPr lang="ru-RU" sz="3600" b="1" dirty="0"/>
                    </a:p>
                  </a:txBody>
                  <a:tcPr/>
                </a:tc>
                <a:tc>
                  <a:txBody>
                    <a:bodyPr/>
                    <a:lstStyle/>
                    <a:p>
                      <a:pPr algn="ctr"/>
                      <a:r>
                        <a:rPr lang="en-US" sz="3600" b="1" dirty="0" smtClean="0"/>
                        <a:t>7</a:t>
                      </a:r>
                      <a:endParaRPr lang="ru-RU" sz="3600" b="1" dirty="0"/>
                    </a:p>
                  </a:txBody>
                  <a:tcPr/>
                </a:tc>
                <a:tc>
                  <a:txBody>
                    <a:bodyPr/>
                    <a:lstStyle/>
                    <a:p>
                      <a:pPr algn="ctr"/>
                      <a:r>
                        <a:rPr lang="en-US" sz="3600" b="1" dirty="0" smtClean="0"/>
                        <a:t>6</a:t>
                      </a:r>
                      <a:endParaRPr lang="ru-RU" sz="3600" b="1" dirty="0"/>
                    </a:p>
                  </a:txBody>
                  <a:tcPr/>
                </a:tc>
                <a:tc>
                  <a:txBody>
                    <a:bodyPr/>
                    <a:lstStyle/>
                    <a:p>
                      <a:pPr algn="ctr"/>
                      <a:r>
                        <a:rPr lang="en-US" sz="3600" b="1" dirty="0" smtClean="0"/>
                        <a:t>-</a:t>
                      </a:r>
                      <a:endParaRPr lang="ru-RU" sz="3600" b="1" dirty="0"/>
                    </a:p>
                  </a:txBody>
                  <a:tcPr/>
                </a:tc>
                <a:tc>
                  <a:txBody>
                    <a:bodyPr/>
                    <a:lstStyle/>
                    <a:p>
                      <a:r>
                        <a:rPr lang="en-US" sz="3600" b="1" dirty="0" smtClean="0"/>
                        <a:t>8+4=12</a:t>
                      </a:r>
                      <a:endParaRPr lang="ru-RU" sz="3600" b="1" dirty="0"/>
                    </a:p>
                  </a:txBody>
                  <a:tcPr/>
                </a:tc>
              </a:tr>
              <a:tr h="655164">
                <a:tc>
                  <a:txBody>
                    <a:bodyPr/>
                    <a:lstStyle/>
                    <a:p>
                      <a:pPr algn="ctr"/>
                      <a:r>
                        <a:rPr lang="en-US" sz="3600" b="1" dirty="0" smtClean="0"/>
                        <a:t>9</a:t>
                      </a:r>
                      <a:endParaRPr lang="ru-RU" sz="3600" b="1" dirty="0"/>
                    </a:p>
                  </a:txBody>
                  <a:tcPr/>
                </a:tc>
                <a:tc>
                  <a:txBody>
                    <a:bodyPr/>
                    <a:lstStyle/>
                    <a:p>
                      <a:pPr algn="ctr"/>
                      <a:r>
                        <a:rPr lang="en-US" sz="3600" b="1" dirty="0" smtClean="0"/>
                        <a:t>8</a:t>
                      </a:r>
                      <a:endParaRPr lang="ru-RU" sz="3600" b="1" dirty="0"/>
                    </a:p>
                  </a:txBody>
                  <a:tcPr/>
                </a:tc>
                <a:tc>
                  <a:txBody>
                    <a:bodyPr/>
                    <a:lstStyle/>
                    <a:p>
                      <a:pPr algn="ctr"/>
                      <a:r>
                        <a:rPr lang="en-US" sz="3600" b="1" dirty="0" smtClean="0"/>
                        <a:t>7</a:t>
                      </a:r>
                      <a:endParaRPr lang="ru-RU" sz="3600" b="1" dirty="0"/>
                    </a:p>
                  </a:txBody>
                  <a:tcPr/>
                </a:tc>
                <a:tc>
                  <a:txBody>
                    <a:bodyPr/>
                    <a:lstStyle/>
                    <a:p>
                      <a:pPr algn="ctr"/>
                      <a:r>
                        <a:rPr lang="en-US" sz="3600" b="1" dirty="0" smtClean="0"/>
                        <a:t>5</a:t>
                      </a:r>
                      <a:endParaRPr lang="ru-RU" sz="3600" b="1" dirty="0"/>
                    </a:p>
                  </a:txBody>
                  <a:tcPr/>
                </a:tc>
                <a:tc>
                  <a:txBody>
                    <a:bodyPr/>
                    <a:lstStyle/>
                    <a:p>
                      <a:r>
                        <a:rPr lang="en-US" sz="3600" b="1" dirty="0" smtClean="0"/>
                        <a:t>12+8+3=23</a:t>
                      </a:r>
                      <a:endParaRPr lang="ru-RU" sz="3600" b="1" dirty="0"/>
                    </a:p>
                  </a:txBody>
                  <a:tcPr/>
                </a:tc>
              </a:tr>
              <a:tr h="655164">
                <a:tc>
                  <a:txBody>
                    <a:bodyPr/>
                    <a:lstStyle/>
                    <a:p>
                      <a:pPr algn="ctr"/>
                      <a:r>
                        <a:rPr lang="en-US" sz="3600" b="1" dirty="0" smtClean="0"/>
                        <a:t>10</a:t>
                      </a:r>
                      <a:endParaRPr lang="ru-RU" sz="3600" b="1" dirty="0"/>
                    </a:p>
                  </a:txBody>
                  <a:tcPr/>
                </a:tc>
                <a:tc>
                  <a:txBody>
                    <a:bodyPr/>
                    <a:lstStyle/>
                    <a:p>
                      <a:pPr algn="ctr"/>
                      <a:r>
                        <a:rPr lang="en-US" sz="3600" b="1" dirty="0" smtClean="0"/>
                        <a:t>9</a:t>
                      </a:r>
                      <a:endParaRPr lang="ru-RU" sz="3600" b="1" dirty="0"/>
                    </a:p>
                  </a:txBody>
                  <a:tcPr/>
                </a:tc>
                <a:tc>
                  <a:txBody>
                    <a:bodyPr/>
                    <a:lstStyle/>
                    <a:p>
                      <a:pPr algn="ctr"/>
                      <a:r>
                        <a:rPr lang="en-US" sz="3600" b="1" dirty="0" smtClean="0"/>
                        <a:t>8</a:t>
                      </a:r>
                      <a:endParaRPr lang="ru-RU" sz="3600" b="1" dirty="0"/>
                    </a:p>
                  </a:txBody>
                  <a:tcPr/>
                </a:tc>
                <a:tc>
                  <a:txBody>
                    <a:bodyPr/>
                    <a:lstStyle/>
                    <a:p>
                      <a:pPr algn="ctr"/>
                      <a:r>
                        <a:rPr lang="en-US" sz="3600" b="1" dirty="0" smtClean="0"/>
                        <a:t>-</a:t>
                      </a:r>
                      <a:endParaRPr lang="ru-RU" sz="3600" b="1" dirty="0"/>
                    </a:p>
                  </a:txBody>
                  <a:tcPr/>
                </a:tc>
                <a:tc>
                  <a:txBody>
                    <a:bodyPr/>
                    <a:lstStyle/>
                    <a:p>
                      <a:r>
                        <a:rPr lang="en-US" sz="3600" b="1" dirty="0" smtClean="0"/>
                        <a:t>23+12=</a:t>
                      </a:r>
                      <a:r>
                        <a:rPr lang="en-US" sz="3600" b="1" dirty="0" smtClean="0">
                          <a:solidFill>
                            <a:srgbClr val="AC0000"/>
                          </a:solidFill>
                        </a:rPr>
                        <a:t>35</a:t>
                      </a:r>
                      <a:endParaRPr lang="ru-RU" sz="3600" b="1" dirty="0">
                        <a:solidFill>
                          <a:srgbClr val="AC0000"/>
                        </a:solidFill>
                      </a:endParaRPr>
                    </a:p>
                  </a:txBody>
                  <a:tcPr/>
                </a:tc>
              </a:tr>
            </a:tbl>
          </a:graphicData>
        </a:graphic>
      </p:graphicFrame>
      <p:sp>
        <p:nvSpPr>
          <p:cNvPr id="14" name="Кнопка"/>
          <p:cNvSpPr/>
          <p:nvPr/>
        </p:nvSpPr>
        <p:spPr>
          <a:xfrm>
            <a:off x="6516216" y="5589240"/>
            <a:ext cx="2448272" cy="1268760"/>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ru-RU" sz="2800" b="1" dirty="0" smtClean="0"/>
              <a:t>Проверить таблицу</a:t>
            </a:r>
            <a:endParaRPr lang="ru-RU" sz="28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linds(horizontal)">
                                      <p:cBhvr>
                                        <p:cTn id="7" dur="500"/>
                                        <p:tgtEl>
                                          <p:spTgt spid="10"/>
                                        </p:tgtEl>
                                      </p:cBhvr>
                                    </p:animEffect>
                                  </p:childTnLst>
                                </p:cTn>
                              </p:par>
                            </p:childTnLst>
                          </p:cTn>
                        </p:par>
                        <p:par>
                          <p:cTn id="8" fill="hold">
                            <p:stCondLst>
                              <p:cond delay="500"/>
                            </p:stCondLst>
                            <p:childTnLst>
                              <p:par>
                                <p:cTn id="9" presetID="3" presetClass="entr" presetSubtype="10" fill="hold" grpId="0" nodeType="afterEffect">
                                  <p:stCondLst>
                                    <p:cond delay="0"/>
                                  </p:stCondLst>
                                  <p:childTnLst>
                                    <p:set>
                                      <p:cBhvr>
                                        <p:cTn id="10" dur="1" fill="hold">
                                          <p:stCondLst>
                                            <p:cond delay="0"/>
                                          </p:stCondLst>
                                        </p:cTn>
                                        <p:tgtEl>
                                          <p:spTgt spid="15"/>
                                        </p:tgtEl>
                                        <p:attrNameLst>
                                          <p:attrName>style.visibility</p:attrName>
                                        </p:attrNameLst>
                                      </p:cBhvr>
                                      <p:to>
                                        <p:strVal val="visible"/>
                                      </p:to>
                                    </p:set>
                                    <p:animEffect transition="in" filter="blinds(horizontal)">
                                      <p:cBhvr>
                                        <p:cTn id="11" dur="500"/>
                                        <p:tgtEl>
                                          <p:spTgt spid="15"/>
                                        </p:tgtEl>
                                      </p:cBhvr>
                                    </p:animEffect>
                                  </p:childTnLst>
                                </p:cTn>
                              </p:par>
                            </p:childTnLst>
                          </p:cTn>
                        </p:par>
                        <p:par>
                          <p:cTn id="12" fill="hold">
                            <p:stCondLst>
                              <p:cond delay="1000"/>
                            </p:stCondLst>
                            <p:childTnLst>
                              <p:par>
                                <p:cTn id="13" presetID="22" presetClass="entr" presetSubtype="2" fill="hold" nodeType="after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wipe(right)">
                                      <p:cBhvr>
                                        <p:cTn id="15" dur="500"/>
                                        <p:tgtEl>
                                          <p:spTgt spid="12"/>
                                        </p:tgtEl>
                                      </p:cBhvr>
                                    </p:animEffect>
                                  </p:childTnLst>
                                </p:cTn>
                              </p:par>
                            </p:childTnLst>
                          </p:cTn>
                        </p:par>
                        <p:par>
                          <p:cTn id="16" fill="hold">
                            <p:stCondLst>
                              <p:cond delay="1500"/>
                            </p:stCondLst>
                            <p:childTnLst>
                              <p:par>
                                <p:cTn id="17" presetID="22" presetClass="entr" presetSubtype="8" fill="hold" nodeType="afterEffect">
                                  <p:stCondLst>
                                    <p:cond delay="0"/>
                                  </p:stCondLst>
                                  <p:childTnLst>
                                    <p:set>
                                      <p:cBhvr>
                                        <p:cTn id="18" dur="1" fill="hold">
                                          <p:stCondLst>
                                            <p:cond delay="0"/>
                                          </p:stCondLst>
                                        </p:cTn>
                                        <p:tgtEl>
                                          <p:spTgt spid="16"/>
                                        </p:tgtEl>
                                        <p:attrNameLst>
                                          <p:attrName>style.visibility</p:attrName>
                                        </p:attrNameLst>
                                      </p:cBhvr>
                                      <p:to>
                                        <p:strVal val="visible"/>
                                      </p:to>
                                    </p:set>
                                    <p:animEffect transition="in" filter="wipe(left)">
                                      <p:cBhvr>
                                        <p:cTn id="19" dur="500"/>
                                        <p:tgtEl>
                                          <p:spTgt spid="16"/>
                                        </p:tgtEl>
                                      </p:cBhvr>
                                    </p:animEffect>
                                  </p:childTnLst>
                                </p:cTn>
                              </p:par>
                            </p:childTnLst>
                          </p:cTn>
                        </p:par>
                      </p:childTnLst>
                    </p:cTn>
                  </p:par>
                  <p:par>
                    <p:cTn id="20" fill="hold">
                      <p:stCondLst>
                        <p:cond delay="indefinite"/>
                      </p:stCondLst>
                      <p:childTnLst>
                        <p:par>
                          <p:cTn id="21" fill="hold">
                            <p:stCondLst>
                              <p:cond delay="0"/>
                            </p:stCondLst>
                            <p:childTnLst>
                              <p:par>
                                <p:cTn id="22" presetID="3" presetClass="entr" presetSubtype="10" fill="hold" grpId="0" nodeType="clickEffect">
                                  <p:stCondLst>
                                    <p:cond delay="0"/>
                                  </p:stCondLst>
                                  <p:childTnLst>
                                    <p:set>
                                      <p:cBhvr>
                                        <p:cTn id="23" dur="1" fill="hold">
                                          <p:stCondLst>
                                            <p:cond delay="0"/>
                                          </p:stCondLst>
                                        </p:cTn>
                                        <p:tgtEl>
                                          <p:spTgt spid="4"/>
                                        </p:tgtEl>
                                        <p:attrNameLst>
                                          <p:attrName>style.visibility</p:attrName>
                                        </p:attrNameLst>
                                      </p:cBhvr>
                                      <p:to>
                                        <p:strVal val="visible"/>
                                      </p:to>
                                    </p:set>
                                    <p:animEffect transition="in" filter="blinds(horizontal)">
                                      <p:cBhvr>
                                        <p:cTn id="24" dur="500"/>
                                        <p:tgtEl>
                                          <p:spTgt spid="4"/>
                                        </p:tgtEl>
                                      </p:cBhvr>
                                    </p:animEffect>
                                  </p:childTnLst>
                                </p:cTn>
                              </p:par>
                            </p:childTnLst>
                          </p:cTn>
                        </p:par>
                      </p:childTnLst>
                    </p:cTn>
                  </p:par>
                  <p:par>
                    <p:cTn id="25" fill="hold">
                      <p:stCondLst>
                        <p:cond delay="indefinite"/>
                      </p:stCondLst>
                      <p:childTnLst>
                        <p:par>
                          <p:cTn id="26" fill="hold">
                            <p:stCondLst>
                              <p:cond delay="0"/>
                            </p:stCondLst>
                            <p:childTnLst>
                              <p:par>
                                <p:cTn id="27" presetID="3" presetClass="entr" presetSubtype="10" fill="hold" grpId="0" nodeType="clickEffect">
                                  <p:stCondLst>
                                    <p:cond delay="0"/>
                                  </p:stCondLst>
                                  <p:childTnLst>
                                    <p:set>
                                      <p:cBhvr>
                                        <p:cTn id="28" dur="1" fill="hold">
                                          <p:stCondLst>
                                            <p:cond delay="0"/>
                                          </p:stCondLst>
                                        </p:cTn>
                                        <p:tgtEl>
                                          <p:spTgt spid="5"/>
                                        </p:tgtEl>
                                        <p:attrNameLst>
                                          <p:attrName>style.visibility</p:attrName>
                                        </p:attrNameLst>
                                      </p:cBhvr>
                                      <p:to>
                                        <p:strVal val="visible"/>
                                      </p:to>
                                    </p:set>
                                    <p:animEffect transition="in" filter="blinds(horizontal)">
                                      <p:cBhvr>
                                        <p:cTn id="29" dur="500"/>
                                        <p:tgtEl>
                                          <p:spTgt spid="5"/>
                                        </p:tgtEl>
                                      </p:cBhvr>
                                    </p:animEffect>
                                  </p:childTnLst>
                                </p:cTn>
                              </p:par>
                            </p:childTnLst>
                          </p:cTn>
                        </p:par>
                        <p:par>
                          <p:cTn id="30" fill="hold">
                            <p:stCondLst>
                              <p:cond delay="500"/>
                            </p:stCondLst>
                            <p:childTnLst>
                              <p:par>
                                <p:cTn id="31" presetID="3" presetClass="entr" presetSubtype="10" fill="hold" grpId="0" nodeType="afterEffect">
                                  <p:stCondLst>
                                    <p:cond delay="0"/>
                                  </p:stCondLst>
                                  <p:childTnLst>
                                    <p:set>
                                      <p:cBhvr>
                                        <p:cTn id="32" dur="1" fill="hold">
                                          <p:stCondLst>
                                            <p:cond delay="0"/>
                                          </p:stCondLst>
                                        </p:cTn>
                                        <p:tgtEl>
                                          <p:spTgt spid="14"/>
                                        </p:tgtEl>
                                        <p:attrNameLst>
                                          <p:attrName>style.visibility</p:attrName>
                                        </p:attrNameLst>
                                      </p:cBhvr>
                                      <p:to>
                                        <p:strVal val="visible"/>
                                      </p:to>
                                    </p:set>
                                    <p:animEffect transition="in" filter="blinds(horizontal)">
                                      <p:cBhvr>
                                        <p:cTn id="3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seq concurrent="1" nextAc="seek">
              <p:cTn id="34" restart="whenNotActive" fill="hold" evtFilter="cancelBubble" nodeType="interactiveSeq">
                <p:stCondLst>
                  <p:cond evt="onClick" delay="0">
                    <p:tgtEl>
                      <p:spTgt spid="14"/>
                    </p:tgtEl>
                  </p:cond>
                </p:stCondLst>
                <p:endSync evt="end" delay="0">
                  <p:rtn val="all"/>
                </p:endSync>
                <p:childTnLst>
                  <p:par>
                    <p:cTn id="35" fill="hold">
                      <p:stCondLst>
                        <p:cond delay="0"/>
                      </p:stCondLst>
                      <p:childTnLst>
                        <p:par>
                          <p:cTn id="36" fill="hold">
                            <p:stCondLst>
                              <p:cond delay="0"/>
                            </p:stCondLst>
                            <p:childTnLst>
                              <p:par>
                                <p:cTn id="37" presetID="3" presetClass="entr" presetSubtype="10" fill="hold"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blinds(horizontal)">
                                      <p:cBhvr>
                                        <p:cTn id="39" dur="500"/>
                                        <p:tgtEl>
                                          <p:spTgt spid="13"/>
                                        </p:tgtEl>
                                      </p:cBhvr>
                                    </p:animEffect>
                                  </p:childTnLst>
                                </p:cTn>
                              </p:par>
                              <p:par>
                                <p:cTn id="40" presetID="1" presetClass="exit" presetSubtype="0" fill="hold" grpId="1" nodeType="withEffect">
                                  <p:stCondLst>
                                    <p:cond delay="0"/>
                                  </p:stCondLst>
                                  <p:childTnLst>
                                    <p:set>
                                      <p:cBhvr>
                                        <p:cTn id="41" dur="1" fill="hold">
                                          <p:stCondLst>
                                            <p:cond delay="0"/>
                                          </p:stCondLst>
                                        </p:cTn>
                                        <p:tgtEl>
                                          <p:spTgt spid="14"/>
                                        </p:tgtEl>
                                        <p:attrNameLst>
                                          <p:attrName>style.visibility</p:attrName>
                                        </p:attrNameLst>
                                      </p:cBhvr>
                                      <p:to>
                                        <p:strVal val="hidden"/>
                                      </p:to>
                                    </p:set>
                                  </p:childTnLst>
                                </p:cTn>
                              </p:par>
                            </p:childTnLst>
                          </p:cTn>
                        </p:par>
                      </p:childTnLst>
                    </p:cTn>
                  </p:par>
                </p:childTnLst>
              </p:cTn>
              <p:nextCondLst>
                <p:cond evt="onClick" delay="0">
                  <p:tgtEl>
                    <p:spTgt spid="14"/>
                  </p:tgtEl>
                </p:cond>
              </p:nextCondLst>
            </p:seq>
          </p:childTnLst>
        </p:cTn>
      </p:par>
    </p:tnLst>
    <p:bldLst>
      <p:bldP spid="4" grpId="0"/>
      <p:bldP spid="5" grpId="0"/>
      <p:bldP spid="10" grpId="0" animBg="1"/>
      <p:bldP spid="15" grpId="0" animBg="1"/>
      <p:bldP spid="14" grpId="0" animBg="1"/>
      <p:bldP spid="14" grpId="1" animBg="1"/>
    </p:bld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Классическая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731</TotalTime>
  <Words>1550</Words>
  <Application>Microsoft Office PowerPoint</Application>
  <PresentationFormat>Экран (4:3)</PresentationFormat>
  <Paragraphs>369</Paragraphs>
  <Slides>12</Slides>
  <Notes>9</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12</vt:i4>
      </vt:variant>
    </vt:vector>
  </HeadingPairs>
  <TitlesOfParts>
    <vt:vector size="16" baseType="lpstr">
      <vt:lpstr>Arial</vt:lpstr>
      <vt:lpstr>Calibri</vt:lpstr>
      <vt:lpstr>Symbol</vt:lpstr>
      <vt:lpstr>Тема Office</vt:lpstr>
      <vt:lpstr>Презентация PowerPoint</vt:lpstr>
      <vt:lpstr>Основные понятия</vt:lpstr>
      <vt:lpstr>Задание №22 </vt:lpstr>
      <vt:lpstr>Пример №1 </vt:lpstr>
      <vt:lpstr>Способы решения задания </vt:lpstr>
      <vt:lpstr>Презентация PowerPoint</vt:lpstr>
      <vt:lpstr>Презентация PowerPoint</vt:lpstr>
      <vt:lpstr>Презентация PowerPoint</vt:lpstr>
      <vt:lpstr>Пример 2</vt:lpstr>
      <vt:lpstr>Пример 3</vt:lpstr>
      <vt:lpstr>Презентация PowerPoint</vt:lpstr>
      <vt:lpstr>Список литературы</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Задание №22  Динамическое программирование</dc:title>
  <dc:creator>Пользователь</dc:creator>
  <cp:lastModifiedBy>Слушатель</cp:lastModifiedBy>
  <cp:revision>111</cp:revision>
  <dcterms:created xsi:type="dcterms:W3CDTF">2016-12-20T06:29:20Z</dcterms:created>
  <dcterms:modified xsi:type="dcterms:W3CDTF">2018-04-11T14:05:29Z</dcterms:modified>
</cp:coreProperties>
</file>