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0" r:id="rId4"/>
    <p:sldId id="261" r:id="rId5"/>
    <p:sldId id="266" r:id="rId6"/>
    <p:sldId id="265" r:id="rId7"/>
    <p:sldId id="267" r:id="rId8"/>
    <p:sldId id="268" r:id="rId9"/>
    <p:sldId id="269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9" d="100"/>
          <a:sy n="89" d="100"/>
        </p:scale>
        <p:origin x="-61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6080363" cy="460803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6B0886-7CC4-48BE-9508-E58947A05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934744B-5116-4A3F-9370-F3DA4C830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960268D-FF48-4D29-947A-10D0AC52F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F87769C-B7ED-491D-BD98-C43520DBD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1244B92-09F9-44D5-B16E-A42F629AB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6687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9D6488-FCC9-469D-B8E3-A993864DC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A2D8CD8-7ABD-4D32-9FEB-9B383A3345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9B3D792-525A-4564-B226-FD6B5266C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6E12813-A484-466B-8715-C59AE576A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6569D1C-6BD3-4E33-A14D-D6C3D2769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5B10F11-89C7-4D79-8CE1-A4920BB6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1350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C1F0B6-D899-47A0-9902-B02AEB997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517D173-45FA-47F1-B463-BCAFB2A35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ED036C6-4F8E-4990-A3F2-9B358ACBD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5C9BA41-A26A-4A1C-8EEB-F5F8DA739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FFD4ED4-EF5B-408F-AB91-E96116BC47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228E852-10A2-4D83-82CC-3C69E60B6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47EFE6A-C788-4C38-85D3-D8850237E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827B07E-0595-4EA5-B842-7DFBA639D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9486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BC2C04-A04E-4107-BC02-5A63314B0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80FE674-A3AE-40DF-B81B-D6FED07F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D0F60AB-FE59-4CC4-BA31-142F10838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D948347-2DE3-41CB-B40D-16F05F20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815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0E18A28-5B78-4579-99BE-7981E42CA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92CF49C-9329-4F90-8DDA-EC747BF38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902D21B-51EB-447F-90BE-6B725D2FC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1177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98CC1D-15E5-4100-9F99-D201A24C2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6C37138-8F68-4DFE-B10B-743E748AC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80EC7F5-08BC-4732-A6F4-0C59BEAFD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FBA175A-CCE4-4877-8817-A628ECC73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0DCB5C8-9D4F-4F0B-B597-E68D7E875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B5D39A9-DABC-4DBB-B922-93420FF4A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2650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91D8DB-4377-4950-B876-3E3A54CF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06D0890-AF25-4A13-BF39-D8EEEC64E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C1AE182-7091-4DBA-AB79-CBC975922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BCA148D-ED83-4BC6-83D0-64BD340A6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ECF9A8F-FEF3-4CB8-B58D-0918A1B42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13FFA4D-FB64-4E92-8546-FB685DACC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5972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DB31F1-228C-40C6-B624-23A343ED1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CABE0B7-56FC-48BA-A39C-37B34F97B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EBB1945-AD24-4E84-9DFC-5B8E51279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567EE48-2B60-401E-B494-3A7CABF49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8CBCE7A-E85A-400A-AF65-F54094635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2542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6811A02-99BC-4B98-B939-926504C04D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CAE9657-1D00-4C11-B9F1-F1CA044FC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795D028-7514-44D2-B893-C66F067CA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D452EE-B597-4B8F-9ED0-7A14B57EB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4D2DED1-D988-4FF5-901D-CEA1F83B7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5687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0B504799-5A5B-4904-96F0-E39EDC0290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719263"/>
            <a:ext cx="12192000" cy="513873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8686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0ABFC8D9-3E46-4244-BCF8-DF828263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000"/>
            <a:ext cx="11946000" cy="114151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6">
            <a:extLst>
              <a:ext uri="{FF2B5EF4-FFF2-40B4-BE49-F238E27FC236}">
                <a16:creationId xmlns:a16="http://schemas.microsoft.com/office/drawing/2014/main" xmlns="" id="{D5ACAE7A-E405-438C-BF4B-A37C1D7BBD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26000" y="2079000"/>
            <a:ext cx="5220000" cy="4230000"/>
          </a:xfrm>
        </p:spPr>
      </p:sp>
    </p:spTree>
    <p:extLst>
      <p:ext uri="{BB962C8B-B14F-4D97-AF65-F5344CB8AC3E}">
        <p14:creationId xmlns:p14="http://schemas.microsoft.com/office/powerpoint/2010/main" xmlns="" val="532837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FB528B-4022-481C-B4C4-547E2E58A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93A88FE-2B8F-4A7F-8115-58A11752B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962E446-084A-4B5F-8B64-A7A28704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FB9AD15-C6D5-4FF2-A8FA-F855066B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4719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95E33173-FD76-4096-9269-4DAF27939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88" y="2304000"/>
            <a:ext cx="5960712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47BCC956-CB20-44D2-9E97-FD4B3765EE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70688" y="0"/>
            <a:ext cx="5421312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ED4F1DA6-0E09-4DDD-91BB-50C934A988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6063" y="3968750"/>
            <a:ext cx="6029325" cy="1979613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766463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6409E55-BC35-47A1-8E1D-C84F1F883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414338"/>
            <a:ext cx="5489575" cy="283527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88F824-2714-40D3-B7D1-032D9A70C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83" y="430470"/>
            <a:ext cx="5084575" cy="117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2C7CB63-4F12-4BAC-9F52-10E4ABCEE4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6425" y="1944688"/>
            <a:ext cx="5040313" cy="46799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8C099E3E-6BA6-42CC-BA32-79F47F91AB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3608388"/>
            <a:ext cx="5489575" cy="30162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8070353-59AD-4E85-AD00-AD390EB609E5}"/>
              </a:ext>
            </a:extLst>
          </p:cNvPr>
          <p:cNvSpPr/>
          <p:nvPr userDrawn="1"/>
        </p:nvSpPr>
        <p:spPr>
          <a:xfrm>
            <a:off x="0" y="6399000"/>
            <a:ext cx="12192000" cy="45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7977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EE3F739-19A4-4190-A1FA-67EFCD502D1C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6409E55-BC35-47A1-8E1D-C84F1F883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4051" y="593725"/>
            <a:ext cx="5489575" cy="2857398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43751F-5479-412E-84EF-955FC9844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000" y="593725"/>
            <a:ext cx="5151949" cy="10388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9A74BD7-8B5C-49BC-B03B-A549B6105B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6363" y="1944688"/>
            <a:ext cx="5151437" cy="481488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E2C0238A-CE92-48A9-B41C-AC423CC575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3833813"/>
            <a:ext cx="5489575" cy="292576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D3B8627-E627-4634-B66D-3D27D79305E7}"/>
              </a:ext>
            </a:extLst>
          </p:cNvPr>
          <p:cNvSpPr/>
          <p:nvPr userDrawn="1"/>
        </p:nvSpPr>
        <p:spPr>
          <a:xfrm>
            <a:off x="0" y="6399000"/>
            <a:ext cx="12192000" cy="45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11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6409E55-BC35-47A1-8E1D-C84F1F883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2122" y="548862"/>
            <a:ext cx="5489575" cy="576027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944688-CD4C-42A4-912B-9CC26638C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000" y="548862"/>
            <a:ext cx="5188878" cy="1038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F013647-54DF-4DD1-9AF0-D3F96F8264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10325" y="1898650"/>
            <a:ext cx="5189538" cy="44100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8B21DE2-9ECB-4665-9E2C-CBAAA3FFEAB7}"/>
              </a:ext>
            </a:extLst>
          </p:cNvPr>
          <p:cNvSpPr/>
          <p:nvPr userDrawn="1"/>
        </p:nvSpPr>
        <p:spPr>
          <a:xfrm>
            <a:off x="0" y="6399000"/>
            <a:ext cx="12192000" cy="45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2110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33E598D-FE35-4AD2-85C8-760070BD09E5}"/>
              </a:ext>
            </a:extLst>
          </p:cNvPr>
          <p:cNvSpPr/>
          <p:nvPr userDrawn="1"/>
        </p:nvSpPr>
        <p:spPr>
          <a:xfrm>
            <a:off x="6110304" y="0"/>
            <a:ext cx="608169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6409E55-BC35-47A1-8E1D-C84F1F883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5999" y="548863"/>
            <a:ext cx="4552169" cy="28801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F013647-54DF-4DD1-9AF0-D3F96F8264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10325" y="1898650"/>
            <a:ext cx="5189538" cy="44100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E5354C2-B4DE-450B-8855-78EE895C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22" y="3699001"/>
            <a:ext cx="5226067" cy="765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FB99D29D-3056-4958-A0C3-FB6C590DB2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2138" y="4733925"/>
            <a:ext cx="5226050" cy="18446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576561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4459DED-C11A-4511-A847-493005395558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B541E7-5B4D-43E5-8F59-EBDE70BC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081C85-17C3-4494-ADC5-41279F506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FDFDBC3-9040-454D-921A-8EFEBEB7EFAE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noFill/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88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D23225-A6EB-4C9E-BE2E-B9D55EC99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9B195F4-6F69-45A4-A776-426F59E30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DD8BE2-7D6B-4A75-8335-D690B278F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112EC0-B9D9-4A20-8B06-52909BCCC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94B120D-5D0E-4B47-AF11-603E420E9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62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presentation-creation.ru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B614CC-0DBF-4422-9735-A1F761FA8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3F02BD0-B6F7-4FC4-BE38-C3F830845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67E77E-7D10-4DF2-B1C4-409B43294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84120-DDB0-4CD8-A5A7-9CEC2FF4DA8A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B76696-11F7-4C3D-B4AD-F6CDDE256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D6E1899-C8AF-4B4F-84CC-61C783520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21"/>
            <a:extLst>
              <a:ext uri="{FF2B5EF4-FFF2-40B4-BE49-F238E27FC236}">
                <a16:creationId xmlns:a16="http://schemas.microsoft.com/office/drawing/2014/main" xmlns="" id="{C1F857D3-07AD-4545-9B12-410A92E911DF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322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0" r:id="rId3"/>
    <p:sldLayoutId id="2147483661" r:id="rId4"/>
    <p:sldLayoutId id="2147483662" r:id="rId5"/>
    <p:sldLayoutId id="2147483664" r:id="rId6"/>
    <p:sldLayoutId id="2147483667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5" r:id="rId18"/>
    <p:sldLayoutId id="2147483666" r:id="rId19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11" Type="http://schemas.openxmlformats.org/officeDocument/2006/relationships/image" Target="../media/image2.png"/><Relationship Id="rId5" Type="http://schemas.openxmlformats.org/officeDocument/2006/relationships/image" Target="../media/image18.svg"/><Relationship Id="rId10" Type="http://schemas.openxmlformats.org/officeDocument/2006/relationships/image" Target="../media/image26.jpeg"/><Relationship Id="rId4" Type="http://schemas.openxmlformats.org/officeDocument/2006/relationships/image" Target="../media/image23.png"/><Relationship Id="rId9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8AB3532-04C3-482F-8BCE-8461B638FCC7}"/>
              </a:ext>
            </a:extLst>
          </p:cNvPr>
          <p:cNvSpPr/>
          <p:nvPr/>
        </p:nvSpPr>
        <p:spPr>
          <a:xfrm>
            <a:off x="0" y="0"/>
            <a:ext cx="679054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D3FBA7F-EBC3-4FC4-AA25-E00F690EAC3C}"/>
              </a:ext>
            </a:extLst>
          </p:cNvPr>
          <p:cNvSpPr/>
          <p:nvPr/>
        </p:nvSpPr>
        <p:spPr>
          <a:xfrm>
            <a:off x="0" y="2439000"/>
            <a:ext cx="7221000" cy="23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3D3C8F1-35F6-4953-A284-EAEA09E1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2664000"/>
            <a:ext cx="6455712" cy="1800000"/>
          </a:xfrm>
        </p:spPr>
        <p:txBody>
          <a:bodyPr>
            <a:noAutofit/>
          </a:bodyPr>
          <a:lstStyle/>
          <a:p>
            <a:pPr algn="ctr" eaLnBrk="0" hangingPunct="0">
              <a:tabLst>
                <a:tab pos="161925" algn="l"/>
                <a:tab pos="5940425" algn="r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</a:rPr>
              <a:t>4К в квадрате, или создание условий для формирования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</a:rPr>
              <a:t> у педагогов и школьников 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</a:rPr>
              <a:t>навыков 21 века посредством внедрения в образовательный процесс Сингапурской технологии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xmlns="" id="{3AA26D27-2381-4362-A21E-FADC2A833282}"/>
              </a:ext>
            </a:extLst>
          </p:cNvPr>
          <p:cNvSpPr/>
          <p:nvPr/>
        </p:nvSpPr>
        <p:spPr>
          <a:xfrm>
            <a:off x="6790544" y="2124000"/>
            <a:ext cx="430456" cy="314999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:a16="http://schemas.microsoft.com/office/drawing/2014/main" xmlns="" id="{5D92CB75-01D8-467F-9C1D-90981489FE34}"/>
              </a:ext>
            </a:extLst>
          </p:cNvPr>
          <p:cNvSpPr/>
          <p:nvPr/>
        </p:nvSpPr>
        <p:spPr>
          <a:xfrm rot="5400000">
            <a:off x="6787267" y="4775725"/>
            <a:ext cx="430455" cy="437008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58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t="1867" b="186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90709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692638-F08C-4F8D-9B03-9504E505B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28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ПРОЕКТ, </a:t>
            </a:r>
            <a:r>
              <a:rPr lang="ru-RU" sz="3200" b="1" dirty="0" smtClean="0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ОРИЕНТИРОВАННЫЙ НА </a:t>
            </a:r>
            <a:r>
              <a:rPr lang="ru-RU" sz="3200" b="1" dirty="0" smtClean="0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УЧИТЕЛЕЙ, </a:t>
            </a:r>
            <a:r>
              <a:rPr lang="ru-RU" sz="3200" b="1" dirty="0" smtClean="0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ОБРАЩЁННЫЙ К </a:t>
            </a:r>
            <a:r>
              <a:rPr lang="ru-RU" sz="3200" b="1" dirty="0" smtClean="0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ДЕТЯМ…</a:t>
            </a:r>
            <a:endParaRPr lang="ru-RU" sz="3200" b="1" dirty="0">
              <a:ln w="1905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278CD70-AE68-456F-9A2D-F172E7C1C639}"/>
              </a:ext>
            </a:extLst>
          </p:cNvPr>
          <p:cNvSpPr/>
          <p:nvPr/>
        </p:nvSpPr>
        <p:spPr>
          <a:xfrm>
            <a:off x="1776000" y="2117288"/>
            <a:ext cx="2250000" cy="765000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F43594E-EA7A-4F97-BCA1-401A9417ED2B}"/>
              </a:ext>
            </a:extLst>
          </p:cNvPr>
          <p:cNvSpPr/>
          <p:nvPr/>
        </p:nvSpPr>
        <p:spPr>
          <a:xfrm>
            <a:off x="4026000" y="2113932"/>
            <a:ext cx="2250000" cy="765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DC37128-6F00-4AB4-8AAA-4170C7C3204C}"/>
              </a:ext>
            </a:extLst>
          </p:cNvPr>
          <p:cNvSpPr/>
          <p:nvPr/>
        </p:nvSpPr>
        <p:spPr>
          <a:xfrm>
            <a:off x="6276437" y="2113932"/>
            <a:ext cx="2250000" cy="765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4C5EF18-0FD0-4C82-95A6-75178A9D138F}"/>
              </a:ext>
            </a:extLst>
          </p:cNvPr>
          <p:cNvSpPr/>
          <p:nvPr/>
        </p:nvSpPr>
        <p:spPr>
          <a:xfrm>
            <a:off x="8526000" y="2079000"/>
            <a:ext cx="2250000" cy="765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28F29BA-918B-4A41-8A1A-B69D91D4149D}"/>
              </a:ext>
            </a:extLst>
          </p:cNvPr>
          <p:cNvSpPr/>
          <p:nvPr/>
        </p:nvSpPr>
        <p:spPr>
          <a:xfrm>
            <a:off x="1776000" y="2888999"/>
            <a:ext cx="2250000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903BA20-74DF-4175-8B38-F54B17809472}"/>
              </a:ext>
            </a:extLst>
          </p:cNvPr>
          <p:cNvSpPr/>
          <p:nvPr/>
        </p:nvSpPr>
        <p:spPr>
          <a:xfrm>
            <a:off x="3981000" y="2844000"/>
            <a:ext cx="2250000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9EAE80E-E19B-44C6-9B1E-F051F02E8D54}"/>
              </a:ext>
            </a:extLst>
          </p:cNvPr>
          <p:cNvSpPr/>
          <p:nvPr/>
        </p:nvSpPr>
        <p:spPr>
          <a:xfrm>
            <a:off x="6276437" y="2885643"/>
            <a:ext cx="2250000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F538FAD-068C-49F8-86FE-8FEABB205B19}"/>
              </a:ext>
            </a:extLst>
          </p:cNvPr>
          <p:cNvSpPr/>
          <p:nvPr/>
        </p:nvSpPr>
        <p:spPr>
          <a:xfrm>
            <a:off x="8526000" y="2889000"/>
            <a:ext cx="2250000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0FF005F-61F2-49AE-8CB4-AF51E1A9F40C}"/>
              </a:ext>
            </a:extLst>
          </p:cNvPr>
          <p:cNvSpPr/>
          <p:nvPr/>
        </p:nvSpPr>
        <p:spPr>
          <a:xfrm>
            <a:off x="1780257" y="5675644"/>
            <a:ext cx="2250000" cy="183356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E315B23-79CB-4805-92A3-59E8524F1B02}"/>
              </a:ext>
            </a:extLst>
          </p:cNvPr>
          <p:cNvSpPr/>
          <p:nvPr/>
        </p:nvSpPr>
        <p:spPr>
          <a:xfrm>
            <a:off x="4031157" y="5672288"/>
            <a:ext cx="2250000" cy="18335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FB84378-37E0-48C6-AC83-DB980657FB1F}"/>
              </a:ext>
            </a:extLst>
          </p:cNvPr>
          <p:cNvSpPr/>
          <p:nvPr/>
        </p:nvSpPr>
        <p:spPr>
          <a:xfrm>
            <a:off x="6280694" y="5672288"/>
            <a:ext cx="2250000" cy="18335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7A68225D-78F4-4494-8A65-BAD9428A6407}"/>
              </a:ext>
            </a:extLst>
          </p:cNvPr>
          <p:cNvSpPr/>
          <p:nvPr/>
        </p:nvSpPr>
        <p:spPr>
          <a:xfrm>
            <a:off x="8532057" y="5672288"/>
            <a:ext cx="2250000" cy="18335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A6308B9-E683-4F1E-8FDD-F724A456BB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631000" y="3078418"/>
            <a:ext cx="540000" cy="54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64707C2-A63E-4FE3-B3D5-15DBE1C19E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876743" y="3078418"/>
            <a:ext cx="540000" cy="54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A4AA567-976E-4839-8B6F-E597C62500C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7126743" y="3078418"/>
            <a:ext cx="540000" cy="540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99C580A-47E8-4440-8156-A65C9499C00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9376514" y="3078418"/>
            <a:ext cx="540000" cy="540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87BFE96-1958-4AA3-8AD5-2ECDD6036267}"/>
              </a:ext>
            </a:extLst>
          </p:cNvPr>
          <p:cNvSpPr txBox="1"/>
          <p:nvPr/>
        </p:nvSpPr>
        <p:spPr>
          <a:xfrm>
            <a:off x="1909192" y="3818978"/>
            <a:ext cx="193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C9E907B-B846-4614-813A-FCA231AA11B1}"/>
              </a:ext>
            </a:extLst>
          </p:cNvPr>
          <p:cNvSpPr txBox="1"/>
          <p:nvPr/>
        </p:nvSpPr>
        <p:spPr>
          <a:xfrm>
            <a:off x="1931372" y="4397032"/>
            <a:ext cx="193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4F6228A-F222-4601-A759-6444314D577D}"/>
              </a:ext>
            </a:extLst>
          </p:cNvPr>
          <p:cNvSpPr txBox="1"/>
          <p:nvPr/>
        </p:nvSpPr>
        <p:spPr>
          <a:xfrm>
            <a:off x="4183820" y="3815492"/>
            <a:ext cx="193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B36EF42-1ACF-4C74-A060-5A5AD9BEFE7F}"/>
              </a:ext>
            </a:extLst>
          </p:cNvPr>
          <p:cNvSpPr txBox="1"/>
          <p:nvPr/>
        </p:nvSpPr>
        <p:spPr>
          <a:xfrm>
            <a:off x="4206000" y="4393546"/>
            <a:ext cx="193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8109962-44F7-4376-9FD4-48388D22B2BE}"/>
              </a:ext>
            </a:extLst>
          </p:cNvPr>
          <p:cNvSpPr txBox="1"/>
          <p:nvPr/>
        </p:nvSpPr>
        <p:spPr>
          <a:xfrm>
            <a:off x="6409191" y="3815492"/>
            <a:ext cx="193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chemeClr val="accent3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B9FB7B9-4FBE-41A7-AFEC-1A1A055B6290}"/>
              </a:ext>
            </a:extLst>
          </p:cNvPr>
          <p:cNvSpPr txBox="1"/>
          <p:nvPr/>
        </p:nvSpPr>
        <p:spPr>
          <a:xfrm>
            <a:off x="6431371" y="4393546"/>
            <a:ext cx="193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E67EC2B-49FA-4CDC-9F6F-7E0FA5BE306E}"/>
              </a:ext>
            </a:extLst>
          </p:cNvPr>
          <p:cNvSpPr txBox="1"/>
          <p:nvPr/>
        </p:nvSpPr>
        <p:spPr>
          <a:xfrm>
            <a:off x="8637011" y="3812006"/>
            <a:ext cx="193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chemeClr val="accent4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6236BC3-A28B-4F34-918D-52E2EC71AEA0}"/>
              </a:ext>
            </a:extLst>
          </p:cNvPr>
          <p:cNvSpPr txBox="1"/>
          <p:nvPr/>
        </p:nvSpPr>
        <p:spPr>
          <a:xfrm>
            <a:off x="8659191" y="4390060"/>
            <a:ext cx="193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</p:txBody>
      </p:sp>
      <p:pic>
        <p:nvPicPr>
          <p:cNvPr id="33" name="Picture 10" descr="G:\Мероприятия\Фото открытых уроков. меприятий\IMG_227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71000" y="2934000"/>
            <a:ext cx="2014321" cy="268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5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21000" y="2934000"/>
            <a:ext cx="210343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" name="Picture 1" descr="G:\Мероприятия\Фото открытых уроков. мероприятий\PHOTO-2021-12-13-15-20-23_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81000" y="2889000"/>
            <a:ext cx="3618600" cy="2713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02674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73776C0-3917-4D9C-A313-D3CF4DC4A976}"/>
              </a:ext>
            </a:extLst>
          </p:cNvPr>
          <p:cNvSpPr/>
          <p:nvPr/>
        </p:nvSpPr>
        <p:spPr>
          <a:xfrm>
            <a:off x="8751000" y="0"/>
            <a:ext cx="3441000" cy="216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52544E9D-83A1-4CEC-B5E1-062CBAAF8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83" y="430470"/>
            <a:ext cx="6829317" cy="200853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системы условий, ориентированных на развитие навыков XXI века у педагогов и обучающихся и основанных на сингапурской методике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18373"/>
          <a:stretch>
            <a:fillRect/>
          </a:stretch>
        </p:blipFill>
        <p:spPr bwMode="auto">
          <a:xfrm>
            <a:off x="426000" y="2277238"/>
            <a:ext cx="8820000" cy="376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G:\Мероприятия\Фото открытых уроков. меприятий\IMG_03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96000" y="143999"/>
            <a:ext cx="3261000" cy="244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46202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0FF82343-202A-4D4B-8BA3-D03966DE8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000" y="593725"/>
            <a:ext cx="5625000" cy="1038875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МАСТЕРСКАЯ СИНГАПУРСКИХ ТЕХНОЛОГИЙ</a:t>
            </a:r>
            <a:endParaRPr lang="ru-RU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EE876D53-9175-4A4B-AD82-D040A0F424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6000" y="3564001"/>
            <a:ext cx="5670000" cy="26100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1800" b="1" dirty="0" smtClean="0"/>
              <a:t>Организационные условия</a:t>
            </a:r>
            <a:endParaRPr lang="ru-RU" sz="1800" dirty="0" smtClean="0"/>
          </a:p>
          <a:p>
            <a:pPr lvl="0">
              <a:buFont typeface="Arial" pitchFamily="34" charset="0"/>
              <a:buChar char="•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Приказ «О реализации инновационного проекта « 4К в квадрате, или создание условий для формирования у педагогов и школьников навыков 21 века посредством внедрения в образовательный процесс сингапурской технологии»</a:t>
            </a:r>
          </a:p>
          <a:p>
            <a:pPr lvl="0">
              <a:buFont typeface="Arial" pitchFamily="34" charset="0"/>
              <a:buChar char="•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Положение о Мастерской сингапурских технологий;</a:t>
            </a:r>
          </a:p>
          <a:p>
            <a:pPr lvl="0">
              <a:buFont typeface="Arial" pitchFamily="34" charset="0"/>
              <a:buChar char="•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Положение «Об оплате труда работников БОУСОШ №1 МО Динской район»;</a:t>
            </a:r>
          </a:p>
          <a:p>
            <a:pPr lvl="0">
              <a:buFont typeface="Arial" pitchFamily="34" charset="0"/>
              <a:buChar char="•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График работы школы и расписание учебных занятий с учётом возможности постоянного обучения учителей.</a:t>
            </a:r>
          </a:p>
          <a:p>
            <a:pPr lvl="0">
              <a:buFont typeface="Arial" pitchFamily="34" charset="0"/>
              <a:buChar char="•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Функциональные обязанности координатора Мастерской сингапурской технологии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Font typeface="Arial" pitchFamily="34" charset="0"/>
              <a:buChar char="•"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62ACCDFD-0334-48A0-85CA-6DBF2C986A22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6546000" y="1944689"/>
            <a:ext cx="5061800" cy="809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 проведения методических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митапов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 2021-2022 учебный год)</a:t>
            </a:r>
            <a:endParaRPr lang="ru-RU" sz="1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Picture 18" descr="H:\проект\апгрейд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l="394" t="15298" r="28346" b="23622"/>
          <a:stretch>
            <a:fillRect/>
          </a:stretch>
        </p:blipFill>
        <p:spPr bwMode="auto">
          <a:xfrm>
            <a:off x="1146000" y="279000"/>
            <a:ext cx="4635000" cy="2979532"/>
          </a:xfrm>
          <a:prstGeom prst="rect">
            <a:avLst/>
          </a:prstGeom>
          <a:noFill/>
        </p:spPr>
      </p:pic>
      <p:graphicFrame>
        <p:nvGraphicFramePr>
          <p:cNvPr id="7" name="Таблица 10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7086000" y="3159000"/>
          <a:ext cx="4275000" cy="283345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71032">
                  <a:extLst>
                    <a:ext uri="{9D8B030D-6E8A-4147-A177-3AD203B41FA5}"/>
                  </a:extLst>
                </a:gridCol>
                <a:gridCol w="1533968">
                  <a:extLst>
                    <a:ext uri="{9D8B030D-6E8A-4147-A177-3AD203B41FA5}"/>
                  </a:extLst>
                </a:gridCol>
                <a:gridCol w="990000">
                  <a:extLst>
                    <a:ext uri="{9D8B030D-6E8A-4147-A177-3AD203B41FA5}"/>
                  </a:extLst>
                </a:gridCol>
                <a:gridCol w="1080000">
                  <a:extLst>
                    <a:ext uri="{9D8B030D-6E8A-4147-A177-3AD203B41FA5}"/>
                  </a:extLst>
                </a:gridCol>
              </a:tblGrid>
              <a:tr h="309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Название обучающей структуры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Модератор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Дата занятия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309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РАУНД  РОБИН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Хозина Е.С.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06.10.2021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395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ВЗЛЁТ-ПОСАДКА (ТЕЙК ОФ-ТАЧ ДАУН)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Сабот Н.В.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20.10.2021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309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ДО И ПОСЛЕ (ЭЙ АР ГАЙД)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Булатова Л.П.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03.11.2021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395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ФИНК-РАЙТ- РАУНД РОБИН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Василенко М.А.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05.11.2021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309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УГЛЫ (КОНЭРС)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Блаженко С.А.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17.11.2021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78493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0FF82343-202A-4D4B-8BA3-D03966DE8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000" y="593725"/>
            <a:ext cx="5625000" cy="1038875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МАСТЕРСКАЯ СИНГАПУРСКИХ ТЕХНОЛОГИЙ</a:t>
            </a:r>
            <a:endParaRPr lang="ru-RU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EE876D53-9175-4A4B-AD82-D040A0F424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1000" y="3384000"/>
            <a:ext cx="6075000" cy="2925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Последовательное освоение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сингапурских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приёмов:</a:t>
            </a:r>
          </a:p>
          <a:p>
            <a:pPr algn="just"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совместное изучение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приёма; </a:t>
            </a:r>
          </a:p>
          <a:p>
            <a:pPr algn="just"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практическая отработка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использования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приёма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команде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профессиональная проба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уроках, занятиях, внеклассных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мероприятиях; </a:t>
            </a:r>
          </a:p>
          <a:p>
            <a:pPr algn="just"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взаимопосещение уроков (занятий)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парах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рефлексия использования приёма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командах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анализ использования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приёмов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практической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обобщение и передача опыта своим коллегам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62ACCDFD-0334-48A0-85CA-6DBF2C986A22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Распределение педагогов по командам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B666320-BF61-4E4E-AAD1-B5CB5A87E6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9595" y="2259000"/>
            <a:ext cx="5410072" cy="3195000"/>
          </a:xfrm>
          <a:prstGeom prst="rect">
            <a:avLst/>
          </a:prstGeom>
        </p:spPr>
      </p:pic>
      <p:pic>
        <p:nvPicPr>
          <p:cNvPr id="15" name="Picture 18" descr="H:\проект\апгрейд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print"/>
          <a:srcRect l="394" t="15298" r="28346" b="23622"/>
          <a:stretch>
            <a:fillRect/>
          </a:stretch>
        </p:blipFill>
        <p:spPr bwMode="auto">
          <a:xfrm>
            <a:off x="291000" y="144000"/>
            <a:ext cx="4545000" cy="29216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8493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0AEE5E04-81BA-4470-85AD-F78B7020B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Этапы изучения технологии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5899" b="7210"/>
          <a:stretch>
            <a:fillRect/>
          </a:stretch>
        </p:blipFill>
        <p:spPr bwMode="auto">
          <a:xfrm>
            <a:off x="606000" y="1721631"/>
            <a:ext cx="10890000" cy="47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40142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B19EE833-3868-49BA-8B10-1834B4C266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46000" y="639000"/>
            <a:ext cx="5072254" cy="855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Совместное изучение основ приёма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DACCC89-75B5-40B0-9CFD-032EC5CF6799}"/>
              </a:ext>
            </a:extLst>
          </p:cNvPr>
          <p:cNvSpPr>
            <a:spLocks/>
          </p:cNvSpPr>
          <p:nvPr/>
        </p:nvSpPr>
        <p:spPr>
          <a:xfrm>
            <a:off x="5800657" y="695662"/>
            <a:ext cx="648000" cy="6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436C7E44-D124-4CC0-87C6-6A59D211C9C3}"/>
              </a:ext>
            </a:extLst>
          </p:cNvPr>
          <p:cNvSpPr txBox="1">
            <a:spLocks/>
          </p:cNvSpPr>
          <p:nvPr/>
        </p:nvSpPr>
        <p:spPr>
          <a:xfrm>
            <a:off x="6649879" y="584258"/>
            <a:ext cx="3136121" cy="495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5CDA66D-BC09-4B2A-93C7-D456B6D0AB69}"/>
              </a:ext>
            </a:extLst>
          </p:cNvPr>
          <p:cNvSpPr txBox="1"/>
          <p:nvPr/>
        </p:nvSpPr>
        <p:spPr>
          <a:xfrm>
            <a:off x="5928129" y="72727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xmlns="" id="{5247EA68-C5E3-4B87-9851-EA564AD781DE}"/>
              </a:ext>
            </a:extLst>
          </p:cNvPr>
          <p:cNvSpPr txBox="1">
            <a:spLocks/>
          </p:cNvSpPr>
          <p:nvPr/>
        </p:nvSpPr>
        <p:spPr>
          <a:xfrm>
            <a:off x="6591000" y="1449000"/>
            <a:ext cx="4892254" cy="7458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Практическая отработка с педагогами в процессе занятий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9C336B2F-8212-4D82-838D-3247E571E6DA}"/>
              </a:ext>
            </a:extLst>
          </p:cNvPr>
          <p:cNvSpPr>
            <a:spLocks/>
          </p:cNvSpPr>
          <p:nvPr/>
        </p:nvSpPr>
        <p:spPr>
          <a:xfrm>
            <a:off x="5826000" y="1494000"/>
            <a:ext cx="648000" cy="6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8B8A71E2-B77A-44B7-AFD5-D9159AFCD864}"/>
              </a:ext>
            </a:extLst>
          </p:cNvPr>
          <p:cNvSpPr txBox="1">
            <a:spLocks/>
          </p:cNvSpPr>
          <p:nvPr/>
        </p:nvSpPr>
        <p:spPr>
          <a:xfrm>
            <a:off x="6591000" y="2079000"/>
            <a:ext cx="3136121" cy="495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C7F574D-0E06-491F-8577-E0348F2A5E93}"/>
              </a:ext>
            </a:extLst>
          </p:cNvPr>
          <p:cNvSpPr txBox="1"/>
          <p:nvPr/>
        </p:nvSpPr>
        <p:spPr>
          <a:xfrm>
            <a:off x="5961000" y="153900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xmlns="" id="{62ACCDFD-0334-48A0-85CA-6DBF2C986A22}"/>
              </a:ext>
            </a:extLst>
          </p:cNvPr>
          <p:cNvSpPr txBox="1">
            <a:spLocks/>
          </p:cNvSpPr>
          <p:nvPr/>
        </p:nvSpPr>
        <p:spPr>
          <a:xfrm>
            <a:off x="6681000" y="2304000"/>
            <a:ext cx="4949999" cy="675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Распределение педагогов по командам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D2C608C-875D-4803-9E9A-207667A1855F}"/>
              </a:ext>
            </a:extLst>
          </p:cNvPr>
          <p:cNvSpPr>
            <a:spLocks/>
          </p:cNvSpPr>
          <p:nvPr/>
        </p:nvSpPr>
        <p:spPr>
          <a:xfrm>
            <a:off x="5826000" y="2304000"/>
            <a:ext cx="648000" cy="6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A1306FE-F640-4520-9369-D4F12A7AE447}"/>
              </a:ext>
            </a:extLst>
          </p:cNvPr>
          <p:cNvSpPr txBox="1"/>
          <p:nvPr/>
        </p:nvSpPr>
        <p:spPr>
          <a:xfrm>
            <a:off x="5961000" y="239400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8" name="Заголовок 2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этап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10" descr="G:\Мероприятия\Фото открытых уроков. меприятий\IMG_2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000" y="144000"/>
            <a:ext cx="263207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0528" t="10297" r="28532" b="14348"/>
          <a:stretch>
            <a:fillRect/>
          </a:stretch>
        </p:blipFill>
        <p:spPr bwMode="auto">
          <a:xfrm>
            <a:off x="1551000" y="4239000"/>
            <a:ext cx="2769692" cy="23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G:\Мероприятия\Фото открытых уроков. мероприятий\IMG_26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1000" y="3024000"/>
            <a:ext cx="2639250" cy="3519000"/>
          </a:xfrm>
          <a:prstGeom prst="rect">
            <a:avLst/>
          </a:prstGeom>
          <a:noFill/>
        </p:spPr>
      </p:pic>
      <p:pic>
        <p:nvPicPr>
          <p:cNvPr id="3077" name="Picture 5" descr="G:\Мероприятия\Фото открытых уроков. мероприятий\IMG_28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91000" y="864000"/>
            <a:ext cx="2826000" cy="2119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50233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B19EE833-3868-49BA-8B10-1834B4C266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46000" y="639000"/>
            <a:ext cx="5072254" cy="855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Применение приёма на уроках, саморефлексия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DACCC89-75B5-40B0-9CFD-032EC5CF6799}"/>
              </a:ext>
            </a:extLst>
          </p:cNvPr>
          <p:cNvSpPr>
            <a:spLocks/>
          </p:cNvSpPr>
          <p:nvPr/>
        </p:nvSpPr>
        <p:spPr>
          <a:xfrm>
            <a:off x="5800657" y="695662"/>
            <a:ext cx="648000" cy="6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436C7E44-D124-4CC0-87C6-6A59D211C9C3}"/>
              </a:ext>
            </a:extLst>
          </p:cNvPr>
          <p:cNvSpPr txBox="1">
            <a:spLocks/>
          </p:cNvSpPr>
          <p:nvPr/>
        </p:nvSpPr>
        <p:spPr>
          <a:xfrm>
            <a:off x="6649879" y="584258"/>
            <a:ext cx="3136121" cy="495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5CDA66D-BC09-4B2A-93C7-D456B6D0AB69}"/>
              </a:ext>
            </a:extLst>
          </p:cNvPr>
          <p:cNvSpPr txBox="1"/>
          <p:nvPr/>
        </p:nvSpPr>
        <p:spPr>
          <a:xfrm>
            <a:off x="5928129" y="72727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xmlns="" id="{5247EA68-C5E3-4B87-9851-EA564AD781DE}"/>
              </a:ext>
            </a:extLst>
          </p:cNvPr>
          <p:cNvSpPr txBox="1">
            <a:spLocks/>
          </p:cNvSpPr>
          <p:nvPr/>
        </p:nvSpPr>
        <p:spPr>
          <a:xfrm>
            <a:off x="6591000" y="1449000"/>
            <a:ext cx="4892254" cy="117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Взаимопосещение уроков в парах, анализ чистоты применения приёма, видеосъёмка фрагмента урока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9C336B2F-8212-4D82-838D-3247E571E6DA}"/>
              </a:ext>
            </a:extLst>
          </p:cNvPr>
          <p:cNvSpPr>
            <a:spLocks/>
          </p:cNvSpPr>
          <p:nvPr/>
        </p:nvSpPr>
        <p:spPr>
          <a:xfrm>
            <a:off x="5826000" y="1494000"/>
            <a:ext cx="648000" cy="6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8B8A71E2-B77A-44B7-AFD5-D9159AFCD864}"/>
              </a:ext>
            </a:extLst>
          </p:cNvPr>
          <p:cNvSpPr txBox="1">
            <a:spLocks/>
          </p:cNvSpPr>
          <p:nvPr/>
        </p:nvSpPr>
        <p:spPr>
          <a:xfrm>
            <a:off x="6591000" y="2079000"/>
            <a:ext cx="3136121" cy="495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C7F574D-0E06-491F-8577-E0348F2A5E93}"/>
              </a:ext>
            </a:extLst>
          </p:cNvPr>
          <p:cNvSpPr txBox="1"/>
          <p:nvPr/>
        </p:nvSpPr>
        <p:spPr>
          <a:xfrm>
            <a:off x="5961000" y="153900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8" name="Заголовок 27"/>
          <p:cNvSpPr>
            <a:spLocks noGrp="1"/>
          </p:cNvSpPr>
          <p:nvPr>
            <p:ph type="title"/>
          </p:nvPr>
        </p:nvSpPr>
        <p:spPr>
          <a:xfrm>
            <a:off x="471001" y="3249000"/>
            <a:ext cx="2610000" cy="720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этап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11" descr="G:\Мероприятия\Фото открытых уроков. меприятий\PHOTO-2021-11-12-11-41-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000" y="369000"/>
            <a:ext cx="270000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 descr="G:\Мероприятия\Фото открытых уроков. меприятий\IMG_26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6000" y="369000"/>
            <a:ext cx="2531775" cy="33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2" descr="G:\Мероприятия\Фото открытых уроков. меприятий\IMG_96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6000" y="4014000"/>
            <a:ext cx="1879983" cy="250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9" descr="G:\Мероприятия\Фото открытых уроков. меприятий\IMG_26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2508" y="3159001"/>
            <a:ext cx="2528767" cy="3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9" descr="G:\Мероприятия\Фото открытых уроков. меприятий\IMG_2269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01000" y="3204000"/>
            <a:ext cx="2475000" cy="329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G:\Мероприятия\Фото открытых уроков. меприятий\PHOTO-2021-12-13-15-20-25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1000" y="4104000"/>
            <a:ext cx="3221038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50233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B19EE833-3868-49BA-8B10-1834B4C266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36000" y="639000"/>
            <a:ext cx="5175000" cy="99000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Совместный просмотр на видео фрагментов уроков с использованием изученного приёма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DACCC89-75B5-40B0-9CFD-032EC5CF6799}"/>
              </a:ext>
            </a:extLst>
          </p:cNvPr>
          <p:cNvSpPr>
            <a:spLocks/>
          </p:cNvSpPr>
          <p:nvPr/>
        </p:nvSpPr>
        <p:spPr>
          <a:xfrm>
            <a:off x="5800657" y="695662"/>
            <a:ext cx="648000" cy="6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436C7E44-D124-4CC0-87C6-6A59D211C9C3}"/>
              </a:ext>
            </a:extLst>
          </p:cNvPr>
          <p:cNvSpPr txBox="1">
            <a:spLocks/>
          </p:cNvSpPr>
          <p:nvPr/>
        </p:nvSpPr>
        <p:spPr>
          <a:xfrm>
            <a:off x="6649879" y="584258"/>
            <a:ext cx="3136121" cy="495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5CDA66D-BC09-4B2A-93C7-D456B6D0AB69}"/>
              </a:ext>
            </a:extLst>
          </p:cNvPr>
          <p:cNvSpPr txBox="1"/>
          <p:nvPr/>
        </p:nvSpPr>
        <p:spPr>
          <a:xfrm>
            <a:off x="5928129" y="72727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xmlns="" id="{5247EA68-C5E3-4B87-9851-EA564AD781DE}"/>
              </a:ext>
            </a:extLst>
          </p:cNvPr>
          <p:cNvSpPr txBox="1">
            <a:spLocks/>
          </p:cNvSpPr>
          <p:nvPr/>
        </p:nvSpPr>
        <p:spPr>
          <a:xfrm>
            <a:off x="6636000" y="1674000"/>
            <a:ext cx="4950000" cy="945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Обсуждение и анализ проблем, возникших в процессе применения приёма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9C336B2F-8212-4D82-838D-3247E571E6DA}"/>
              </a:ext>
            </a:extLst>
          </p:cNvPr>
          <p:cNvSpPr>
            <a:spLocks/>
          </p:cNvSpPr>
          <p:nvPr/>
        </p:nvSpPr>
        <p:spPr>
          <a:xfrm>
            <a:off x="5826000" y="1764000"/>
            <a:ext cx="648000" cy="6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8B8A71E2-B77A-44B7-AFD5-D9159AFCD864}"/>
              </a:ext>
            </a:extLst>
          </p:cNvPr>
          <p:cNvSpPr txBox="1">
            <a:spLocks/>
          </p:cNvSpPr>
          <p:nvPr/>
        </p:nvSpPr>
        <p:spPr>
          <a:xfrm>
            <a:off x="6591000" y="2079000"/>
            <a:ext cx="3136121" cy="495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C7F574D-0E06-491F-8577-E0348F2A5E93}"/>
              </a:ext>
            </a:extLst>
          </p:cNvPr>
          <p:cNvSpPr txBox="1"/>
          <p:nvPr/>
        </p:nvSpPr>
        <p:spPr>
          <a:xfrm>
            <a:off x="5961000" y="176400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xmlns="" id="{62ACCDFD-0334-48A0-85CA-6DBF2C986A22}"/>
              </a:ext>
            </a:extLst>
          </p:cNvPr>
          <p:cNvSpPr txBox="1">
            <a:spLocks/>
          </p:cNvSpPr>
          <p:nvPr/>
        </p:nvSpPr>
        <p:spPr>
          <a:xfrm>
            <a:off x="6636000" y="2619000"/>
            <a:ext cx="4949999" cy="675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Отбор лучшего фрагмента для формирования методического кейса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D2C608C-875D-4803-9E9A-207667A1855F}"/>
              </a:ext>
            </a:extLst>
          </p:cNvPr>
          <p:cNvSpPr>
            <a:spLocks/>
          </p:cNvSpPr>
          <p:nvPr/>
        </p:nvSpPr>
        <p:spPr>
          <a:xfrm>
            <a:off x="5826000" y="2664000"/>
            <a:ext cx="648000" cy="6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A1306FE-F640-4520-9369-D4F12A7AE447}"/>
              </a:ext>
            </a:extLst>
          </p:cNvPr>
          <p:cNvSpPr txBox="1"/>
          <p:nvPr/>
        </p:nvSpPr>
        <p:spPr>
          <a:xfrm>
            <a:off x="6006000" y="2619000"/>
            <a:ext cx="348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8" name="Заголовок 2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этап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0528" t="10297" r="28532" b="14348"/>
          <a:stretch>
            <a:fillRect/>
          </a:stretch>
        </p:blipFill>
        <p:spPr bwMode="auto">
          <a:xfrm>
            <a:off x="1551000" y="4239000"/>
            <a:ext cx="2769692" cy="23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G:\Мероприятия\Фото открытых уроков. меприятий\IMG_03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000" y="279000"/>
            <a:ext cx="4140000" cy="310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 descr="G:\Мероприятия\Фото открытых уроков. меприятий\IMG_26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81000" y="3474000"/>
            <a:ext cx="243048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 descr="G:\Мероприятия\Фото открытых уроков. меприятий\PHOTO-2021-12-13-15-20-22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1000" y="3474000"/>
            <a:ext cx="3195638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50233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0D2C608C-875D-4803-9E9A-207667A1855F}"/>
              </a:ext>
            </a:extLst>
          </p:cNvPr>
          <p:cNvSpPr>
            <a:spLocks/>
          </p:cNvSpPr>
          <p:nvPr/>
        </p:nvSpPr>
        <p:spPr>
          <a:xfrm>
            <a:off x="5826000" y="3024000"/>
            <a:ext cx="648000" cy="6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B19EE833-3868-49BA-8B10-1834B4C266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46000" y="639000"/>
            <a:ext cx="5072254" cy="855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Совместный просмотр и обсуждение лучших фрагментов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DACCC89-75B5-40B0-9CFD-032EC5CF6799}"/>
              </a:ext>
            </a:extLst>
          </p:cNvPr>
          <p:cNvSpPr>
            <a:spLocks/>
          </p:cNvSpPr>
          <p:nvPr/>
        </p:nvSpPr>
        <p:spPr>
          <a:xfrm>
            <a:off x="5800657" y="695662"/>
            <a:ext cx="648000" cy="6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436C7E44-D124-4CC0-87C6-6A59D211C9C3}"/>
              </a:ext>
            </a:extLst>
          </p:cNvPr>
          <p:cNvSpPr txBox="1">
            <a:spLocks/>
          </p:cNvSpPr>
          <p:nvPr/>
        </p:nvSpPr>
        <p:spPr>
          <a:xfrm>
            <a:off x="6649879" y="584258"/>
            <a:ext cx="3136121" cy="495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5CDA66D-BC09-4B2A-93C7-D456B6D0AB69}"/>
              </a:ext>
            </a:extLst>
          </p:cNvPr>
          <p:cNvSpPr txBox="1"/>
          <p:nvPr/>
        </p:nvSpPr>
        <p:spPr>
          <a:xfrm>
            <a:off x="5928129" y="72727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xmlns="" id="{5247EA68-C5E3-4B87-9851-EA564AD781DE}"/>
              </a:ext>
            </a:extLst>
          </p:cNvPr>
          <p:cNvSpPr txBox="1">
            <a:spLocks/>
          </p:cNvSpPr>
          <p:nvPr/>
        </p:nvSpPr>
        <p:spPr>
          <a:xfrm>
            <a:off x="6591000" y="1449000"/>
            <a:ext cx="4892254" cy="745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Рефлексия применения приёма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9C336B2F-8212-4D82-838D-3247E571E6DA}"/>
              </a:ext>
            </a:extLst>
          </p:cNvPr>
          <p:cNvSpPr>
            <a:spLocks/>
          </p:cNvSpPr>
          <p:nvPr/>
        </p:nvSpPr>
        <p:spPr>
          <a:xfrm>
            <a:off x="5826000" y="1494000"/>
            <a:ext cx="648000" cy="6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8B8A71E2-B77A-44B7-AFD5-D9159AFCD864}"/>
              </a:ext>
            </a:extLst>
          </p:cNvPr>
          <p:cNvSpPr txBox="1">
            <a:spLocks/>
          </p:cNvSpPr>
          <p:nvPr/>
        </p:nvSpPr>
        <p:spPr>
          <a:xfrm>
            <a:off x="6591000" y="2079000"/>
            <a:ext cx="3136121" cy="495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C7F574D-0E06-491F-8577-E0348F2A5E93}"/>
              </a:ext>
            </a:extLst>
          </p:cNvPr>
          <p:cNvSpPr txBox="1"/>
          <p:nvPr/>
        </p:nvSpPr>
        <p:spPr>
          <a:xfrm>
            <a:off x="5961000" y="153900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xmlns="" id="{62ACCDFD-0334-48A0-85CA-6DBF2C986A22}"/>
              </a:ext>
            </a:extLst>
          </p:cNvPr>
          <p:cNvSpPr txBox="1">
            <a:spLocks/>
          </p:cNvSpPr>
          <p:nvPr/>
        </p:nvSpPr>
        <p:spPr>
          <a:xfrm>
            <a:off x="6681000" y="2304000"/>
            <a:ext cx="4949999" cy="675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Изучение следующего приёма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D2C608C-875D-4803-9E9A-207667A1855F}"/>
              </a:ext>
            </a:extLst>
          </p:cNvPr>
          <p:cNvSpPr>
            <a:spLocks/>
          </p:cNvSpPr>
          <p:nvPr/>
        </p:nvSpPr>
        <p:spPr>
          <a:xfrm>
            <a:off x="5826000" y="2304000"/>
            <a:ext cx="648000" cy="6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A1306FE-F640-4520-9369-D4F12A7AE447}"/>
              </a:ext>
            </a:extLst>
          </p:cNvPr>
          <p:cNvSpPr txBox="1"/>
          <p:nvPr/>
        </p:nvSpPr>
        <p:spPr>
          <a:xfrm>
            <a:off x="5961000" y="239400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8" name="Заголовок 2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этап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A1306FE-F640-4520-9369-D4F12A7AE447}"/>
              </a:ext>
            </a:extLst>
          </p:cNvPr>
          <p:cNvSpPr txBox="1"/>
          <p:nvPr/>
        </p:nvSpPr>
        <p:spPr>
          <a:xfrm>
            <a:off x="5961000" y="306900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4" name="Текст 7">
            <a:extLst>
              <a:ext uri="{FF2B5EF4-FFF2-40B4-BE49-F238E27FC236}">
                <a16:creationId xmlns:a16="http://schemas.microsoft.com/office/drawing/2014/main" xmlns="" id="{62ACCDFD-0334-48A0-85CA-6DBF2C986A22}"/>
              </a:ext>
            </a:extLst>
          </p:cNvPr>
          <p:cNvSpPr txBox="1">
            <a:spLocks/>
          </p:cNvSpPr>
          <p:nvPr/>
        </p:nvSpPr>
        <p:spPr>
          <a:xfrm>
            <a:off x="6681000" y="2934000"/>
            <a:ext cx="5012399" cy="827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Формирование новой команды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5" name="Picture 2" descr="G:\Мероприятия\Фото открытых уроков. меприятий\PHOTO-2021-12-13-15-20-2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000" y="369000"/>
            <a:ext cx="4230000" cy="317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G:\Фото для сайта Клуба\Методическая неделя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6000" y="3429000"/>
            <a:ext cx="2367000" cy="3156000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731000" y="3834000"/>
            <a:ext cx="4185000" cy="247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реализации проекта</a:t>
            </a: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buAutoNum type="arabicPeriod"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уровня профессионального мастерства педагогов.</a:t>
            </a:r>
          </a:p>
          <a:p>
            <a:pPr marL="342900" lvl="0" indent="-342900">
              <a:buAutoNum type="arabicPeriod"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Сформированность у школьников навыков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века.</a:t>
            </a:r>
          </a:p>
          <a:p>
            <a:pPr marL="342900" lvl="0" indent="-342900">
              <a:buAutoNum type="arabicPeriod"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качества образования</a:t>
            </a:r>
          </a:p>
          <a:p>
            <a:pPr marL="342900" lvl="0" indent="-342900"/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/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/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0233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амопрезентаци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33473"/>
      </a:accent1>
      <a:accent2>
        <a:srgbClr val="034873"/>
      </a:accent2>
      <a:accent3>
        <a:srgbClr val="FBB812"/>
      </a:accent3>
      <a:accent4>
        <a:srgbClr val="F2B84B"/>
      </a:accent4>
      <a:accent5>
        <a:srgbClr val="F2F2F2"/>
      </a:accent5>
      <a:accent6>
        <a:srgbClr val="FFFFFF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367</Words>
  <Application>Microsoft Office PowerPoint</Application>
  <PresentationFormat>Произвольный</PresentationFormat>
  <Paragraphs>91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4К в квадрате, или создание условий для формирования  у педагогов и школьников  навыков 21 века посредством внедрения в образовательный процесс Сингапурской технологии</vt:lpstr>
      <vt:lpstr>Создание системы условий, ориентированных на развитие навыков XXI века у педагогов и обучающихся и основанных на сингапурской методике.</vt:lpstr>
      <vt:lpstr>МАСТЕРСКАЯ СИНГАПУРСКИХ ТЕХНОЛОГИЙ</vt:lpstr>
      <vt:lpstr>МАСТЕРСКАЯ СИНГАПУРСКИХ ТЕХНОЛОГИЙ</vt:lpstr>
      <vt:lpstr>Этапы изучения технологии</vt:lpstr>
      <vt:lpstr>1 этап</vt:lpstr>
      <vt:lpstr>2 этап</vt:lpstr>
      <vt:lpstr>3 этап</vt:lpstr>
      <vt:lpstr>4 этап</vt:lpstr>
      <vt:lpstr>ПРОЕКТ, ОРИЕНТИРОВАННЫЙ НА УЧИТЕЛЕЙ, ОБРАЩЁННЫЙ К ДЕТЯМ…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Windows 7</cp:lastModifiedBy>
  <cp:revision>35</cp:revision>
  <dcterms:created xsi:type="dcterms:W3CDTF">2020-07-24T16:52:01Z</dcterms:created>
  <dcterms:modified xsi:type="dcterms:W3CDTF">2021-12-13T23:00:01Z</dcterms:modified>
</cp:coreProperties>
</file>