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custShowLst>
    <p:custShow name="Координационный совет" id="0">
      <p:sldLst/>
    </p:custShow>
    <p:custShow name="Предприятия и ЦЗН" id="1">
      <p:sldLst/>
    </p:custShow>
    <p:custShow name="ДОУ" id="2">
      <p:sldLst/>
    </p:custShow>
    <p:custShow name="СПО ВПО" id="3">
      <p:sldLst/>
    </p:custShow>
    <p:custShow name="УО ЦРО" id="4">
      <p:sldLst/>
    </p:custShow>
    <p:custShow name="Общеобразовательные организации" id="5">
      <p:sldLst/>
    </p:custShow>
    <p:custShow name="УДО" id="6">
      <p:sldLst/>
    </p:custShow>
    <p:custShow name="КРС" id="7">
      <p:sldLst/>
    </p:custShow>
    <p:custShow name="ТМС сети" id="8">
      <p:sldLst/>
    </p:custShow>
    <p:custShow name="ДОУ сети" id="9">
      <p:sldLst/>
    </p:custShow>
    <p:custShow name="ОО сети" id="10">
      <p:sldLst/>
    </p:custShow>
    <p:custShow name="ДОПы сети" id="11">
      <p:sldLst/>
    </p:custShow>
    <p:custShow name="СПО и ВПО сети" id="12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CCED"/>
    <a:srgbClr val="D04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38" autoAdjust="0"/>
  </p:normalViewPr>
  <p:slideViewPr>
    <p:cSldViewPr>
      <p:cViewPr varScale="1">
        <p:scale>
          <a:sx n="79" d="100"/>
          <a:sy n="79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5810CA2E-CF16-46C9-A18F-381BC5B23D9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73" tIns="47786" rIns="95573" bIns="477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C4D20C8-D9A5-4141-A71B-AD4203648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9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D20C8-D9A5-4141-A71B-AD42036480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9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2F10-8E8B-4901-818E-A857CEBB6E2C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A70C-F196-4C69-9EBA-D3BA2ABCF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407368" y="529771"/>
            <a:ext cx="7184572" cy="6328229"/>
          </a:xfrm>
          <a:custGeom>
            <a:avLst/>
            <a:gdLst>
              <a:gd name="connsiteX0" fmla="*/ 0 w 7184572"/>
              <a:gd name="connsiteY0" fmla="*/ 217714 h 6328229"/>
              <a:gd name="connsiteX1" fmla="*/ 725714 w 7184572"/>
              <a:gd name="connsiteY1" fmla="*/ 0 h 6328229"/>
              <a:gd name="connsiteX2" fmla="*/ 7184572 w 7184572"/>
              <a:gd name="connsiteY2" fmla="*/ 6299200 h 6328229"/>
              <a:gd name="connsiteX3" fmla="*/ 246743 w 7184572"/>
              <a:gd name="connsiteY3" fmla="*/ 6328229 h 6328229"/>
              <a:gd name="connsiteX4" fmla="*/ 0 w 7184572"/>
              <a:gd name="connsiteY4" fmla="*/ 217714 h 632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572" h="6328229">
                <a:moveTo>
                  <a:pt x="0" y="217714"/>
                </a:moveTo>
                <a:lnTo>
                  <a:pt x="725714" y="0"/>
                </a:lnTo>
                <a:lnTo>
                  <a:pt x="7184572" y="6299200"/>
                </a:lnTo>
                <a:lnTo>
                  <a:pt x="246743" y="6328229"/>
                </a:lnTo>
                <a:lnTo>
                  <a:pt x="0" y="217714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88000"/>
                </a:srgbClr>
              </a:gs>
              <a:gs pos="50000">
                <a:srgbClr val="FFFF00">
                  <a:alpha val="27000"/>
                </a:srgbClr>
              </a:gs>
              <a:gs pos="100000">
                <a:srgbClr val="FFFF00">
                  <a:alpha val="5000"/>
                </a:srgbClr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92802" y="138595"/>
            <a:ext cx="935166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МОДЕЛЬ </a:t>
            </a:r>
            <a:r>
              <a:rPr lang="ru-RU" b="1" dirty="0">
                <a:solidFill>
                  <a:schemeClr val="tx2"/>
                </a:solidFill>
              </a:rPr>
              <a:t>МАСШТАБИРОВАНИЯ  ОПЫТА ПО </a:t>
            </a:r>
            <a:r>
              <a:rPr lang="ru-RU" b="1" dirty="0" smtClean="0">
                <a:solidFill>
                  <a:schemeClr val="tx2"/>
                </a:solidFill>
              </a:rPr>
              <a:t>НАУЧНО-МЕТОДИЧЕСКОМУ СОПРОВОЖДЕНИЮ  РЕАЛИЗАЦИИ ПРЕДПРОФИЛЬНОГО, ПРОФИЛЬНОГО ОБУЧЕНИЯ </a:t>
            </a:r>
            <a:r>
              <a:rPr lang="ru-RU" b="1" dirty="0">
                <a:solidFill>
                  <a:schemeClr val="tx2"/>
                </a:solidFill>
              </a:rPr>
              <a:t>И </a:t>
            </a:r>
            <a:r>
              <a:rPr lang="ru-RU" b="1" dirty="0" smtClean="0">
                <a:solidFill>
                  <a:schemeClr val="tx2"/>
                </a:solidFill>
              </a:rPr>
              <a:t>ПРОФОРИЕНТАЦИОННОЙ РАБОТЫ </a:t>
            </a:r>
            <a:r>
              <a:rPr lang="ru-RU" b="1" smtClean="0">
                <a:solidFill>
                  <a:schemeClr val="tx2"/>
                </a:solidFill>
              </a:rPr>
              <a:t>ТЕХНОЛОГИЧЕСКОЙ </a:t>
            </a:r>
            <a:r>
              <a:rPr lang="ru-RU" b="1" smtClean="0">
                <a:solidFill>
                  <a:schemeClr val="tx2"/>
                </a:solidFill>
              </a:rPr>
              <a:t>НАПРАВЛЕННОСТИ (2020-2023гг.)</a:t>
            </a:r>
            <a:endParaRPr lang="ru-RU" dirty="0">
              <a:solidFill>
                <a:schemeClr val="tx2"/>
              </a:solidFill>
              <a:latin typeface="Bahnschrift SemiBold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25" y="138595"/>
            <a:ext cx="782351" cy="782351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5068"/>
              </p:ext>
            </p:extLst>
          </p:nvPr>
        </p:nvGraphicFramePr>
        <p:xfrm>
          <a:off x="460042" y="2498455"/>
          <a:ext cx="6311452" cy="439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0278"/>
                <a:gridCol w="4469339"/>
                <a:gridCol w="891835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Сборник программ по </a:t>
                      </a:r>
                      <a:r>
                        <a:rPr lang="ru-RU" b="1" dirty="0" err="1" smtClean="0">
                          <a:solidFill>
                            <a:schemeClr val="tx2"/>
                          </a:solidFill>
                        </a:rPr>
                        <a:t>предпрофильному</a:t>
                      </a: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 обучению в начальной школе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Организация электронного обучения с использованием дистанционных  образовательных технологий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Сборник статей и методических рекомендаций по формированию функциональной грамотности обучающихся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Сборник статей и методических рекомендаций по формированию функциональной грамотности обучающихся. 2023 год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Сборник материалов «Функциональная грамотность в ДОО. Шаги в будущее!»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1005" y="2492896"/>
            <a:ext cx="701542" cy="70154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3444" y="3284984"/>
            <a:ext cx="698020" cy="69802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1005" y="3212976"/>
            <a:ext cx="733067" cy="73306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8552" y="4149080"/>
            <a:ext cx="732912" cy="7329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7368" y="2129123"/>
            <a:ext cx="267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tx2"/>
                </a:solidFill>
              </a:rPr>
              <a:t>Методические продукты</a:t>
            </a:r>
            <a:endParaRPr lang="ru-RU" b="1" u="sng" dirty="0">
              <a:solidFill>
                <a:schemeClr val="tx2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97157"/>
            <a:ext cx="1649716" cy="86522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1005" y="5013176"/>
            <a:ext cx="701542" cy="70154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3858" y="5773003"/>
            <a:ext cx="759614" cy="759614"/>
          </a:xfrm>
          <a:prstGeom prst="rect">
            <a:avLst/>
          </a:prstGeom>
        </p:spPr>
      </p:pic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773400"/>
              </p:ext>
            </p:extLst>
          </p:nvPr>
        </p:nvGraphicFramePr>
        <p:xfrm>
          <a:off x="7235903" y="5138654"/>
          <a:ext cx="4793661" cy="1152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930"/>
                <a:gridCol w="4026731"/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>
                        <a:latin typeface="RF_RUTUBE LIght" panose="02000000000000000000" pitchFamily="2" charset="0"/>
                        <a:ea typeface="RF_RUTUBE LIght" panose="02000000000000000000" pitchFamily="2" charset="0"/>
                        <a:cs typeface="RF_RUTUBE LIght" panose="02000000000000000000" pitchFamily="2" charset="0"/>
                      </a:endParaRPr>
                    </a:p>
                  </a:txBody>
                  <a:tcPr>
                    <a:solidFill>
                      <a:srgbClr val="12C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RF_RUTUBE LIght" panose="02000000000000000000" pitchFamily="2" charset="0"/>
                          <a:ea typeface="RF_RUTUBE LIght" panose="02000000000000000000" pitchFamily="2" charset="0"/>
                          <a:cs typeface="RF_RUTUBE LIght" panose="02000000000000000000" pitchFamily="2" charset="0"/>
                        </a:rPr>
                        <a:t>Таланты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RF_RUTUBE LIght" panose="02000000000000000000" pitchFamily="2" charset="0"/>
                          <a:ea typeface="RF_RUTUBE LIght" panose="02000000000000000000" pitchFamily="2" charset="0"/>
                          <a:cs typeface="RF_RUTUBE LIght" panose="02000000000000000000" pitchFamily="2" charset="0"/>
                        </a:rPr>
                        <a:t> Новороссийска</a:t>
                      </a:r>
                      <a:endParaRPr lang="ru-RU" sz="2200" dirty="0">
                        <a:latin typeface="RF_RUTUBE LIght" panose="02000000000000000000" pitchFamily="2" charset="0"/>
                        <a:ea typeface="RF_RUTUBE LIght" panose="02000000000000000000" pitchFamily="2" charset="0"/>
                        <a:cs typeface="RF_RUTUBE LIght" panose="02000000000000000000" pitchFamily="2" charset="0"/>
                      </a:endParaRPr>
                    </a:p>
                  </a:txBody>
                  <a:tcPr anchor="ctr">
                    <a:solidFill>
                      <a:srgbClr val="12CCED"/>
                    </a:solidFill>
                  </a:tcPr>
                </a:tc>
              </a:tr>
              <a:tr h="576064">
                <a:tc gridSpan="2">
                  <a:txBody>
                    <a:bodyPr/>
                    <a:lstStyle/>
                    <a:p>
                      <a:r>
                        <a:rPr lang="ru-RU" sz="2200" dirty="0" smtClean="0">
                          <a:latin typeface="RF_RUTUBE LIght" panose="02000000000000000000" pitchFamily="2" charset="0"/>
                          <a:ea typeface="RF_RUTUBE LIght" panose="02000000000000000000" pitchFamily="2" charset="0"/>
                          <a:cs typeface="RF_RUTUBE LIght" panose="02000000000000000000" pitchFamily="2" charset="0"/>
                        </a:rPr>
                        <a:t>Точки</a:t>
                      </a:r>
                      <a:r>
                        <a:rPr lang="ru-RU" sz="2200" baseline="0" dirty="0" smtClean="0">
                          <a:latin typeface="RF_RUTUBE LIght" panose="02000000000000000000" pitchFamily="2" charset="0"/>
                          <a:ea typeface="RF_RUTUBE LIght" panose="02000000000000000000" pitchFamily="2" charset="0"/>
                          <a:cs typeface="RF_RUTUBE LIght" panose="02000000000000000000" pitchFamily="2" charset="0"/>
                        </a:rPr>
                        <a:t> роста Новороссийска</a:t>
                      </a:r>
                      <a:endParaRPr lang="ru-RU" sz="2200" dirty="0">
                        <a:latin typeface="RF_RUTUBE LIght" panose="02000000000000000000" pitchFamily="2" charset="0"/>
                        <a:ea typeface="RF_RUTUBE LIght" panose="02000000000000000000" pitchFamily="2" charset="0"/>
                        <a:cs typeface="RF_RUTUBE LIght" panose="02000000000000000000" pitchFamily="2" charset="0"/>
                      </a:endParaRPr>
                    </a:p>
                  </a:txBody>
                  <a:tcPr anchor="ctr">
                    <a:solidFill>
                      <a:srgbClr val="12C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latin typeface="RF_RUTUBE LIght" panose="02000000000000000000" pitchFamily="2" charset="0"/>
                        <a:ea typeface="RF_RUTUBE LIght" panose="02000000000000000000" pitchFamily="2" charset="0"/>
                        <a:cs typeface="RF_RUTUBE LIght" panose="02000000000000000000" pitchFamily="2" charset="0"/>
                      </a:endParaRPr>
                    </a:p>
                  </a:txBody>
                  <a:tcPr anchor="ctr">
                    <a:solidFill>
                      <a:srgbClr val="12CCED"/>
                    </a:solidFill>
                  </a:tcPr>
                </a:tc>
              </a:tr>
            </a:tbl>
          </a:graphicData>
        </a:graphic>
      </p:graphicFrame>
      <p:pic>
        <p:nvPicPr>
          <p:cNvPr id="24" name="Рисунок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39" y="4705347"/>
            <a:ext cx="2126949" cy="35329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1831" y="5275552"/>
            <a:ext cx="439166" cy="439166"/>
          </a:xfrm>
          <a:prstGeom prst="rect">
            <a:avLst/>
          </a:prstGeom>
        </p:spPr>
      </p:pic>
      <p:pic>
        <p:nvPicPr>
          <p:cNvPr id="1026" name="Picture 2" descr="http://qrcoder.ru/code/?https%3A%2F%2Frutube.ru%2Fchannel%2F25590203%2F&amp;2&amp;0"/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051" y="5781913"/>
            <a:ext cx="457563" cy="45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235903" y="2746847"/>
            <a:ext cx="4394930" cy="194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u="sng" dirty="0" smtClean="0">
                <a:solidFill>
                  <a:schemeClr val="tx2"/>
                </a:solidFill>
              </a:rPr>
              <a:t>ЭФФЕКТЫ/ДОСТИЖЕНИЯ</a:t>
            </a:r>
          </a:p>
          <a:p>
            <a:pPr>
              <a:lnSpc>
                <a:spcPct val="90000"/>
              </a:lnSpc>
            </a:pPr>
            <a:endParaRPr lang="ru-RU" sz="800" b="1" u="sng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Обмен опытом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Аудит  собственных ресурсов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Получение алгоритмов деятельности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Разработанные </a:t>
            </a:r>
            <a:r>
              <a:rPr lang="ru-RU" b="1" dirty="0" err="1">
                <a:solidFill>
                  <a:schemeClr val="tx2"/>
                </a:solidFill>
              </a:rPr>
              <a:t>методрекомендации</a:t>
            </a:r>
            <a:endParaRPr lang="ru-RU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Открытые профильные классы</a:t>
            </a:r>
            <a:r>
              <a:rPr lang="ru-RU" b="1" dirty="0" smtClean="0">
                <a:solidFill>
                  <a:schemeClr val="tx2"/>
                </a:solidFill>
              </a:rPr>
              <a:t>, МИП</a:t>
            </a:r>
            <a:endParaRPr lang="ru-RU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Запуск движения техно и </a:t>
            </a:r>
            <a:r>
              <a:rPr lang="ru-RU" b="1" dirty="0" err="1" smtClean="0">
                <a:solidFill>
                  <a:schemeClr val="tx2"/>
                </a:solidFill>
              </a:rPr>
              <a:t>робо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697" y="1140718"/>
            <a:ext cx="6672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2"/>
                </a:solidFill>
              </a:rPr>
              <a:t>НПК </a:t>
            </a:r>
            <a:r>
              <a:rPr lang="ru-RU" b="1" dirty="0"/>
              <a:t>«</a:t>
            </a:r>
            <a:r>
              <a:rPr lang="ru-RU" b="1" dirty="0">
                <a:solidFill>
                  <a:schemeClr val="tx2"/>
                </a:solidFill>
              </a:rPr>
              <a:t>Технологический профиль обучения</a:t>
            </a:r>
            <a:r>
              <a:rPr lang="ru-RU" b="1" dirty="0" smtClean="0">
                <a:solidFill>
                  <a:schemeClr val="tx2"/>
                </a:solidFill>
              </a:rPr>
              <a:t>: модели</a:t>
            </a:r>
            <a:r>
              <a:rPr lang="ru-RU" b="1" dirty="0">
                <a:solidFill>
                  <a:schemeClr val="tx2"/>
                </a:solidFill>
              </a:rPr>
              <a:t>, ресурсы, возможности сетевого взаимодействия</a:t>
            </a:r>
            <a:r>
              <a:rPr lang="ru-RU" b="1" dirty="0" smtClean="0">
                <a:solidFill>
                  <a:schemeClr val="tx2"/>
                </a:solidFill>
              </a:rPr>
              <a:t>» </a:t>
            </a:r>
            <a:r>
              <a:rPr lang="ru-RU" b="1" dirty="0" smtClean="0">
                <a:solidFill>
                  <a:schemeClr val="tx2"/>
                </a:solidFill>
              </a:rPr>
              <a:t>в ГМУ им. Ф.Ф. Ушакова - за </a:t>
            </a:r>
            <a:r>
              <a:rPr lang="ru-RU" b="1" dirty="0" smtClean="0">
                <a:solidFill>
                  <a:schemeClr val="tx2"/>
                </a:solidFill>
              </a:rPr>
              <a:t>три года более 150 участников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72222" y="1138384"/>
            <a:ext cx="4821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/>
                </a:solidFill>
              </a:rPr>
              <a:t>Стажировки по  </a:t>
            </a:r>
            <a:r>
              <a:rPr lang="ru-RU" b="1" dirty="0" err="1">
                <a:solidFill>
                  <a:schemeClr val="tx2"/>
                </a:solidFill>
              </a:rPr>
              <a:t>предпрофильному</a:t>
            </a:r>
            <a:r>
              <a:rPr lang="ru-RU" b="1" dirty="0">
                <a:solidFill>
                  <a:schemeClr val="tx2"/>
                </a:solidFill>
              </a:rPr>
              <a:t> и профильному обучению технологической направленности (СОШ №24, ЦРР д/с №4, ЦРР – д/с №70 – 93 участника</a:t>
            </a:r>
            <a:r>
              <a:rPr lang="ru-RU" b="1" dirty="0" smtClean="0">
                <a:solidFill>
                  <a:schemeClr val="tx2"/>
                </a:solidFill>
              </a:rPr>
              <a:t>). Пройдут в МТЛ, </a:t>
            </a:r>
            <a:r>
              <a:rPr lang="ru-RU" b="1" dirty="0">
                <a:solidFill>
                  <a:schemeClr val="tx2"/>
                </a:solidFill>
              </a:rPr>
              <a:t>ИРЦ «Школьник-2», </a:t>
            </a:r>
            <a:r>
              <a:rPr lang="ru-RU" b="1" dirty="0" smtClean="0">
                <a:solidFill>
                  <a:schemeClr val="tx2"/>
                </a:solidFill>
              </a:rPr>
              <a:t>гимназия </a:t>
            </a:r>
            <a:r>
              <a:rPr lang="ru-RU" b="1" dirty="0">
                <a:solidFill>
                  <a:schemeClr val="tx2"/>
                </a:solidFill>
              </a:rPr>
              <a:t>№</a:t>
            </a:r>
            <a:r>
              <a:rPr lang="ru-RU" b="1" dirty="0" smtClean="0">
                <a:solidFill>
                  <a:schemeClr val="tx2"/>
                </a:solidFill>
              </a:rPr>
              <a:t>8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80975" y="6370799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Директор МКУ ЦРО Тимченко Е.Л.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171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  <vt:variant>
        <vt:lpstr>Произвольные показы</vt:lpstr>
      </vt:variant>
      <vt:variant>
        <vt:i4>13</vt:i4>
      </vt:variant>
    </vt:vector>
  </HeadingPairs>
  <TitlesOfParts>
    <vt:vector size="20" baseType="lpstr">
      <vt:lpstr>Arial</vt:lpstr>
      <vt:lpstr>Bahnschrift SemiBold</vt:lpstr>
      <vt:lpstr>Calibri</vt:lpstr>
      <vt:lpstr>RF_RUTUBE LIght</vt:lpstr>
      <vt:lpstr>Wingdings</vt:lpstr>
      <vt:lpstr>Тема Office</vt:lpstr>
      <vt:lpstr>Презентация PowerPoint</vt:lpstr>
      <vt:lpstr>Координационный совет</vt:lpstr>
      <vt:lpstr>Предприятия и ЦЗН</vt:lpstr>
      <vt:lpstr>ДОУ</vt:lpstr>
      <vt:lpstr>СПО ВПО</vt:lpstr>
      <vt:lpstr>УО ЦРО</vt:lpstr>
      <vt:lpstr>Общеобразовательные организации</vt:lpstr>
      <vt:lpstr>УДО</vt:lpstr>
      <vt:lpstr>КРС</vt:lpstr>
      <vt:lpstr>ТМС сети</vt:lpstr>
      <vt:lpstr>ДОУ сети</vt:lpstr>
      <vt:lpstr>ОО сети</vt:lpstr>
      <vt:lpstr>ДОПы сети</vt:lpstr>
      <vt:lpstr>СПО и ВПО сети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Краевой ресурсный центр</dc:title>
  <dc:creator>Eugene Lezhnin</dc:creator>
  <cp:lastModifiedBy>Учетная запись Майкрософт</cp:lastModifiedBy>
  <cp:revision>225</cp:revision>
  <dcterms:created xsi:type="dcterms:W3CDTF">2019-08-13T13:29:16Z</dcterms:created>
  <dcterms:modified xsi:type="dcterms:W3CDTF">2023-09-13T16:40:32Z</dcterms:modified>
</cp:coreProperties>
</file>