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82" r:id="rId3"/>
    <p:sldId id="279" r:id="rId4"/>
    <p:sldId id="286" r:id="rId5"/>
    <p:sldId id="283" r:id="rId6"/>
    <p:sldId id="284" r:id="rId7"/>
    <p:sldId id="285" r:id="rId8"/>
    <p:sldId id="288" r:id="rId9"/>
    <p:sldId id="289" r:id="rId10"/>
    <p:sldId id="291" r:id="rId11"/>
    <p:sldId id="290" r:id="rId12"/>
    <p:sldId id="292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FC"/>
    <a:srgbClr val="F884D7"/>
    <a:srgbClr val="C8F6FC"/>
    <a:srgbClr val="0A8390"/>
    <a:srgbClr val="DEFAFE"/>
    <a:srgbClr val="C3C3FD"/>
    <a:srgbClr val="CBC7FD"/>
    <a:srgbClr val="EFCBFD"/>
    <a:srgbClr val="E8FDFE"/>
    <a:srgbClr val="FDD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7" autoAdjust="0"/>
    <p:restoredTop sz="98513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0531509148379"/>
          <c:y val="2.4029286796454424E-2"/>
          <c:w val="0.77695203741041663"/>
          <c:h val="0.509421706656068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гностический компонент</c:v>
                </c:pt>
                <c:pt idx="1">
                  <c:v>коммуникативно-деятельностный</c:v>
                </c:pt>
                <c:pt idx="2">
                  <c:v>мотивационно-личностный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7.0000000000000007E-2</c:v>
                </c:pt>
                <c:pt idx="2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гностический компонент</c:v>
                </c:pt>
                <c:pt idx="1">
                  <c:v>коммуникативно-деятельностный</c:v>
                </c:pt>
                <c:pt idx="2">
                  <c:v>мотивационно-личностный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</c:v>
                </c:pt>
                <c:pt idx="1">
                  <c:v>0.27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гностический компонент</c:v>
                </c:pt>
                <c:pt idx="1">
                  <c:v>коммуникативно-деятельностный</c:v>
                </c:pt>
                <c:pt idx="2">
                  <c:v>мотивационно-личностный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</c:v>
                </c:pt>
                <c:pt idx="1">
                  <c:v>0.41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257744"/>
        <c:axId val="88155840"/>
        <c:axId val="123938808"/>
      </c:bar3DChart>
      <c:catAx>
        <c:axId val="16725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155840"/>
        <c:crosses val="autoZero"/>
        <c:auto val="1"/>
        <c:lblAlgn val="ctr"/>
        <c:lblOffset val="100"/>
        <c:noMultiLvlLbl val="0"/>
      </c:catAx>
      <c:valAx>
        <c:axId val="8815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7257744"/>
        <c:crosses val="autoZero"/>
        <c:crossBetween val="between"/>
      </c:valAx>
      <c:serAx>
        <c:axId val="123938808"/>
        <c:scaling>
          <c:orientation val="minMax"/>
        </c:scaling>
        <c:delete val="1"/>
        <c:axPos val="b"/>
        <c:majorTickMark val="out"/>
        <c:minorTickMark val="none"/>
        <c:tickLblPos val="nextTo"/>
        <c:crossAx val="88155840"/>
        <c:crosses val="autoZero"/>
      </c:serAx>
    </c:plotArea>
    <c:legend>
      <c:legendPos val="r"/>
      <c:layout>
        <c:manualLayout>
          <c:xMode val="edge"/>
          <c:yMode val="edge"/>
          <c:x val="0.73135644000074784"/>
          <c:y val="0.58815932880442801"/>
          <c:w val="0.12174401395672357"/>
          <c:h val="0.24302249101310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1437-FA25-40F5-9A69-C8F7B749A728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3F0A-F0E2-4413-8558-5D18BBD1C1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FDD27-EBAB-4ED3-B427-2039247A9E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7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461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F0A-F0E2-4413-8558-5D18BBD1C1B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1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10.detsad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d10vishenka.ru/content/&#1084;&#1077;&#1090;&#1086;&#1076;&#1080;&#1095;&#1077;&#1089;&#1082;&#1080;&#1077;-&#1087;&#1088;&#1086;&#1076;&#1091;&#1082;&#1090;&#1099;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9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microsoft.com/office/2007/relationships/hdphoto" Target="../media/hdphoto10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d10vishenka.ru/content/&#1084;&#1077;&#1090;&#1086;&#1076;&#1080;&#1095;&#1077;&#1089;&#1082;&#1080;&#1077;-&#1087;&#1088;&#1086;&#1076;&#1091;&#1082;&#1090;&#1099;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microsoft.com/office/2007/relationships/hdphoto" Target="../media/hdphoto9.wdp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10.detsad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3.jpe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30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/>
        </p:nvSpPr>
        <p:spPr>
          <a:xfrm>
            <a:off x="538" y="4496"/>
            <a:ext cx="2337255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8" name="AutoShape 2"/>
          <p:cNvSpPr/>
          <p:nvPr/>
        </p:nvSpPr>
        <p:spPr>
          <a:xfrm rot="5400000">
            <a:off x="5387879" y="2828239"/>
            <a:ext cx="706036" cy="6806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pic>
        <p:nvPicPr>
          <p:cNvPr id="9" name="Picture 1" descr="C:\Users\Graphics 2\Desktop\300px-Logo-innovacionnyi-pois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59632" cy="113786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331640" y="260648"/>
            <a:ext cx="7285639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общеразвивающего вида детский сад №10 «Вишенка»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Новороссийск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1556792"/>
            <a:ext cx="7416824" cy="2520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«Разработка и апробация</a:t>
            </a:r>
          </a:p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комплексной модели формирования педагогической компетентности родителей в воспитании дошкольников с признаками художественно- эстетической одаренности </a:t>
            </a:r>
          </a:p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(«Компетентный родитель»)»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4293096"/>
            <a:ext cx="4608512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МАДОУ №10: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Журавко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О.Ю.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5976" y="5211674"/>
            <a:ext cx="4608512" cy="721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Романычева Н.В.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дошкольного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ИРО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6247" y="6093679"/>
            <a:ext cx="3816424" cy="6034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Новороссийск, улица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Первомайская, д.10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8(8617)27-77-66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10.detsad@mail.ru</a:t>
            </a: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E:\Олечка\инновация\Инновационный поиск 2018\ДОУ 10\chery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1651504" cy="1205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63" y="4797152"/>
            <a:ext cx="1562801" cy="117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27720" y="6635903"/>
            <a:ext cx="909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u="sng" dirty="0">
                <a:hlinkClick r:id="rId6"/>
              </a:rPr>
              <a:t>http://</a:t>
            </a:r>
            <a:r>
              <a:rPr lang="ru-RU" sz="1200" b="1" u="sng" dirty="0" smtClean="0">
                <a:hlinkClick r:id="rId6"/>
              </a:rPr>
              <a:t>sad10vishenka.ru/content/методические-продукты</a:t>
            </a:r>
            <a:r>
              <a:rPr lang="ru-RU" sz="1200" b="1" u="sng" dirty="0" smtClean="0"/>
              <a:t> 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341223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21" name="Прямоугольник 20"/>
          <p:cNvSpPr/>
          <p:nvPr/>
        </p:nvSpPr>
        <p:spPr>
          <a:xfrm>
            <a:off x="5556647" y="5712964"/>
            <a:ext cx="23241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0349" y="1436075"/>
            <a:ext cx="2324100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творческими заданиями для детей </a:t>
            </a:r>
          </a:p>
        </p:txBody>
      </p:sp>
      <p:pic>
        <p:nvPicPr>
          <p:cNvPr id="26" name="Рисунок 25" descr="F:\ЧУЧАРА\Vishenka_OBL_2-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680" y="2759707"/>
            <a:ext cx="1836017" cy="279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2088600" y="1447451"/>
            <a:ext cx="2324100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реализации проекта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7" t="15836" r="6067" b="31500"/>
          <a:stretch/>
        </p:blipFill>
        <p:spPr bwMode="auto">
          <a:xfrm>
            <a:off x="418762" y="631874"/>
            <a:ext cx="1488941" cy="228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9" t="21133" r="3669" b="33123"/>
          <a:stretch/>
        </p:blipFill>
        <p:spPr bwMode="auto">
          <a:xfrm>
            <a:off x="230980" y="2473654"/>
            <a:ext cx="1460699" cy="221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apf.mail.ru/cgi-bin/readmsg?id=16399151160940743208;0;1&amp;exif=1&amp;full=1&amp;x-email=buryanina.73%40mail.ru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8" t="14462" r="5163" b="47384"/>
          <a:stretch/>
        </p:blipFill>
        <p:spPr bwMode="auto">
          <a:xfrm>
            <a:off x="514127" y="4293096"/>
            <a:ext cx="1507357" cy="22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95460" y="140765"/>
            <a:ext cx="4950301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C257B8E-6036-492E-A933-F03FEC1CBEEF}"/>
              </a:ext>
            </a:extLst>
          </p:cNvPr>
          <p:cNvSpPr/>
          <p:nvPr/>
        </p:nvSpPr>
        <p:spPr>
          <a:xfrm>
            <a:off x="323528" y="85214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u="sng" dirty="0">
                <a:hlinkClick r:id="rId6"/>
              </a:rPr>
              <a:t>http://</a:t>
            </a:r>
            <a:r>
              <a:rPr lang="ru-RU" sz="800" b="1" u="sng" dirty="0" smtClean="0">
                <a:hlinkClick r:id="rId6"/>
              </a:rPr>
              <a:t>sad10vishenka.ru/content/методические-продукты</a:t>
            </a:r>
            <a:r>
              <a:rPr lang="ru-RU" sz="800" b="1" u="sng" dirty="0" smtClean="0"/>
              <a:t> </a:t>
            </a:r>
            <a:endParaRPr lang="ru-RU" sz="800" dirty="0"/>
          </a:p>
        </p:txBody>
      </p:sp>
      <p:pic>
        <p:nvPicPr>
          <p:cNvPr id="3074" name="Picture 2" descr="C:\Users\Евгений\Desktop\СКАНШ 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90"/>
          <a:stretch/>
        </p:blipFill>
        <p:spPr bwMode="auto">
          <a:xfrm>
            <a:off x="7308304" y="679096"/>
            <a:ext cx="1535751" cy="22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25"/>
          <a:stretch/>
        </p:blipFill>
        <p:spPr bwMode="auto">
          <a:xfrm>
            <a:off x="7598599" y="2383978"/>
            <a:ext cx="1514444" cy="228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38"/>
          <a:stretch/>
        </p:blipFill>
        <p:spPr bwMode="auto">
          <a:xfrm>
            <a:off x="7274714" y="4154960"/>
            <a:ext cx="1543329" cy="228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917" y="2776103"/>
            <a:ext cx="1908848" cy="281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4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008905"/>
              </p:ext>
            </p:extLst>
          </p:nvPr>
        </p:nvGraphicFramePr>
        <p:xfrm>
          <a:off x="0" y="1160060"/>
          <a:ext cx="8465024" cy="569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7920880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КОМПЕТЕНТНОСТЬ РОДИТЕЛЕЙ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3823" y="-16562"/>
            <a:ext cx="1752941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5294327" y="1395889"/>
            <a:ext cx="4376764" cy="4068088"/>
            <a:chOff x="12746603" y="-320879"/>
            <a:chExt cx="11671370" cy="8136175"/>
          </a:xfrm>
        </p:grpSpPr>
        <p:sp>
          <p:nvSpPr>
            <p:cNvPr id="7" name="TextBox 7"/>
            <p:cNvSpPr txBox="1"/>
            <p:nvPr/>
          </p:nvSpPr>
          <p:spPr>
            <a:xfrm>
              <a:off x="12746603" y="-320879"/>
              <a:ext cx="11671370" cy="156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87"/>
                </a:lnSpc>
              </a:pPr>
              <a:endParaRPr lang="en-US" sz="5534" spc="-111" dirty="0">
                <a:solidFill>
                  <a:srgbClr val="1C1D2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916747" y="7199742"/>
              <a:ext cx="964511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</a:pPr>
              <a:endParaRPr lang="en-US" sz="1733" dirty="0">
                <a:solidFill>
                  <a:srgbClr val="1C1D20"/>
                </a:solidFill>
                <a:latin typeface="HK Grotesk Light"/>
              </a:endParaRPr>
            </a:p>
          </p:txBody>
        </p:sp>
      </p:grpSp>
      <p:sp>
        <p:nvSpPr>
          <p:cNvPr id="17" name="AutoShape 2"/>
          <p:cNvSpPr/>
          <p:nvPr/>
        </p:nvSpPr>
        <p:spPr>
          <a:xfrm rot="5400000">
            <a:off x="5058175" y="2481335"/>
            <a:ext cx="706036" cy="74375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12" name="Прямоугольник 11"/>
          <p:cNvSpPr/>
          <p:nvPr/>
        </p:nvSpPr>
        <p:spPr>
          <a:xfrm>
            <a:off x="2286000" y="222256"/>
            <a:ext cx="532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РЕЗУЛЬТАТЫ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1250" y="890874"/>
            <a:ext cx="60922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87%  родителей имеют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педагогических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7759" y="2818331"/>
            <a:ext cx="6059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82% педагогов владеют технологиями формирования педагогической компетентности родителей;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1417" y="4956145"/>
            <a:ext cx="5369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60% детей, активно проявляют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свои творческие способности в конкурсной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еятельности.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84428" y="3876998"/>
            <a:ext cx="6005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Определены формы, методы, приемы и средства формирования педагогической компетентности родителей;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57759" y="1911100"/>
            <a:ext cx="6059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</a:rPr>
              <a:t>Созданы условия для реализации творческих способностей детей</a:t>
            </a:r>
            <a:endParaRPr lang="ru-RU" sz="2000" b="1" dirty="0"/>
          </a:p>
        </p:txBody>
      </p:sp>
      <p:grpSp>
        <p:nvGrpSpPr>
          <p:cNvPr id="23" name="Group 4"/>
          <p:cNvGrpSpPr/>
          <p:nvPr/>
        </p:nvGrpSpPr>
        <p:grpSpPr>
          <a:xfrm>
            <a:off x="1877693" y="1052736"/>
            <a:ext cx="535370" cy="558509"/>
            <a:chOff x="14168" y="0"/>
            <a:chExt cx="2482901" cy="3175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Freeform 5"/>
            <p:cNvSpPr/>
            <p:nvPr/>
          </p:nvSpPr>
          <p:spPr>
            <a:xfrm>
              <a:off x="14168" y="0"/>
              <a:ext cx="2482901" cy="3175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54" b="14414"/>
          <a:stretch/>
        </p:blipFill>
        <p:spPr>
          <a:xfrm>
            <a:off x="129780" y="4414431"/>
            <a:ext cx="1459292" cy="18090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66"/>
          <a:stretch/>
        </p:blipFill>
        <p:spPr>
          <a:xfrm>
            <a:off x="158701" y="2119411"/>
            <a:ext cx="1440479" cy="187541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2" y="471829"/>
            <a:ext cx="1525470" cy="127220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4" name="Group 4"/>
          <p:cNvGrpSpPr/>
          <p:nvPr/>
        </p:nvGrpSpPr>
        <p:grpSpPr>
          <a:xfrm>
            <a:off x="1860719" y="1935389"/>
            <a:ext cx="535370" cy="558509"/>
            <a:chOff x="14168" y="0"/>
            <a:chExt cx="2482901" cy="3175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Freeform 5"/>
            <p:cNvSpPr/>
            <p:nvPr/>
          </p:nvSpPr>
          <p:spPr>
            <a:xfrm>
              <a:off x="14168" y="0"/>
              <a:ext cx="2482901" cy="3175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4"/>
          <p:cNvGrpSpPr/>
          <p:nvPr/>
        </p:nvGrpSpPr>
        <p:grpSpPr>
          <a:xfrm>
            <a:off x="1884088" y="2939035"/>
            <a:ext cx="535370" cy="558509"/>
            <a:chOff x="14168" y="0"/>
            <a:chExt cx="2482901" cy="3175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Freeform 5"/>
            <p:cNvSpPr/>
            <p:nvPr/>
          </p:nvSpPr>
          <p:spPr>
            <a:xfrm>
              <a:off x="14168" y="0"/>
              <a:ext cx="2482901" cy="3175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8" name="Group 4"/>
          <p:cNvGrpSpPr/>
          <p:nvPr/>
        </p:nvGrpSpPr>
        <p:grpSpPr>
          <a:xfrm>
            <a:off x="1884088" y="3948274"/>
            <a:ext cx="535370" cy="558509"/>
            <a:chOff x="14168" y="0"/>
            <a:chExt cx="2482901" cy="3175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" name="Freeform 5"/>
            <p:cNvSpPr/>
            <p:nvPr/>
          </p:nvSpPr>
          <p:spPr>
            <a:xfrm>
              <a:off x="14168" y="0"/>
              <a:ext cx="2482901" cy="3175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0" name="Group 4"/>
          <p:cNvGrpSpPr/>
          <p:nvPr/>
        </p:nvGrpSpPr>
        <p:grpSpPr>
          <a:xfrm>
            <a:off x="1877693" y="4988453"/>
            <a:ext cx="535370" cy="558509"/>
            <a:chOff x="14168" y="0"/>
            <a:chExt cx="2482901" cy="3175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Freeform 5"/>
            <p:cNvSpPr/>
            <p:nvPr/>
          </p:nvSpPr>
          <p:spPr>
            <a:xfrm>
              <a:off x="14168" y="0"/>
              <a:ext cx="2482901" cy="3175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37561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-11853"/>
            <a:ext cx="2123727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5294327" y="1395889"/>
            <a:ext cx="4376764" cy="4068088"/>
            <a:chOff x="12746603" y="-320879"/>
            <a:chExt cx="11671370" cy="8136175"/>
          </a:xfrm>
        </p:grpSpPr>
        <p:sp>
          <p:nvSpPr>
            <p:cNvPr id="7" name="TextBox 7"/>
            <p:cNvSpPr txBox="1"/>
            <p:nvPr/>
          </p:nvSpPr>
          <p:spPr>
            <a:xfrm>
              <a:off x="12746603" y="-320879"/>
              <a:ext cx="11671370" cy="156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87"/>
                </a:lnSpc>
              </a:pPr>
              <a:endParaRPr lang="en-US" sz="5534" spc="-111" dirty="0">
                <a:solidFill>
                  <a:srgbClr val="1C1D2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916747" y="7199742"/>
              <a:ext cx="964511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</a:pPr>
              <a:endParaRPr lang="en-US" sz="1733" dirty="0">
                <a:solidFill>
                  <a:srgbClr val="1C1D20"/>
                </a:solidFill>
                <a:latin typeface="HK Grotesk Light"/>
              </a:endParaRPr>
            </a:p>
          </p:txBody>
        </p:sp>
      </p:grpSp>
      <p:sp>
        <p:nvSpPr>
          <p:cNvPr id="17" name="AutoShape 2"/>
          <p:cNvSpPr/>
          <p:nvPr/>
        </p:nvSpPr>
        <p:spPr>
          <a:xfrm rot="5400000">
            <a:off x="5280845" y="2721207"/>
            <a:ext cx="706036" cy="7020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12" name="Прямоугольник 11"/>
          <p:cNvSpPr/>
          <p:nvPr/>
        </p:nvSpPr>
        <p:spPr>
          <a:xfrm>
            <a:off x="2394613" y="2113491"/>
            <a:ext cx="5325064" cy="18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29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2933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</a:t>
            </a:r>
            <a:endParaRPr lang="ru-RU" sz="29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145" y="4193249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353901, Россия, Краснодарский край,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 Новороссийск, ул. Первомайская д.10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 (8617)27-77-66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 </a:t>
            </a: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10.detsad@mail.ru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sad10vishenka.ru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769" y="20751"/>
            <a:ext cx="9216724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31" name="Прямоугольник 30"/>
          <p:cNvSpPr/>
          <p:nvPr/>
        </p:nvSpPr>
        <p:spPr>
          <a:xfrm>
            <a:off x="1750169" y="108654"/>
            <a:ext cx="532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1238" y="1149887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льцо 2"/>
          <p:cNvSpPr/>
          <p:nvPr/>
        </p:nvSpPr>
        <p:spPr>
          <a:xfrm>
            <a:off x="3143086" y="1994766"/>
            <a:ext cx="2880320" cy="2880320"/>
          </a:xfrm>
          <a:prstGeom prst="donut">
            <a:avLst>
              <a:gd name="adj" fmla="val 175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321445"/>
            <a:ext cx="4032448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-диагностического материала, позволяющего педагогам оценить уровень педагогической компетентности родителей 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2258" y="4365104"/>
            <a:ext cx="4175275" cy="22322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апробация комплексной модели формирования педагогической компетентности родителей в воспитании дошкольников с признаками художественно-эстетической одаренности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1611" y="1364649"/>
            <a:ext cx="3887243" cy="2001825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учебно-методического обеспечения 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формированию у родителей педагогической компетентности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Рисунок 13" descr="C:\Users\Admin1\Documents\ДОКЛАДЫ\2020-2021\ИРО КУРСЫ ЦРО\179937-business-seo_115301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29307" r="83275" b="43922"/>
          <a:stretch>
            <a:fillRect/>
          </a:stretch>
        </p:blipFill>
        <p:spPr bwMode="auto">
          <a:xfrm>
            <a:off x="3960086" y="2942817"/>
            <a:ext cx="1296550" cy="98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907704" y="271834"/>
            <a:ext cx="592090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</a:t>
            </a:r>
          </a:p>
        </p:txBody>
      </p:sp>
      <p:pic>
        <p:nvPicPr>
          <p:cNvPr id="2050" name="Picture 2" descr="Элементы инфографики бесплатно икон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61122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вязи бесплатно ико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589409"/>
            <a:ext cx="537591" cy="5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8286">
            <a:off x="4481882" y="1236998"/>
            <a:ext cx="540492" cy="5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1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-11853"/>
            <a:ext cx="2123727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5294327" y="1395889"/>
            <a:ext cx="4376764" cy="4068088"/>
            <a:chOff x="12746603" y="-320879"/>
            <a:chExt cx="11671370" cy="8136175"/>
          </a:xfrm>
        </p:grpSpPr>
        <p:sp>
          <p:nvSpPr>
            <p:cNvPr id="7" name="TextBox 7"/>
            <p:cNvSpPr txBox="1"/>
            <p:nvPr/>
          </p:nvSpPr>
          <p:spPr>
            <a:xfrm>
              <a:off x="12746603" y="-320879"/>
              <a:ext cx="11671370" cy="156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87"/>
                </a:lnSpc>
              </a:pPr>
              <a:endParaRPr lang="en-US" sz="5534" spc="-111" dirty="0">
                <a:solidFill>
                  <a:srgbClr val="1C1D2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916747" y="7199742"/>
              <a:ext cx="964511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</a:pPr>
              <a:endParaRPr lang="en-US" sz="1733" dirty="0">
                <a:solidFill>
                  <a:srgbClr val="1C1D20"/>
                </a:solidFill>
                <a:latin typeface="HK Grotesk Light"/>
              </a:endParaRPr>
            </a:p>
          </p:txBody>
        </p:sp>
      </p:grpSp>
      <p:sp>
        <p:nvSpPr>
          <p:cNvPr id="17" name="AutoShape 2"/>
          <p:cNvSpPr/>
          <p:nvPr/>
        </p:nvSpPr>
        <p:spPr>
          <a:xfrm rot="5400000">
            <a:off x="5280845" y="2721207"/>
            <a:ext cx="706036" cy="7020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11" name="Скругленный прямоугольник 10"/>
          <p:cNvSpPr/>
          <p:nvPr/>
        </p:nvSpPr>
        <p:spPr>
          <a:xfrm>
            <a:off x="1763688" y="135740"/>
            <a:ext cx="5920902" cy="700972"/>
          </a:xfrm>
          <a:prstGeom prst="roundRect">
            <a:avLst>
              <a:gd name="adj" fmla="val 1906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ДЕЯТЕЛЬНОСТИ КИП 3 этап </a:t>
            </a:r>
          </a:p>
          <a:p>
            <a:pPr algn="ctr"/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1165204"/>
            <a:ext cx="5688901" cy="12265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Изучить динамику развития педагогической компетентности родителей.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672" y="2564904"/>
            <a:ext cx="5688901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Анализ и интерпретация результатов инновационной деятельности, уточнение теоретических и практических выводов , подготовка и внедрение в педагогическую практику разработанного методического обеспечения, выпуск учебно-методического пособия и статей.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3680" y="4850702"/>
            <a:ext cx="5688901" cy="12265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Выявление и распространение положительного опыта инновационной деятельности.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Ку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4533">
            <a:off x="1122891" y="4936343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вгений\Desktop\кук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273" y="3212976"/>
            <a:ext cx="896895" cy="8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Элементы инфографики бесплатно ико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990" y="12084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9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52941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13" name="AutoShape 2"/>
          <p:cNvSpPr/>
          <p:nvPr/>
        </p:nvSpPr>
        <p:spPr>
          <a:xfrm>
            <a:off x="4019477" y="2003687"/>
            <a:ext cx="4873003" cy="1413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16" name="Прямоугольник 15"/>
          <p:cNvSpPr/>
          <p:nvPr/>
        </p:nvSpPr>
        <p:spPr>
          <a:xfrm>
            <a:off x="876470" y="2036619"/>
            <a:ext cx="201238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3483" y="2267467"/>
            <a:ext cx="342645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Знания о методах и приемах поддержки или развития художественно-эстетической одаренности у детей дошкольного возраста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2"/>
          <p:cNvSpPr/>
          <p:nvPr/>
        </p:nvSpPr>
        <p:spPr>
          <a:xfrm rot="5400000">
            <a:off x="1452155" y="2666628"/>
            <a:ext cx="931847" cy="3549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40968" y="3975221"/>
            <a:ext cx="34264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Умение родителей строить отношения с ребенком на принципах индивидуализации, развивающего обучения и воспитывающего обучения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4781" y="856245"/>
            <a:ext cx="352385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модели формирования педагогической компетентности родителей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2"/>
          <p:cNvSpPr/>
          <p:nvPr/>
        </p:nvSpPr>
        <p:spPr>
          <a:xfrm rot="5400000">
            <a:off x="1776536" y="646569"/>
            <a:ext cx="379656" cy="27553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43" name="Прямоугольник 42"/>
          <p:cNvSpPr/>
          <p:nvPr/>
        </p:nvSpPr>
        <p:spPr>
          <a:xfrm>
            <a:off x="928562" y="1834411"/>
            <a:ext cx="196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2"/>
          <p:cNvSpPr/>
          <p:nvPr/>
        </p:nvSpPr>
        <p:spPr>
          <a:xfrm rot="5400000">
            <a:off x="1750485" y="2282095"/>
            <a:ext cx="485347" cy="275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45" name="Прямоугольник 44"/>
          <p:cNvSpPr/>
          <p:nvPr/>
        </p:nvSpPr>
        <p:spPr>
          <a:xfrm>
            <a:off x="622648" y="3317662"/>
            <a:ext cx="2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utoShape 2"/>
          <p:cNvSpPr/>
          <p:nvPr/>
        </p:nvSpPr>
        <p:spPr>
          <a:xfrm rot="5400000">
            <a:off x="1755778" y="3903019"/>
            <a:ext cx="481861" cy="2755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47" name="Прямоугольник 46"/>
          <p:cNvSpPr/>
          <p:nvPr/>
        </p:nvSpPr>
        <p:spPr>
          <a:xfrm>
            <a:off x="649386" y="4943159"/>
            <a:ext cx="2694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Мотивационно-личностный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2"/>
          <p:cNvSpPr/>
          <p:nvPr/>
        </p:nvSpPr>
        <p:spPr>
          <a:xfrm rot="5400000">
            <a:off x="1327152" y="4416172"/>
            <a:ext cx="1163112" cy="3549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143562" y="5609133"/>
            <a:ext cx="342645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Наличие у родителя заинтересованности в успешном результате развития у ребенка признаков художественно-эстетической одаренности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3692596" y="2808903"/>
            <a:ext cx="326881" cy="209427"/>
          </a:xfrm>
          <a:prstGeom prst="mathMin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4115744" y="1995018"/>
            <a:ext cx="477673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о художественно-эстетической одаренности ребенка.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проявлениях художественно-эстетической одаренности младшим и старшим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возрастам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развития художественно-эстетической одаренности в разных видах деятельности.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2"/>
          <p:cNvSpPr/>
          <p:nvPr/>
        </p:nvSpPr>
        <p:spPr>
          <a:xfrm>
            <a:off x="4019477" y="3470371"/>
            <a:ext cx="4849147" cy="181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53" name="Минус 52"/>
          <p:cNvSpPr/>
          <p:nvPr/>
        </p:nvSpPr>
        <p:spPr>
          <a:xfrm>
            <a:off x="3667422" y="4419112"/>
            <a:ext cx="326881" cy="209427"/>
          </a:xfrm>
          <a:prstGeom prst="mathMin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068849" y="3477237"/>
            <a:ext cx="484914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-Умение стимулировать,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положительные отношения и интерес ребенка к художественно- эстетической деятельности.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-Умение применять эффективные методы развития признаков художественно- эстетической одаренности.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-Способствовать появлению у детей с признаками художественно-эстетической одаренности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эмоционального предвосхищения результатами своей деятельности.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AutoShape 2"/>
          <p:cNvSpPr/>
          <p:nvPr/>
        </p:nvSpPr>
        <p:spPr>
          <a:xfrm>
            <a:off x="4043333" y="5363170"/>
            <a:ext cx="4825291" cy="1313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sp>
      <p:sp>
        <p:nvSpPr>
          <p:cNvPr id="55" name="Минус 54"/>
          <p:cNvSpPr/>
          <p:nvPr/>
        </p:nvSpPr>
        <p:spPr>
          <a:xfrm>
            <a:off x="3692596" y="6036236"/>
            <a:ext cx="326881" cy="209427"/>
          </a:xfrm>
          <a:prstGeom prst="mathMinu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053125" y="5350284"/>
            <a:ext cx="45200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-Осознание роли и функции художественно-эстетической одаренности для будущего своего ребенка.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тремление понять мотивы и поступки своего ребенка и поддержать его интерес.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-Способность родителей к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эмпатии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к педагогической рефлексии и самоконтролю.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15215" y="77331"/>
            <a:ext cx="7399628" cy="552784"/>
          </a:xfrm>
          <a:prstGeom prst="roundRect">
            <a:avLst>
              <a:gd name="adj" fmla="val 1906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 </a:t>
            </a:r>
          </a:p>
          <a:p>
            <a:pPr algn="ctr"/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87" b="6982"/>
          <a:stretch/>
        </p:blipFill>
        <p:spPr>
          <a:xfrm rot="20552301">
            <a:off x="7512737" y="657202"/>
            <a:ext cx="812804" cy="1101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396"/>
          <a:stretch/>
        </p:blipFill>
        <p:spPr>
          <a:xfrm rot="20636715">
            <a:off x="6470060" y="677951"/>
            <a:ext cx="767173" cy="104113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10" t="13541" r="32547" b="10209"/>
          <a:stretch/>
        </p:blipFill>
        <p:spPr>
          <a:xfrm rot="20659670">
            <a:off x="5436512" y="648708"/>
            <a:ext cx="801012" cy="10818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107"/>
          <a:stretch/>
        </p:blipFill>
        <p:spPr>
          <a:xfrm rot="20698395">
            <a:off x="4340824" y="695653"/>
            <a:ext cx="777076" cy="103850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иконка скрепка, clip,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2" y="113475"/>
            <a:ext cx="522397" cy="4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18532" y="952471"/>
            <a:ext cx="2653256" cy="1300177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 компонент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(знание)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43853" y="945335"/>
            <a:ext cx="2653256" cy="1300177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омпонент (умение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290605" y="945334"/>
            <a:ext cx="2653256" cy="127000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 личностный компонент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(отношение)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2570" y="2331216"/>
            <a:ext cx="2745179" cy="1369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 педагогических знаний и основ развития признаков художественно- эстетической одаренности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47158" y="2331216"/>
            <a:ext cx="2714036" cy="1369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средствами, методами, приемами развития признаков художественно- эстетической одаренности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693" y="3789040"/>
            <a:ext cx="2745179" cy="1705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>
              <a:defRPr/>
            </a:pP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сайт ДОО, «Школа молодого родителя», онлайн - консультации, блог в «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Инстаграме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«Клубный час", «Родительская газета», «Семейная гостиная»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7158" y="3808699"/>
            <a:ext cx="2714036" cy="1724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классы, проектная деятельность, игровое моделирование, день открытых дверей, социальные акции, музыкальная гостиная, КВН, практикумы, творческий марафон,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804" y="5589240"/>
            <a:ext cx="2745179" cy="1100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вопросы,  экспертное мнение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97891" y="5619162"/>
            <a:ext cx="2745179" cy="1100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моделирование, игровые задания, самонаблюдение, эссе- самотестирование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0776" y="3789039"/>
            <a:ext cx="2745179" cy="17050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экспозиции работ, тренинги, деловая игра, мастер класс, площадки успешности, сайт ДОО, «Школа молодого родителя», 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«Гость сада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44642" y="2331213"/>
            <a:ext cx="2745179" cy="1369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79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заинтересованности родителей в развитии признаков художественно- эстетической одаренности. Развитие </a:t>
            </a:r>
            <a:r>
              <a:rPr lang="ru-RU" sz="1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93328" y="5588222"/>
            <a:ext cx="2745179" cy="10811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Обсуждение, анализ, самоанализ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28828"/>
            <a:ext cx="6912768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МОДЕЛЬ ФОРМИРОВАНИЯ ПЕДАГОГИЧЕСКОЙКОМПЕТЕНТНОСТИ РОДИТЕЛЕЙ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7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15" y="0"/>
            <a:ext cx="1752941" cy="68877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5294327" y="1395889"/>
            <a:ext cx="4376764" cy="4068088"/>
            <a:chOff x="12746603" y="-320879"/>
            <a:chExt cx="11671370" cy="8136175"/>
          </a:xfrm>
        </p:grpSpPr>
        <p:sp>
          <p:nvSpPr>
            <p:cNvPr id="7" name="TextBox 7"/>
            <p:cNvSpPr txBox="1"/>
            <p:nvPr/>
          </p:nvSpPr>
          <p:spPr>
            <a:xfrm>
              <a:off x="12746603" y="-320879"/>
              <a:ext cx="11671370" cy="156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87"/>
                </a:lnSpc>
              </a:pPr>
              <a:endParaRPr lang="en-US" sz="5534" spc="-111" dirty="0">
                <a:solidFill>
                  <a:srgbClr val="1C1D2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916747" y="7199742"/>
              <a:ext cx="964511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</a:pPr>
              <a:endParaRPr lang="en-US" sz="1733" dirty="0">
                <a:solidFill>
                  <a:srgbClr val="1C1D20"/>
                </a:solidFill>
                <a:latin typeface="HK Grotesk Light"/>
              </a:endParaRPr>
            </a:p>
          </p:txBody>
        </p:sp>
      </p:grpSp>
      <p:sp>
        <p:nvSpPr>
          <p:cNvPr id="17" name="AutoShape 2"/>
          <p:cNvSpPr/>
          <p:nvPr/>
        </p:nvSpPr>
        <p:spPr>
          <a:xfrm rot="5400000">
            <a:off x="5084891" y="2611147"/>
            <a:ext cx="706036" cy="74375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49"/>
          <a:stretch/>
        </p:blipFill>
        <p:spPr>
          <a:xfrm>
            <a:off x="2433552" y="3418364"/>
            <a:ext cx="3146559" cy="2784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34" y="404664"/>
            <a:ext cx="2665914" cy="41997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630583" y="2888642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550" y="5258784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68533" y="6142603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655" y="3418364"/>
            <a:ext cx="3043505" cy="304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6516215" y="2922396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час»</a:t>
            </a:r>
            <a:endParaRPr lang="ru-RU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3" r="10407"/>
          <a:stretch/>
        </p:blipFill>
        <p:spPr>
          <a:xfrm>
            <a:off x="6478547" y="218173"/>
            <a:ext cx="2341613" cy="26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48680"/>
            <a:ext cx="3000434" cy="225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54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3823" y="-16562"/>
            <a:ext cx="1752941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6" name="Group 6"/>
          <p:cNvGrpSpPr/>
          <p:nvPr/>
        </p:nvGrpSpPr>
        <p:grpSpPr>
          <a:xfrm>
            <a:off x="5294327" y="1395889"/>
            <a:ext cx="4376764" cy="4068088"/>
            <a:chOff x="12746603" y="-320879"/>
            <a:chExt cx="11671370" cy="8136175"/>
          </a:xfrm>
        </p:grpSpPr>
        <p:sp>
          <p:nvSpPr>
            <p:cNvPr id="7" name="TextBox 7"/>
            <p:cNvSpPr txBox="1"/>
            <p:nvPr/>
          </p:nvSpPr>
          <p:spPr>
            <a:xfrm>
              <a:off x="12746603" y="-320879"/>
              <a:ext cx="11671370" cy="156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87"/>
                </a:lnSpc>
              </a:pPr>
              <a:endParaRPr lang="en-US" sz="5534" spc="-111" dirty="0">
                <a:solidFill>
                  <a:srgbClr val="1C1D20"/>
                </a:solidFill>
                <a:latin typeface="HK Grotesk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916747" y="7199742"/>
              <a:ext cx="9645118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6"/>
                </a:lnSpc>
              </a:pPr>
              <a:endParaRPr lang="en-US" sz="1733" dirty="0">
                <a:solidFill>
                  <a:srgbClr val="1C1D20"/>
                </a:solidFill>
                <a:latin typeface="HK Grotesk Light"/>
              </a:endParaRPr>
            </a:p>
          </p:txBody>
        </p:sp>
      </p:grpSp>
      <p:sp>
        <p:nvSpPr>
          <p:cNvPr id="17" name="AutoShape 2"/>
          <p:cNvSpPr/>
          <p:nvPr/>
        </p:nvSpPr>
        <p:spPr>
          <a:xfrm rot="5400000">
            <a:off x="5072190" y="2512552"/>
            <a:ext cx="706036" cy="74375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6" y="971869"/>
            <a:ext cx="3709963" cy="26589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71869"/>
            <a:ext cx="3390635" cy="25983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9"/>
          <a:stretch/>
        </p:blipFill>
        <p:spPr>
          <a:xfrm>
            <a:off x="110831" y="3984535"/>
            <a:ext cx="3607551" cy="234333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66189" y="127008"/>
            <a:ext cx="7920880" cy="5232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«КОМПЕТЕНТНЫЙ РОДИТЕЛЬ»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5" r="7972"/>
          <a:stretch/>
        </p:blipFill>
        <p:spPr>
          <a:xfrm>
            <a:off x="5449094" y="3984535"/>
            <a:ext cx="3066487" cy="23684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51" y="1577953"/>
            <a:ext cx="2128962" cy="3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347"/>
            <a:ext cx="9216724" cy="6883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31" name="Прямоугольник 30"/>
          <p:cNvSpPr/>
          <p:nvPr/>
        </p:nvSpPr>
        <p:spPr>
          <a:xfrm>
            <a:off x="1750169" y="108654"/>
            <a:ext cx="532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1238" y="1149887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7704" y="188640"/>
            <a:ext cx="5904656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ПРОМЕЖУТОЧНЫХ РЕЗУЛЬТАТОВ НА МЕРОПРИЯТИЯХ РАЗЛИЧНОГО УРОВНЯХ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131" y="1399598"/>
            <a:ext cx="1946204" cy="263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131" y="4149080"/>
            <a:ext cx="1946203" cy="262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15002" y="890677"/>
            <a:ext cx="1714203" cy="242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7086" y="4359371"/>
            <a:ext cx="1835444" cy="259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58" t="6511" r="5294" b="4260"/>
          <a:stretch/>
        </p:blipFill>
        <p:spPr bwMode="auto">
          <a:xfrm>
            <a:off x="2418474" y="3020252"/>
            <a:ext cx="1963008" cy="27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24562" y="2682487"/>
            <a:ext cx="1744617" cy="24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587071" y="4509714"/>
            <a:ext cx="1817149" cy="256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847" y="31944168"/>
            <a:ext cx="1592872" cy="21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9" t="5111" r="5098"/>
          <a:stretch/>
        </p:blipFill>
        <p:spPr bwMode="auto">
          <a:xfrm>
            <a:off x="152097" y="1611552"/>
            <a:ext cx="1893459" cy="274150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" t="3465" r="-1" b="1605"/>
          <a:stretch/>
        </p:blipFill>
        <p:spPr>
          <a:xfrm>
            <a:off x="2087235" y="1276738"/>
            <a:ext cx="2351080" cy="16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-25250"/>
            <a:ext cx="9216724" cy="6869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sp>
        <p:nvSpPr>
          <p:cNvPr id="31" name="Прямоугольник 30"/>
          <p:cNvSpPr/>
          <p:nvPr/>
        </p:nvSpPr>
        <p:spPr>
          <a:xfrm>
            <a:off x="1750169" y="108654"/>
            <a:ext cx="532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1238" y="1149887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8802" y="188640"/>
            <a:ext cx="590465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0602"/>
            <a:ext cx="2215201" cy="309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064" y="1085059"/>
            <a:ext cx="2184316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086" y="3612857"/>
            <a:ext cx="2172161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0" t="1701"/>
          <a:stretch/>
        </p:blipFill>
        <p:spPr>
          <a:xfrm>
            <a:off x="1117155" y="3661018"/>
            <a:ext cx="2202119" cy="3021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968" y="1085059"/>
            <a:ext cx="2168894" cy="3131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356" y="3577853"/>
            <a:ext cx="2168894" cy="30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1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654</Words>
  <Application>Microsoft Office PowerPoint</Application>
  <PresentationFormat>Экран (4:3)</PresentationFormat>
  <Paragraphs>110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HK Grotesk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111</cp:revision>
  <dcterms:created xsi:type="dcterms:W3CDTF">2021-02-08T16:26:46Z</dcterms:created>
  <dcterms:modified xsi:type="dcterms:W3CDTF">2022-01-13T05:36:28Z</dcterms:modified>
</cp:coreProperties>
</file>