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69" r:id="rId3"/>
    <p:sldId id="294" r:id="rId4"/>
    <p:sldId id="277" r:id="rId5"/>
    <p:sldId id="279" r:id="rId6"/>
    <p:sldId id="280" r:id="rId7"/>
    <p:sldId id="275" r:id="rId8"/>
    <p:sldId id="271" r:id="rId9"/>
    <p:sldId id="270" r:id="rId10"/>
    <p:sldId id="272" r:id="rId11"/>
    <p:sldId id="273" r:id="rId12"/>
    <p:sldId id="293" r:id="rId13"/>
    <p:sldId id="286" r:id="rId14"/>
    <p:sldId id="287" r:id="rId15"/>
    <p:sldId id="288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092"/>
    <a:srgbClr val="A50021"/>
    <a:srgbClr val="FF0000"/>
    <a:srgbClr val="7D7DFF"/>
    <a:srgbClr val="FFFF00"/>
    <a:srgbClr val="FFFF66"/>
    <a:srgbClr val="5A00B4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880" autoAdjust="0"/>
    <p:restoredTop sz="94660"/>
  </p:normalViewPr>
  <p:slideViewPr>
    <p:cSldViewPr snapToGrid="0">
      <p:cViewPr>
        <p:scale>
          <a:sx n="81" d="100"/>
          <a:sy n="81" d="100"/>
        </p:scale>
        <p:origin x="-6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40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40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4806D6-A8D4-47D1-AF86-6B8F1EA1D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69096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EA1C4-0989-4DDC-A86B-5231BB661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30301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27BB-4EB9-4A41-81EC-06D3A3B6A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5847"/>
      </p:ext>
    </p:extLst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84B16-81F8-41E2-A80C-6981C40A7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98859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83F5-68E4-4CFF-A556-05F444227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41269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1B174-5D9F-470B-9B0F-0BF5B5E0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28190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C3F5-BF8E-4421-BC0F-59953A92F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11404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8D40-8E85-461E-A36B-B61B0DC90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8644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B155-AEE6-4644-91FD-A7C07EEAC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12337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0BE4-2343-47A1-89D7-E97743937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99580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7ADE-E00B-4975-BA0F-E4E6B7751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01420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D5E7-65D3-4335-97CD-71680A285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35576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56D20-842B-4BD6-B8CD-C68EF4A2C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29322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4"/>
          <p:cNvSpPr>
            <a:spLocks/>
          </p:cNvSpPr>
          <p:nvPr/>
        </p:nvSpPr>
        <p:spPr bwMode="hidden">
          <a:xfrm>
            <a:off x="0" y="0"/>
            <a:ext cx="203200" cy="6858000"/>
          </a:xfrm>
          <a:custGeom>
            <a:avLst/>
            <a:gdLst>
              <a:gd name="T0" fmla="*/ 0 w 556"/>
              <a:gd name="T1" fmla="*/ 0 h 3159"/>
              <a:gd name="T2" fmla="*/ 0 w 556"/>
              <a:gd name="T3" fmla="*/ 6858000 h 3159"/>
              <a:gd name="T4" fmla="*/ 203200 w 556"/>
              <a:gd name="T5" fmla="*/ 6858000 h 3159"/>
              <a:gd name="T6" fmla="*/ 203200 w 556"/>
              <a:gd name="T7" fmla="*/ 0 h 3159"/>
              <a:gd name="T8" fmla="*/ 0 w 556"/>
              <a:gd name="T9" fmla="*/ 0 h 3159"/>
              <a:gd name="T10" fmla="*/ 0 w 556"/>
              <a:gd name="T11" fmla="*/ 0 h 3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951972B-D41D-4CCF-BF55-DFB09CD63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 spd="slow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8.jpeg"/><Relationship Id="rId11" Type="http://schemas.openxmlformats.org/officeDocument/2006/relationships/slide" Target="slide17.xml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slide" Target="slide1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slide" Target="slide1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7"/>
          <p:cNvGrpSpPr>
            <a:grpSpLocks/>
          </p:cNvGrpSpPr>
          <p:nvPr/>
        </p:nvGrpSpPr>
        <p:grpSpPr bwMode="auto">
          <a:xfrm>
            <a:off x="-868363" y="0"/>
            <a:ext cx="9166226" cy="6872288"/>
            <a:chOff x="0" y="0"/>
            <a:chExt cx="5774" cy="4329"/>
          </a:xfrm>
        </p:grpSpPr>
        <p:pic>
          <p:nvPicPr>
            <p:cNvPr id="3079" name="Picture 7" descr="мета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4933" y="4233"/>
              <a:ext cx="841" cy="87"/>
            </a:xfrm>
            <a:prstGeom prst="rect">
              <a:avLst/>
            </a:prstGeom>
            <a:solidFill>
              <a:srgbClr val="1628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0006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Rectangle 15"/>
            <p:cNvSpPr>
              <a:spLocks noChangeArrowheads="1"/>
            </p:cNvSpPr>
            <p:nvPr/>
          </p:nvSpPr>
          <p:spPr bwMode="auto">
            <a:xfrm>
              <a:off x="1912" y="3141"/>
              <a:ext cx="524" cy="58"/>
            </a:xfrm>
            <a:prstGeom prst="rect">
              <a:avLst/>
            </a:prstGeom>
            <a:gradFill rotWithShape="1">
              <a:gsLst>
                <a:gs pos="0">
                  <a:srgbClr val="314659"/>
                </a:gs>
                <a:gs pos="100000">
                  <a:srgbClr val="16283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0006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63538" y="1055688"/>
            <a:ext cx="6119812" cy="28352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rgbClr val="CC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Метод ассоциативных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схем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0"/>
            <a:ext cx="9144000" cy="203200"/>
          </a:xfrm>
          <a:prstGeom prst="rect">
            <a:avLst/>
          </a:prstGeom>
          <a:solidFill>
            <a:srgbClr val="A8C1D8">
              <a:alpha val="83920"/>
            </a:srgbClr>
          </a:solidFill>
          <a:ln w="9525">
            <a:solidFill>
              <a:srgbClr val="300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ru-RU" sz="1400" b="1">
                <a:solidFill>
                  <a:srgbClr val="300060"/>
                </a:solidFill>
                <a:latin typeface="Verdana" pitchFamily="34" charset="0"/>
              </a:rPr>
              <a:t>Технология. 11 класс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-22225" y="3386138"/>
            <a:ext cx="9166225" cy="841375"/>
          </a:xfrm>
          <a:prstGeom prst="rect">
            <a:avLst/>
          </a:prstGeom>
          <a:solidFill>
            <a:srgbClr val="A8C1D8">
              <a:alpha val="30196"/>
            </a:srgbClr>
          </a:solidFill>
          <a:ln w="9525" algn="ctr">
            <a:solidFill>
              <a:srgbClr val="300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6507163" y="4384675"/>
            <a:ext cx="23685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i="1">
                <a:solidFill>
                  <a:schemeClr val="accent1"/>
                </a:solidFill>
              </a:rPr>
              <a:t>Презентацию подготовили: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chemeClr val="accent1"/>
                </a:solidFill>
              </a:rPr>
              <a:t>Зазулина Н.П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chemeClr val="accent1"/>
                </a:solidFill>
              </a:rPr>
              <a:t>Ликвентова Н.Б.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chemeClr val="accent1"/>
                </a:solidFill>
              </a:rPr>
              <a:t>Пивоварова А.К.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chemeClr val="accent1"/>
                </a:solidFill>
              </a:rPr>
              <a:t>Флджян С.С.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777875" y="9525"/>
            <a:ext cx="8366125" cy="669925"/>
          </a:xfrm>
          <a:effectLst>
            <a:outerShdw dist="71842" dir="2700000" algn="ctr" rotWithShape="0">
              <a:srgbClr val="CCCCFF"/>
            </a:outerShdw>
          </a:effectLst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  <a:t>Комбинированный метод</a:t>
            </a:r>
            <a:endParaRPr lang="ru-RU" sz="2000" b="1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1" name="Freeform 3"/>
          <p:cNvSpPr>
            <a:spLocks/>
          </p:cNvSpPr>
          <p:nvPr/>
        </p:nvSpPr>
        <p:spPr bwMode="ltGray">
          <a:xfrm>
            <a:off x="465138" y="6350"/>
            <a:ext cx="19050" cy="1103313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3313 h 695"/>
              <a:gd name="T6" fmla="*/ 19050 w 12"/>
              <a:gd name="T7" fmla="*/ 1103313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Freeform 4"/>
          <p:cNvSpPr>
            <a:spLocks/>
          </p:cNvSpPr>
          <p:nvPr/>
        </p:nvSpPr>
        <p:spPr bwMode="ltGray">
          <a:xfrm>
            <a:off x="465138" y="2576513"/>
            <a:ext cx="19050" cy="4281487"/>
          </a:xfrm>
          <a:custGeom>
            <a:avLst/>
            <a:gdLst>
              <a:gd name="T0" fmla="*/ 0 w 12"/>
              <a:gd name="T1" fmla="*/ 4281487 h 2697"/>
              <a:gd name="T2" fmla="*/ 19050 w 12"/>
              <a:gd name="T3" fmla="*/ 4281487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1487 h 2697"/>
              <a:gd name="T10" fmla="*/ 0 w 12"/>
              <a:gd name="T11" fmla="*/ 428148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Freeform 5"/>
          <p:cNvSpPr>
            <a:spLocks/>
          </p:cNvSpPr>
          <p:nvPr/>
        </p:nvSpPr>
        <p:spPr bwMode="ltGray">
          <a:xfrm>
            <a:off x="465138" y="1498600"/>
            <a:ext cx="19050" cy="1079500"/>
          </a:xfrm>
          <a:custGeom>
            <a:avLst/>
            <a:gdLst>
              <a:gd name="T0" fmla="*/ 0 w 12"/>
              <a:gd name="T1" fmla="*/ 1079500 h 252"/>
              <a:gd name="T2" fmla="*/ 19050 w 12"/>
              <a:gd name="T3" fmla="*/ 1079500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1079500 h 252"/>
              <a:gd name="T10" fmla="*/ 0 w 12"/>
              <a:gd name="T11" fmla="*/ 107950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Freeform 6"/>
          <p:cNvSpPr>
            <a:spLocks/>
          </p:cNvSpPr>
          <p:nvPr/>
        </p:nvSpPr>
        <p:spPr bwMode="ltGray">
          <a:xfrm>
            <a:off x="465138" y="1109663"/>
            <a:ext cx="1905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9" name="Freeform 7"/>
          <p:cNvSpPr>
            <a:spLocks/>
          </p:cNvSpPr>
          <p:nvPr/>
        </p:nvSpPr>
        <p:spPr bwMode="ltGray">
          <a:xfrm>
            <a:off x="463550" y="771525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3175" y="930275"/>
            <a:ext cx="9140825" cy="19050"/>
            <a:chOff x="0" y="1155"/>
            <a:chExt cx="5758" cy="12"/>
          </a:xfrm>
        </p:grpSpPr>
        <p:sp>
          <p:nvSpPr>
            <p:cNvPr id="12301" name="Freeform 9"/>
            <p:cNvSpPr>
              <a:spLocks/>
            </p:cNvSpPr>
            <p:nvPr/>
          </p:nvSpPr>
          <p:spPr bwMode="ltGray">
            <a:xfrm>
              <a:off x="1019" y="1155"/>
              <a:ext cx="4739" cy="12"/>
            </a:xfrm>
            <a:custGeom>
              <a:avLst/>
              <a:gdLst>
                <a:gd name="T0" fmla="*/ 4739 w 4724"/>
                <a:gd name="T1" fmla="*/ 0 h 12"/>
                <a:gd name="T2" fmla="*/ 0 w 4724"/>
                <a:gd name="T3" fmla="*/ 0 h 12"/>
                <a:gd name="T4" fmla="*/ 0 w 4724"/>
                <a:gd name="T5" fmla="*/ 12 h 12"/>
                <a:gd name="T6" fmla="*/ 4739 w 4724"/>
                <a:gd name="T7" fmla="*/ 12 h 12"/>
                <a:gd name="T8" fmla="*/ 4739 w 4724"/>
                <a:gd name="T9" fmla="*/ 0 h 12"/>
                <a:gd name="T10" fmla="*/ 4739 w 472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24" h="12">
                  <a:moveTo>
                    <a:pt x="47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724" y="12"/>
                  </a:lnTo>
                  <a:lnTo>
                    <a:pt x="47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0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1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ltGray">
            <a:xfrm>
              <a:off x="348" y="1155"/>
              <a:ext cx="419" cy="12"/>
            </a:xfrm>
            <a:custGeom>
              <a:avLst/>
              <a:gdLst>
                <a:gd name="T0" fmla="*/ 0 w 418"/>
                <a:gd name="T1" fmla="*/ 0 h 12"/>
                <a:gd name="T2" fmla="*/ 0 w 418"/>
                <a:gd name="T3" fmla="*/ 12 h 12"/>
                <a:gd name="T4" fmla="*/ 418 w 418"/>
                <a:gd name="T5" fmla="*/ 12 h 12"/>
                <a:gd name="T6" fmla="*/ 418 w 418"/>
                <a:gd name="T7" fmla="*/ 0 h 12"/>
                <a:gd name="T8" fmla="*/ 0 w 418"/>
                <a:gd name="T9" fmla="*/ 0 h 12"/>
                <a:gd name="T10" fmla="*/ 0 w 4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">
                  <a:moveTo>
                    <a:pt x="0" y="0"/>
                  </a:moveTo>
                  <a:lnTo>
                    <a:pt x="0" y="12"/>
                  </a:lnTo>
                  <a:lnTo>
                    <a:pt x="418" y="12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855663" y="1023938"/>
            <a:ext cx="8135937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</a:rPr>
              <a:t>Это использование при запоминании словарного слова и графических,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и фонетических ассоциаций одновременно. Например, для слова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МАЙОНЕЗ</a:t>
            </a: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chemeClr val="bg1"/>
                </a:solidFill>
              </a:rPr>
              <a:t>подобрано созвучие к первому слогу –</a:t>
            </a: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МАЙКА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b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</a:rPr>
              <a:t>А вторую непроверяемую букву  легче нарисовать в виде пятна на майке. Получилось: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МАЙКА ИСПАЧКАНА МАЙОНЕЗОМ + О</a:t>
            </a: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/>
              <a:t> 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2298" name="Picture 16" descr="art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82162">
            <a:off x="3395663" y="3414713"/>
            <a:ext cx="3600450" cy="269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9" name="Picture 17" descr="180px-Mayonnaise_Jar_550x90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7538" y="4857750"/>
            <a:ext cx="1101725" cy="1800225"/>
          </a:xfrm>
          <a:noFill/>
          <a:ln w="19050" cap="flat" algn="ctr">
            <a:solidFill>
              <a:srgbClr val="5600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0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4675" y="6605588"/>
            <a:ext cx="949325" cy="252412"/>
          </a:xfrm>
          <a:prstGeom prst="actionButtonBlank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100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Содержание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777875" y="65088"/>
            <a:ext cx="8366125" cy="669925"/>
          </a:xfrm>
          <a:effectLst>
            <a:outerShdw dist="71842" dir="2700000" algn="ctr" rotWithShape="0">
              <a:srgbClr val="CCCCFF"/>
            </a:outerShdw>
          </a:effectLst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sz="2000" b="1" smtClean="0">
                <a:solidFill>
                  <a:schemeClr val="bg1"/>
                </a:solidFill>
                <a:latin typeface="Verdana" pitchFamily="34" charset="0"/>
              </a:rPr>
              <a:t>Метод ассоциаций</a:t>
            </a:r>
            <a: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  <a:t>написание орфограмм </a:t>
            </a:r>
            <a:endParaRPr lang="ru-RU" sz="2000" b="1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5" name="Freeform 3"/>
          <p:cNvSpPr>
            <a:spLocks/>
          </p:cNvSpPr>
          <p:nvPr/>
        </p:nvSpPr>
        <p:spPr bwMode="ltGray">
          <a:xfrm>
            <a:off x="465138" y="6350"/>
            <a:ext cx="19050" cy="1103313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3313 h 695"/>
              <a:gd name="T6" fmla="*/ 19050 w 12"/>
              <a:gd name="T7" fmla="*/ 1103313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Freeform 4"/>
          <p:cNvSpPr>
            <a:spLocks/>
          </p:cNvSpPr>
          <p:nvPr/>
        </p:nvSpPr>
        <p:spPr bwMode="ltGray">
          <a:xfrm>
            <a:off x="465138" y="2576513"/>
            <a:ext cx="19050" cy="4281487"/>
          </a:xfrm>
          <a:custGeom>
            <a:avLst/>
            <a:gdLst>
              <a:gd name="T0" fmla="*/ 0 w 12"/>
              <a:gd name="T1" fmla="*/ 4281487 h 2697"/>
              <a:gd name="T2" fmla="*/ 19050 w 12"/>
              <a:gd name="T3" fmla="*/ 4281487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1487 h 2697"/>
              <a:gd name="T10" fmla="*/ 0 w 12"/>
              <a:gd name="T11" fmla="*/ 428148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Freeform 5"/>
          <p:cNvSpPr>
            <a:spLocks/>
          </p:cNvSpPr>
          <p:nvPr/>
        </p:nvSpPr>
        <p:spPr bwMode="ltGray">
          <a:xfrm>
            <a:off x="465138" y="1498600"/>
            <a:ext cx="19050" cy="1079500"/>
          </a:xfrm>
          <a:custGeom>
            <a:avLst/>
            <a:gdLst>
              <a:gd name="T0" fmla="*/ 0 w 12"/>
              <a:gd name="T1" fmla="*/ 1079500 h 252"/>
              <a:gd name="T2" fmla="*/ 19050 w 12"/>
              <a:gd name="T3" fmla="*/ 1079500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1079500 h 252"/>
              <a:gd name="T10" fmla="*/ 0 w 12"/>
              <a:gd name="T11" fmla="*/ 107950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Freeform 6"/>
          <p:cNvSpPr>
            <a:spLocks/>
          </p:cNvSpPr>
          <p:nvPr/>
        </p:nvSpPr>
        <p:spPr bwMode="ltGray">
          <a:xfrm>
            <a:off x="465138" y="1109663"/>
            <a:ext cx="1905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3" name="Freeform 7"/>
          <p:cNvSpPr>
            <a:spLocks/>
          </p:cNvSpPr>
          <p:nvPr/>
        </p:nvSpPr>
        <p:spPr bwMode="ltGray">
          <a:xfrm>
            <a:off x="463550" y="771525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0" name="Freeform 9"/>
          <p:cNvSpPr>
            <a:spLocks/>
          </p:cNvSpPr>
          <p:nvPr/>
        </p:nvSpPr>
        <p:spPr bwMode="ltGray">
          <a:xfrm>
            <a:off x="1620838" y="1174750"/>
            <a:ext cx="7523162" cy="19050"/>
          </a:xfrm>
          <a:custGeom>
            <a:avLst/>
            <a:gdLst>
              <a:gd name="T0" fmla="*/ 7523162 w 4724"/>
              <a:gd name="T1" fmla="*/ 0 h 12"/>
              <a:gd name="T2" fmla="*/ 0 w 4724"/>
              <a:gd name="T3" fmla="*/ 0 h 12"/>
              <a:gd name="T4" fmla="*/ 0 w 4724"/>
              <a:gd name="T5" fmla="*/ 19050 h 12"/>
              <a:gd name="T6" fmla="*/ 7523162 w 4724"/>
              <a:gd name="T7" fmla="*/ 19050 h 12"/>
              <a:gd name="T8" fmla="*/ 7523162 w 4724"/>
              <a:gd name="T9" fmla="*/ 0 h 12"/>
              <a:gd name="T10" fmla="*/ 7523162 w 4724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Freeform 10"/>
          <p:cNvSpPr>
            <a:spLocks/>
          </p:cNvSpPr>
          <p:nvPr/>
        </p:nvSpPr>
        <p:spPr bwMode="ltGray">
          <a:xfrm>
            <a:off x="3175" y="1174750"/>
            <a:ext cx="557213" cy="19050"/>
          </a:xfrm>
          <a:custGeom>
            <a:avLst/>
            <a:gdLst>
              <a:gd name="T0" fmla="*/ 0 w 251"/>
              <a:gd name="T1" fmla="*/ 0 h 12"/>
              <a:gd name="T2" fmla="*/ 0 w 251"/>
              <a:gd name="T3" fmla="*/ 19050 h 12"/>
              <a:gd name="T4" fmla="*/ 557213 w 251"/>
              <a:gd name="T5" fmla="*/ 19050 h 12"/>
              <a:gd name="T6" fmla="*/ 557213 w 251"/>
              <a:gd name="T7" fmla="*/ 0 h 12"/>
              <a:gd name="T8" fmla="*/ 0 w 251"/>
              <a:gd name="T9" fmla="*/ 0 h 12"/>
              <a:gd name="T10" fmla="*/ 0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Freeform 11"/>
          <p:cNvSpPr>
            <a:spLocks/>
          </p:cNvSpPr>
          <p:nvPr/>
        </p:nvSpPr>
        <p:spPr bwMode="ltGray">
          <a:xfrm>
            <a:off x="798513" y="1174750"/>
            <a:ext cx="900112" cy="19050"/>
          </a:xfrm>
          <a:custGeom>
            <a:avLst/>
            <a:gdLst>
              <a:gd name="T0" fmla="*/ 900112 w 251"/>
              <a:gd name="T1" fmla="*/ 0 h 12"/>
              <a:gd name="T2" fmla="*/ 0 w 251"/>
              <a:gd name="T3" fmla="*/ 0 h 12"/>
              <a:gd name="T4" fmla="*/ 0 w 251"/>
              <a:gd name="T5" fmla="*/ 19050 h 12"/>
              <a:gd name="T6" fmla="*/ 900112 w 251"/>
              <a:gd name="T7" fmla="*/ 19050 h 12"/>
              <a:gd name="T8" fmla="*/ 900112 w 251"/>
              <a:gd name="T9" fmla="*/ 0 h 12"/>
              <a:gd name="T10" fmla="*/ 900112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8" name="Freeform 12"/>
          <p:cNvSpPr>
            <a:spLocks/>
          </p:cNvSpPr>
          <p:nvPr/>
        </p:nvSpPr>
        <p:spPr bwMode="ltGray">
          <a:xfrm>
            <a:off x="144463" y="1174750"/>
            <a:ext cx="665162" cy="19050"/>
          </a:xfrm>
          <a:custGeom>
            <a:avLst/>
            <a:gdLst>
              <a:gd name="T0" fmla="*/ 0 w 418"/>
              <a:gd name="T1" fmla="*/ 0 h 12"/>
              <a:gd name="T2" fmla="*/ 0 w 418"/>
              <a:gd name="T3" fmla="*/ 12 h 12"/>
              <a:gd name="T4" fmla="*/ 418 w 418"/>
              <a:gd name="T5" fmla="*/ 12 h 12"/>
              <a:gd name="T6" fmla="*/ 418 w 418"/>
              <a:gd name="T7" fmla="*/ 0 h 12"/>
              <a:gd name="T8" fmla="*/ 0 w 418"/>
              <a:gd name="T9" fmla="*/ 0 h 12"/>
              <a:gd name="T10" fmla="*/ 0 w 418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24" name="Picture 17" descr="Грана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740025"/>
            <a:ext cx="1196975" cy="1981200"/>
          </a:xfrm>
          <a:prstGeom prst="rect">
            <a:avLst/>
          </a:prstGeom>
          <a:noFill/>
          <a:ln w="19050" algn="ctr">
            <a:solidFill>
              <a:srgbClr val="5600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5" name="Picture 18" descr="Ножи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774950"/>
            <a:ext cx="3695700" cy="1889125"/>
          </a:xfrm>
          <a:prstGeom prst="rect">
            <a:avLst/>
          </a:prstGeom>
          <a:noFill/>
          <a:ln w="19050" algn="ctr">
            <a:solidFill>
              <a:srgbClr val="5600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6" name="Rectangle 20"/>
          <p:cNvSpPr>
            <a:spLocks noChangeArrowheads="1"/>
          </p:cNvSpPr>
          <p:nvPr/>
        </p:nvSpPr>
        <p:spPr bwMode="auto">
          <a:xfrm>
            <a:off x="919163" y="4786313"/>
            <a:ext cx="6918325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</a:rPr>
              <a:t>Примеры: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>
                <a:solidFill>
                  <a:schemeClr val="bg1"/>
                </a:solidFill>
              </a:rPr>
              <a:t>на рисунке </a:t>
            </a:r>
            <a:r>
              <a:rPr lang="en-US">
                <a:solidFill>
                  <a:schemeClr val="bg1"/>
                </a:solidFill>
              </a:rPr>
              <a:t>“</a:t>
            </a:r>
            <a:r>
              <a:rPr lang="ru-RU">
                <a:solidFill>
                  <a:schemeClr val="bg1"/>
                </a:solidFill>
              </a:rPr>
              <a:t>Ножи</a:t>
            </a:r>
            <a:r>
              <a:rPr lang="en-US">
                <a:solidFill>
                  <a:schemeClr val="bg1"/>
                </a:solidFill>
              </a:rPr>
              <a:t>” –</a:t>
            </a:r>
            <a:r>
              <a:rPr lang="ru-RU">
                <a:solidFill>
                  <a:schemeClr val="bg1"/>
                </a:solidFill>
              </a:rPr>
              <a:t> можно разглядеть буквы </a:t>
            </a:r>
            <a:r>
              <a:rPr lang="en-US">
                <a:solidFill>
                  <a:schemeClr val="bg1"/>
                </a:solidFill>
              </a:rPr>
              <a:t>“</a:t>
            </a:r>
            <a:r>
              <a:rPr lang="ru-RU">
                <a:solidFill>
                  <a:schemeClr val="bg1"/>
                </a:solidFill>
              </a:rPr>
              <a:t>Ж</a:t>
            </a:r>
            <a:r>
              <a:rPr lang="en-US">
                <a:solidFill>
                  <a:schemeClr val="bg1"/>
                </a:solidFill>
              </a:rPr>
              <a:t>” </a:t>
            </a:r>
            <a:r>
              <a:rPr lang="ru-RU">
                <a:solidFill>
                  <a:schemeClr val="bg1"/>
                </a:solidFill>
              </a:rPr>
              <a:t>и </a:t>
            </a:r>
            <a:r>
              <a:rPr lang="en-US">
                <a:solidFill>
                  <a:schemeClr val="bg1"/>
                </a:solidFill>
              </a:rPr>
              <a:t>“</a:t>
            </a:r>
            <a:r>
              <a:rPr lang="ru-RU">
                <a:solidFill>
                  <a:schemeClr val="bg1"/>
                </a:solidFill>
              </a:rPr>
              <a:t>И</a:t>
            </a:r>
            <a:r>
              <a:rPr lang="en-US">
                <a:solidFill>
                  <a:schemeClr val="bg1"/>
                </a:solidFill>
              </a:rPr>
              <a:t>”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>
                <a:solidFill>
                  <a:schemeClr val="bg1"/>
                </a:solidFill>
              </a:rPr>
              <a:t>на рисунке </a:t>
            </a:r>
            <a:r>
              <a:rPr lang="en-US">
                <a:solidFill>
                  <a:schemeClr val="bg1"/>
                </a:solidFill>
              </a:rPr>
              <a:t>“</a:t>
            </a:r>
            <a:r>
              <a:rPr lang="ru-RU">
                <a:solidFill>
                  <a:schemeClr val="bg1"/>
                </a:solidFill>
              </a:rPr>
              <a:t>Граната</a:t>
            </a:r>
            <a:r>
              <a:rPr lang="en-US">
                <a:solidFill>
                  <a:schemeClr val="bg1"/>
                </a:solidFill>
              </a:rPr>
              <a:t>” </a:t>
            </a:r>
            <a:r>
              <a:rPr lang="ru-RU">
                <a:solidFill>
                  <a:schemeClr val="bg1"/>
                </a:solidFill>
              </a:rPr>
              <a:t>можно разглядеть букву</a:t>
            </a:r>
            <a:r>
              <a:rPr lang="en-US">
                <a:solidFill>
                  <a:schemeClr val="bg1"/>
                </a:solidFill>
              </a:rPr>
              <a:t> ”O”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27" name="Text Box 21"/>
          <p:cNvSpPr txBox="1">
            <a:spLocks noChangeArrowheads="1"/>
          </p:cNvSpPr>
          <p:nvPr/>
        </p:nvSpPr>
        <p:spPr bwMode="auto">
          <a:xfrm>
            <a:off x="855663" y="1279525"/>
            <a:ext cx="8135937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>
                <a:solidFill>
                  <a:schemeClr val="bg1"/>
                </a:solidFill>
              </a:rPr>
              <a:t>Метод ассоциаций используется также для запоминания информации о написании орфограмм. При этом орфограммы представляются ассоциативно, по аналогии с внешними предметами. </a:t>
            </a:r>
          </a:p>
        </p:txBody>
      </p:sp>
      <p:sp>
        <p:nvSpPr>
          <p:cNvPr id="13328" name="AutoShape 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4675" y="6605588"/>
            <a:ext cx="949325" cy="252412"/>
          </a:xfrm>
          <a:prstGeom prst="actionButtonBlank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100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Содержание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DDDDDD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732588" y="1628775"/>
            <a:ext cx="2411412" cy="47529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63938" y="1484313"/>
            <a:ext cx="3313112" cy="4968875"/>
          </a:xfrm>
          <a:prstGeom prst="rect">
            <a:avLst/>
          </a:prstGeom>
          <a:solidFill>
            <a:srgbClr val="33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>
              <a:latin typeface="Tahoma" pitchFamily="34" charset="0"/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ru-RU" sz="3600" b="0" smtClean="0">
                <a:solidFill>
                  <a:schemeClr val="tx1"/>
                </a:solidFill>
                <a:effectLst/>
                <a:latin typeface="Century Gothic" pitchFamily="34" charset="0"/>
              </a:rPr>
              <a:t>Задача 1. Неожиданная ситуация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427413"/>
            <a:ext cx="2808288" cy="17287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hlink"/>
                </a:solidFill>
              </a:rPr>
              <a:t>Задание</a:t>
            </a:r>
            <a:endParaRPr lang="ru-RU" sz="1600" smtClean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smtClean="0">
                <a:solidFill>
                  <a:schemeClr val="bg1"/>
                </a:solidFill>
                <a:effectLst/>
                <a:latin typeface="Verdana" pitchFamily="34" charset="0"/>
              </a:rPr>
              <a:t>Найти ассоциативный переход между данными утверждениями.</a:t>
            </a:r>
            <a:endParaRPr lang="ru-RU" sz="2800" smtClean="0"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23850" y="1484313"/>
            <a:ext cx="37433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Условие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600">
                <a:solidFill>
                  <a:schemeClr val="bg1"/>
                </a:solidFill>
                <a:latin typeface="Verdana" pitchFamily="34" charset="0"/>
              </a:rPr>
              <a:t>Даны два утверждения: </a:t>
            </a:r>
            <a:br>
              <a:rPr lang="ru-RU" sz="160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1600">
                <a:solidFill>
                  <a:schemeClr val="bg1"/>
                </a:solidFill>
                <a:latin typeface="Verdana" pitchFamily="34" charset="0"/>
              </a:rPr>
              <a:t>«Когда гремит гром...»,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600">
                <a:solidFill>
                  <a:schemeClr val="bg1"/>
                </a:solidFill>
                <a:latin typeface="Verdana" pitchFamily="34" charset="0"/>
              </a:rPr>
              <a:t>«У вас отрывается ручка от портфеля…».</a:t>
            </a:r>
            <a:endParaRPr lang="en-US" sz="16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5368" name="Picture 8" descr="Копия 008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5575" y="2530475"/>
            <a:ext cx="2919413" cy="3138488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370" name="Picture 10" descr="сканирование0002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2" t="40044" r="42288" b="41829"/>
          <a:stretch>
            <a:fillRect/>
          </a:stretch>
        </p:blipFill>
        <p:spPr>
          <a:xfrm>
            <a:off x="7150100" y="2071688"/>
            <a:ext cx="1446213" cy="2419350"/>
          </a:xfrm>
          <a:noFill/>
          <a:ln cap="flat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6732588" y="3573463"/>
            <a:ext cx="504825" cy="358775"/>
          </a:xfrm>
          <a:prstGeom prst="rightArrow">
            <a:avLst>
              <a:gd name="adj1" fmla="val 50000"/>
              <a:gd name="adj2" fmla="val 35177"/>
            </a:avLst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AutoShape 12" descr="портфель"/>
          <p:cNvSpPr>
            <a:spLocks noChangeArrowheads="1"/>
          </p:cNvSpPr>
          <p:nvPr/>
        </p:nvSpPr>
        <p:spPr bwMode="auto">
          <a:xfrm>
            <a:off x="7308850" y="4724400"/>
            <a:ext cx="1655763" cy="1538288"/>
          </a:xfrm>
          <a:prstGeom prst="wedgeRoundRectCallout">
            <a:avLst>
              <a:gd name="adj1" fmla="val -912"/>
              <a:gd name="adj2" fmla="val -128741"/>
              <a:gd name="adj3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19050">
            <a:solidFill>
              <a:srgbClr val="A50021"/>
            </a:solidFill>
            <a:miter lim="800000"/>
            <a:headEnd/>
            <a:tailEnd/>
          </a:ln>
          <a:effectLst>
            <a:outerShdw dist="64758" dir="6078596" algn="ctr" rotWithShape="0">
              <a:schemeClr val="folHlink"/>
            </a:outerShdw>
          </a:effectLst>
        </p:spPr>
        <p:txBody>
          <a:bodyPr/>
          <a:lstStyle/>
          <a:p>
            <a:pPr algn="ctr" eaLnBrk="1" hangingPunct="1"/>
            <a:endParaRPr lang="ru-RU"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 build="p"/>
      <p:bldP spid="870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DDDDDD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24075" y="3933825"/>
            <a:ext cx="2087563" cy="29241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623050" y="692150"/>
            <a:ext cx="2520950" cy="6165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850" y="3933825"/>
            <a:ext cx="1800225" cy="2924175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572000" y="692150"/>
            <a:ext cx="2520950" cy="6165850"/>
          </a:xfrm>
          <a:prstGeom prst="rect">
            <a:avLst/>
          </a:prstGeom>
          <a:gradFill rotWithShape="1">
            <a:gsLst>
              <a:gs pos="0">
                <a:srgbClr val="360000"/>
              </a:gs>
              <a:gs pos="100000">
                <a:srgbClr val="19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ru-RU" sz="3600" b="0" smtClean="0">
                <a:solidFill>
                  <a:schemeClr val="tx1"/>
                </a:solidFill>
                <a:effectLst/>
                <a:latin typeface="Century Gothic" pitchFamily="34" charset="0"/>
              </a:rPr>
              <a:t>Задача 2. Связь между понятиями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21175" cy="4530725"/>
          </a:xfrm>
        </p:spPr>
        <p:txBody>
          <a:bodyPr/>
          <a:lstStyle/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hlink"/>
                </a:solidFill>
              </a:rPr>
              <a:t>Условие</a:t>
            </a:r>
            <a:r>
              <a:rPr lang="ru-RU" sz="1600" smtClean="0"/>
              <a:t>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>
                <a:solidFill>
                  <a:schemeClr val="bg1"/>
                </a:solidFill>
                <a:effectLst/>
                <a:latin typeface="Verdana" pitchFamily="34" charset="0"/>
              </a:rPr>
              <a:t>Даны понятия : стол – скворец, </a:t>
            </a:r>
            <a:r>
              <a:rPr lang="en-US" sz="1600" smtClean="0">
                <a:solidFill>
                  <a:schemeClr val="bg1"/>
                </a:solidFill>
                <a:effectLst/>
                <a:latin typeface="Verdana" pitchFamily="34" charset="0"/>
              </a:rPr>
              <a:t/>
            </a:r>
            <a:br>
              <a:rPr lang="en-US" sz="1600" smtClean="0">
                <a:solidFill>
                  <a:schemeClr val="bg1"/>
                </a:solidFill>
                <a:effectLst/>
                <a:latin typeface="Verdana" pitchFamily="34" charset="0"/>
              </a:rPr>
            </a:br>
            <a:r>
              <a:rPr lang="ru-RU" sz="1600" smtClean="0">
                <a:solidFill>
                  <a:schemeClr val="bg1"/>
                </a:solidFill>
                <a:effectLst/>
                <a:latin typeface="Verdana" pitchFamily="34" charset="0"/>
              </a:rPr>
              <a:t>окно – гармонь, </a:t>
            </a:r>
            <a:r>
              <a:rPr lang="en-US" sz="1600" smtClean="0">
                <a:solidFill>
                  <a:schemeClr val="bg1"/>
                </a:solidFill>
                <a:effectLst/>
                <a:latin typeface="Verdana" pitchFamily="34" charset="0"/>
              </a:rPr>
              <a:t/>
            </a:r>
            <a:br>
              <a:rPr lang="en-US" sz="1600" smtClean="0">
                <a:solidFill>
                  <a:schemeClr val="bg1"/>
                </a:solidFill>
                <a:effectLst/>
                <a:latin typeface="Verdana" pitchFamily="34" charset="0"/>
              </a:rPr>
            </a:br>
            <a:r>
              <a:rPr lang="ru-RU" sz="1600" smtClean="0">
                <a:solidFill>
                  <a:schemeClr val="bg1"/>
                </a:solidFill>
                <a:effectLst/>
                <a:latin typeface="Verdana" pitchFamily="34" charset="0"/>
              </a:rPr>
              <a:t>компьютер – ванна, </a:t>
            </a:r>
            <a:r>
              <a:rPr lang="en-US" sz="1600" smtClean="0">
                <a:solidFill>
                  <a:schemeClr val="bg1"/>
                </a:solidFill>
                <a:effectLst/>
                <a:latin typeface="Verdana" pitchFamily="34" charset="0"/>
              </a:rPr>
              <a:t/>
            </a:r>
            <a:br>
              <a:rPr lang="en-US" sz="1600" smtClean="0">
                <a:solidFill>
                  <a:schemeClr val="bg1"/>
                </a:solidFill>
                <a:effectLst/>
                <a:latin typeface="Verdana" pitchFamily="34" charset="0"/>
              </a:rPr>
            </a:br>
            <a:r>
              <a:rPr lang="ru-RU" sz="1600" smtClean="0">
                <a:solidFill>
                  <a:schemeClr val="bg1"/>
                </a:solidFill>
                <a:effectLst/>
                <a:latin typeface="Verdana" pitchFamily="34" charset="0"/>
              </a:rPr>
              <a:t>зеркало – вентилятор.</a:t>
            </a:r>
          </a:p>
          <a:p>
            <a:pPr indent="20638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hlink"/>
                </a:solidFill>
              </a:rPr>
              <a:t>Задание</a:t>
            </a:r>
            <a:r>
              <a:rPr lang="ru-RU" sz="1600" smtClean="0"/>
              <a:t>  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1600" smtClean="0">
                <a:solidFill>
                  <a:schemeClr val="bg1"/>
                </a:solidFill>
                <a:effectLst/>
                <a:latin typeface="Verdana" pitchFamily="34" charset="0"/>
              </a:rPr>
              <a:t>В течение 2–3 мин. найти короткие ассоциативные переходы между понятиями.</a:t>
            </a:r>
          </a:p>
        </p:txBody>
      </p:sp>
      <p:pic>
        <p:nvPicPr>
          <p:cNvPr id="16393" name="Picture 9" descr="зеркало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365625"/>
            <a:ext cx="1465262" cy="2203450"/>
          </a:xfrm>
          <a:solidFill>
            <a:schemeClr val="accent1"/>
          </a:solidFill>
          <a:ln cap="flat" algn="ctr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94" name="Picture 10" descr="комп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941888"/>
            <a:ext cx="1728787" cy="1916112"/>
          </a:xfrm>
          <a:solidFill>
            <a:schemeClr val="accent1"/>
          </a:solidFill>
          <a:ln cap="flat" algn="ctr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395" name="Picture 11" descr="ванна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941888"/>
            <a:ext cx="1524000" cy="1916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скворцы"/>
          <p:cNvPicPr>
            <a:picLocks noChangeAspect="1" noChangeArrowheads="1"/>
          </p:cNvPicPr>
          <p:nvPr/>
        </p:nvPicPr>
        <p:blipFill>
          <a:blip r:embed="rId6" cstate="print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9119" r="20457" b="9018"/>
          <a:stretch>
            <a:fillRect/>
          </a:stretch>
        </p:blipFill>
        <p:spPr bwMode="auto">
          <a:xfrm>
            <a:off x="7161213" y="836613"/>
            <a:ext cx="1873250" cy="12969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6516688" y="1412875"/>
            <a:ext cx="649287" cy="287338"/>
          </a:xfrm>
          <a:prstGeom prst="rightArrow">
            <a:avLst>
              <a:gd name="adj1" fmla="val 50000"/>
              <a:gd name="adj2" fmla="val 56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640263" y="836613"/>
            <a:ext cx="18716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>
              <a:latin typeface="Tahoma" pitchFamily="34" charset="0"/>
            </a:endParaRP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6656388" y="3500438"/>
            <a:ext cx="649287" cy="287337"/>
          </a:xfrm>
          <a:prstGeom prst="rightArrow">
            <a:avLst>
              <a:gd name="adj1" fmla="val 50000"/>
              <a:gd name="adj2" fmla="val 56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6656388" y="5516563"/>
            <a:ext cx="649287" cy="287337"/>
          </a:xfrm>
          <a:prstGeom prst="rightArrow">
            <a:avLst>
              <a:gd name="adj1" fmla="val 50000"/>
              <a:gd name="adj2" fmla="val 56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1692275" y="5373688"/>
            <a:ext cx="649288" cy="287337"/>
          </a:xfrm>
          <a:prstGeom prst="rightArrow">
            <a:avLst>
              <a:gd name="adj1" fmla="val 50000"/>
              <a:gd name="adj2" fmla="val 56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402" name="Picture 18" descr="images[17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511300" cy="9350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images[21]"/>
          <p:cNvPicPr>
            <a:picLocks noChangeAspect="1" noChangeArrowheads="1"/>
          </p:cNvPicPr>
          <p:nvPr/>
        </p:nvPicPr>
        <p:blipFill>
          <a:blip r:embed="rId8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18732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гармонь"/>
          <p:cNvPicPr>
            <a:picLocks noChangeAspect="1" noChangeArrowheads="1"/>
          </p:cNvPicPr>
          <p:nvPr/>
        </p:nvPicPr>
        <p:blipFill>
          <a:blip r:embed="rId9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08275"/>
            <a:ext cx="1704975" cy="1800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окно"/>
          <p:cNvPicPr>
            <a:picLocks noChangeAspect="1" noChangeArrowheads="1"/>
          </p:cNvPicPr>
          <p:nvPr/>
        </p:nvPicPr>
        <p:blipFill>
          <a:blip r:embed="rId10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1660525" cy="1800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AutoShape 2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3175" y="6524625"/>
            <a:ext cx="250825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DDDDDD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948488" y="1412875"/>
            <a:ext cx="2195512" cy="25209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643438" y="1412875"/>
            <a:ext cx="2305050" cy="2520950"/>
          </a:xfrm>
          <a:prstGeom prst="rect">
            <a:avLst/>
          </a:prstGeom>
          <a:gradFill rotWithShape="1">
            <a:gsLst>
              <a:gs pos="0">
                <a:srgbClr val="360000"/>
              </a:gs>
              <a:gs pos="100000">
                <a:srgbClr val="19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04250" cy="981075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r>
              <a:rPr lang="ru-RU" sz="3000" b="0" smtClean="0">
                <a:solidFill>
                  <a:schemeClr val="tx1"/>
                </a:solidFill>
                <a:effectLst/>
                <a:latin typeface="Century Gothic" pitchFamily="34" charset="0"/>
              </a:rPr>
              <a:t>Задача 3. </a:t>
            </a:r>
            <a:r>
              <a:rPr lang="ru-RU" sz="3000" b="0" smtClean="0">
                <a:solidFill>
                  <a:schemeClr val="bg2"/>
                </a:solidFill>
                <a:effectLst/>
                <a:latin typeface="Century Gothic" pitchFamily="34" charset="0"/>
              </a:rPr>
              <a:t>Арифметическое сопоставление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4537075" cy="45307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hlink"/>
                </a:solidFill>
                <a:latin typeface="Verdana" pitchFamily="34" charset="0"/>
              </a:rPr>
              <a:t>Найти</a:t>
            </a:r>
            <a:r>
              <a:rPr lang="ru-RU" sz="1800" smtClean="0">
                <a:latin typeface="Verdana" pitchFamily="34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effectLst/>
                <a:latin typeface="Verdana" pitchFamily="34" charset="0"/>
              </a:rPr>
              <a:t>ассоциативный переход </a:t>
            </a:r>
            <a:br>
              <a:rPr lang="ru-RU" sz="1800" smtClean="0">
                <a:solidFill>
                  <a:schemeClr val="bg1"/>
                </a:solidFill>
                <a:effectLst/>
                <a:latin typeface="Verdana" pitchFamily="34" charset="0"/>
              </a:rPr>
            </a:br>
            <a:r>
              <a:rPr lang="ru-RU" sz="1800" smtClean="0">
                <a:solidFill>
                  <a:schemeClr val="bg1"/>
                </a:solidFill>
                <a:effectLst/>
                <a:latin typeface="Verdana" pitchFamily="34" charset="0"/>
              </a:rPr>
              <a:t>между двумя понятиями </a:t>
            </a:r>
            <a:br>
              <a:rPr lang="ru-RU" sz="1800" smtClean="0">
                <a:solidFill>
                  <a:schemeClr val="bg1"/>
                </a:solidFill>
                <a:effectLst/>
                <a:latin typeface="Verdana" pitchFamily="34" charset="0"/>
              </a:rPr>
            </a:br>
            <a:r>
              <a:rPr lang="ru-RU" sz="1800" smtClean="0">
                <a:solidFill>
                  <a:schemeClr val="bg1"/>
                </a:solidFill>
                <a:effectLst/>
                <a:latin typeface="Verdana" pitchFamily="34" charset="0"/>
              </a:rPr>
              <a:t>(например, между «дом» и «будка»)  с числом шагов, </a:t>
            </a:r>
            <a:br>
              <a:rPr lang="ru-RU" sz="1800" smtClean="0">
                <a:solidFill>
                  <a:schemeClr val="bg1"/>
                </a:solidFill>
                <a:effectLst/>
                <a:latin typeface="Verdana" pitchFamily="34" charset="0"/>
              </a:rPr>
            </a:br>
            <a:r>
              <a:rPr lang="ru-RU" sz="1800" smtClean="0">
                <a:solidFill>
                  <a:schemeClr val="bg1"/>
                </a:solidFill>
                <a:effectLst/>
                <a:latin typeface="Verdana" pitchFamily="34" charset="0"/>
              </a:rPr>
              <a:t>равным числу учащихся.</a:t>
            </a:r>
          </a:p>
        </p:txBody>
      </p:sp>
      <p:pic>
        <p:nvPicPr>
          <p:cNvPr id="17415" name="Picture 7" descr="шаги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05263"/>
            <a:ext cx="4249738" cy="2451100"/>
          </a:xfrm>
          <a:noFill/>
          <a:ln w="19050" cap="flat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42988" y="6453188"/>
            <a:ext cx="2879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>
                <a:latin typeface="Tahoma" pitchFamily="34" charset="0"/>
              </a:rPr>
              <a:t>Подсчитайте число учащихся</a:t>
            </a:r>
          </a:p>
        </p:txBody>
      </p:sp>
      <p:pic>
        <p:nvPicPr>
          <p:cNvPr id="17417" name="Picture 9" descr="CAU3S56R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1746250" cy="1800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AG5UV0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844675"/>
            <a:ext cx="1908175" cy="17859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6588125" y="2492375"/>
            <a:ext cx="792163" cy="287338"/>
          </a:xfrm>
          <a:prstGeom prst="righ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DDDDDD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356100" y="2420938"/>
            <a:ext cx="3095625" cy="44370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331913" y="2420938"/>
            <a:ext cx="3240087" cy="4437062"/>
          </a:xfrm>
          <a:prstGeom prst="rect">
            <a:avLst/>
          </a:prstGeom>
          <a:gradFill rotWithShape="1">
            <a:gsLst>
              <a:gs pos="0">
                <a:srgbClr val="360000"/>
              </a:gs>
              <a:gs pos="100000">
                <a:srgbClr val="19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37" name="Picture 5" descr="ждлоршг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4530"/>
          <a:stretch>
            <a:fillRect/>
          </a:stretch>
        </p:blipFill>
        <p:spPr bwMode="auto">
          <a:xfrm>
            <a:off x="1476375" y="4652963"/>
            <a:ext cx="2592388" cy="2205037"/>
          </a:xfrm>
          <a:prstGeom prst="rect">
            <a:avLst/>
          </a:prstGeom>
          <a:solidFill>
            <a:srgbClr val="9999FF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438" name="Picture 6" descr="сканирование0013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8" t="47824" r="29597" b="36676"/>
          <a:stretch>
            <a:fillRect/>
          </a:stretch>
        </p:blipFill>
        <p:spPr bwMode="auto">
          <a:xfrm>
            <a:off x="1476375" y="2492375"/>
            <a:ext cx="2627313" cy="1946275"/>
          </a:xfrm>
          <a:prstGeom prst="rect">
            <a:avLst/>
          </a:prstGeom>
          <a:solidFill>
            <a:srgbClr val="9999FF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01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080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600" b="0" smtClean="0">
                <a:solidFill>
                  <a:schemeClr val="tx1"/>
                </a:solidFill>
                <a:latin typeface="Century Gothic" pitchFamily="34" charset="0"/>
              </a:rPr>
              <a:t>Задача 4.</a:t>
            </a:r>
            <a:r>
              <a:rPr lang="ru-RU" sz="3600" b="0" smtClean="0"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r>
              <a:rPr lang="ru-RU" sz="3600" b="0" smtClean="0">
                <a:solidFill>
                  <a:schemeClr val="bg1"/>
                </a:solidFill>
                <a:latin typeface="Century Gothic" pitchFamily="34" charset="0"/>
              </a:rPr>
              <a:t>Общая связь</a:t>
            </a: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893175" cy="4386263"/>
          </a:xfrm>
        </p:spPr>
        <p:txBody>
          <a:bodyPr/>
          <a:lstStyle/>
          <a:p>
            <a:pPr marL="1430338" indent="-1430338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hlink"/>
                </a:solidFill>
              </a:rPr>
              <a:t>Условие.</a:t>
            </a:r>
            <a:r>
              <a:rPr lang="ru-RU" sz="1600" smtClean="0"/>
              <a:t> </a:t>
            </a:r>
            <a:r>
              <a:rPr lang="ru-RU" sz="1600" smtClean="0">
                <a:solidFill>
                  <a:schemeClr val="bg1"/>
                </a:solidFill>
                <a:effectLst/>
              </a:rPr>
              <a:t>Даны пары выражений:  «когда звенит звонок» и «взлетает самолет»; </a:t>
            </a:r>
            <a:br>
              <a:rPr lang="ru-RU" sz="1600" smtClean="0">
                <a:solidFill>
                  <a:schemeClr val="bg1"/>
                </a:solidFill>
                <a:effectLst/>
              </a:rPr>
            </a:br>
            <a:r>
              <a:rPr lang="ru-RU" sz="1600" smtClean="0">
                <a:solidFill>
                  <a:schemeClr val="bg1"/>
                </a:solidFill>
                <a:effectLst/>
              </a:rPr>
              <a:t>«когда идет дождь» и «получаешь двойку по математике».</a:t>
            </a:r>
          </a:p>
          <a:p>
            <a:pPr marL="1430338" indent="-1430338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bg1"/>
                </a:solidFill>
                <a:effectLst/>
              </a:rPr>
              <a:t>Задание.</a:t>
            </a:r>
            <a:r>
              <a:rPr lang="ru-RU" sz="1600" smtClean="0">
                <a:solidFill>
                  <a:schemeClr val="bg1"/>
                </a:solidFill>
                <a:effectLst/>
              </a:rPr>
              <a:t>   В течение 7-10 мин. найти ассоциативные переходы между ними. </a:t>
            </a:r>
          </a:p>
        </p:txBody>
      </p:sp>
      <p:pic>
        <p:nvPicPr>
          <p:cNvPr id="18441" name="Picture 9" descr="Копия (2) 0027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2790825"/>
            <a:ext cx="2376487" cy="1831975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10" descr="пацан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t="2556" r="7158"/>
          <a:stretch>
            <a:fillRect/>
          </a:stretch>
        </p:blipFill>
        <p:spPr>
          <a:xfrm>
            <a:off x="4716463" y="4652963"/>
            <a:ext cx="2592387" cy="2205037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4067175" y="3284538"/>
            <a:ext cx="649288" cy="287337"/>
          </a:xfrm>
          <a:prstGeom prst="rightArrow">
            <a:avLst>
              <a:gd name="adj1" fmla="val 50000"/>
              <a:gd name="adj2" fmla="val 56492"/>
            </a:avLst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4067175" y="5589588"/>
            <a:ext cx="649288" cy="287337"/>
          </a:xfrm>
          <a:prstGeom prst="rightArrow">
            <a:avLst>
              <a:gd name="adj1" fmla="val 50000"/>
              <a:gd name="adj2" fmla="val 56492"/>
            </a:avLst>
          </a:prstGeom>
          <a:solidFill>
            <a:schemeClr val="accent1"/>
          </a:solidFill>
          <a:ln w="952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 rot="9225158">
            <a:off x="4932363" y="630872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b="1">
                <a:solidFill>
                  <a:srgbClr val="FF66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18446" name="AutoShape 1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DDDDDD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005263"/>
            <a:ext cx="9144000" cy="2592387"/>
          </a:xfrm>
          <a:prstGeom prst="rect">
            <a:avLst/>
          </a:prstGeom>
          <a:gradFill rotWithShape="1">
            <a:gsLst>
              <a:gs pos="0">
                <a:srgbClr val="360000"/>
              </a:gs>
              <a:gs pos="100000">
                <a:srgbClr val="19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ru-RU" sz="3600" b="0" smtClean="0">
                <a:solidFill>
                  <a:schemeClr val="tx1"/>
                </a:solidFill>
                <a:effectLst/>
                <a:latin typeface="Century Gothic" pitchFamily="34" charset="0"/>
              </a:rPr>
              <a:t>Задача 5. Кирпич, стакан и шляпа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147050" cy="5005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hlink"/>
                </a:solidFill>
              </a:rPr>
              <a:t>Условие</a:t>
            </a:r>
            <a:r>
              <a:rPr lang="ru-RU" sz="2400" smtClean="0">
                <a:solidFill>
                  <a:schemeClr val="hlink"/>
                </a:solidFill>
              </a:rPr>
              <a:t>:</a:t>
            </a:r>
            <a:r>
              <a:rPr lang="ru-RU" sz="1600" smtClean="0"/>
              <a:t> </a:t>
            </a:r>
            <a:r>
              <a:rPr lang="ru-RU" sz="1800" smtClean="0">
                <a:solidFill>
                  <a:schemeClr val="bg1"/>
                </a:solidFill>
                <a:effectLst/>
              </a:rPr>
              <a:t>даны три слова: кирпич, стакан, шляпа.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bg1"/>
                </a:solidFill>
                <a:effectLst/>
              </a:rPr>
              <a:t>Задание</a:t>
            </a:r>
            <a:r>
              <a:rPr lang="ru-RU" sz="2400" smtClean="0">
                <a:solidFill>
                  <a:schemeClr val="bg1"/>
                </a:solidFill>
                <a:effectLst/>
              </a:rPr>
              <a:t>:</a:t>
            </a:r>
            <a:r>
              <a:rPr lang="ru-RU" sz="1800" smtClean="0">
                <a:solidFill>
                  <a:schemeClr val="bg1"/>
                </a:solidFill>
                <a:effectLst/>
              </a:rPr>
              <a:t>  следует написать несколько предложений, связанных между собой по смыслу, желательно в виде рассказа. </a:t>
            </a:r>
            <a:br>
              <a:rPr lang="ru-RU" sz="1800" smtClean="0">
                <a:solidFill>
                  <a:schemeClr val="bg1"/>
                </a:solidFill>
                <a:effectLst/>
              </a:rPr>
            </a:br>
            <a:r>
              <a:rPr lang="ru-RU" sz="1800" smtClean="0">
                <a:solidFill>
                  <a:schemeClr val="bg1"/>
                </a:solidFill>
                <a:effectLst/>
              </a:rPr>
              <a:t>В каждом предложении необходимо использовать все три слова. </a:t>
            </a:r>
          </a:p>
        </p:txBody>
      </p:sp>
      <p:pic>
        <p:nvPicPr>
          <p:cNvPr id="19462" name="Picture 6" descr="имсара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5013325"/>
            <a:ext cx="2700337" cy="89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 descr="сканирование0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6" t="23575" r="35155" b="34656"/>
          <a:stretch>
            <a:fillRect/>
          </a:stretch>
        </p:blipFill>
        <p:spPr bwMode="auto">
          <a:xfrm>
            <a:off x="3708400" y="4292600"/>
            <a:ext cx="1784350" cy="2062163"/>
          </a:xfrm>
          <a:prstGeom prst="rect">
            <a:avLst/>
          </a:prstGeom>
          <a:noFill/>
          <a:ln w="19050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39750" y="5229225"/>
            <a:ext cx="2016125" cy="792163"/>
          </a:xfrm>
          <a:prstGeom prst="rect">
            <a:avLst/>
          </a:prstGeom>
          <a:pattFill prst="pct25">
            <a:fgClr>
              <a:srgbClr val="FF6600"/>
            </a:fgClr>
            <a:bgClr>
              <a:srgbClr val="B92419"/>
            </a:bgClr>
          </a:patt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5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2843213" y="5516563"/>
            <a:ext cx="649287" cy="287337"/>
          </a:xfrm>
          <a:prstGeom prst="leftRightArrow">
            <a:avLst>
              <a:gd name="adj1" fmla="val 50000"/>
              <a:gd name="adj2" fmla="val 45193"/>
            </a:avLst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5651500" y="5445125"/>
            <a:ext cx="649288" cy="287338"/>
          </a:xfrm>
          <a:prstGeom prst="leftRightArrow">
            <a:avLst>
              <a:gd name="adj1" fmla="val 50000"/>
              <a:gd name="adj2" fmla="val 45193"/>
            </a:avLst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495300" y="2697163"/>
            <a:ext cx="5503863" cy="1122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Благодарим за внимание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750888" y="176213"/>
            <a:ext cx="8226425" cy="669925"/>
          </a:xfrm>
          <a:effectLst>
            <a:outerShdw dist="71842" dir="2700000" algn="ctr" rotWithShape="0">
              <a:srgbClr val="CCCCFF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900" b="1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ru-RU" sz="3900" b="1" smtClean="0">
                <a:solidFill>
                  <a:schemeClr val="bg1"/>
                </a:solidFill>
                <a:latin typeface="Arial" charset="0"/>
              </a:rPr>
              <a:t>.</a:t>
            </a:r>
            <a: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  <a:t> Что такое </a:t>
            </a:r>
            <a:r>
              <a:rPr lang="ru-RU" sz="3900" smtClean="0">
                <a:solidFill>
                  <a:schemeClr val="bg1"/>
                </a:solidFill>
                <a:latin typeface="Verdana" pitchFamily="34" charset="0"/>
              </a:rPr>
              <a:t>"</a:t>
            </a:r>
            <a: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  <a:t>ассоциация</a:t>
            </a:r>
            <a:r>
              <a:rPr lang="ru-RU" sz="3900" smtClean="0">
                <a:solidFill>
                  <a:schemeClr val="bg1"/>
                </a:solidFill>
                <a:latin typeface="Verdana" pitchFamily="34" charset="0"/>
              </a:rPr>
              <a:t>"</a:t>
            </a:r>
            <a: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4099" name="Freeform 18"/>
          <p:cNvSpPr>
            <a:spLocks/>
          </p:cNvSpPr>
          <p:nvPr/>
        </p:nvSpPr>
        <p:spPr bwMode="ltGray">
          <a:xfrm>
            <a:off x="465138" y="6350"/>
            <a:ext cx="19050" cy="1103313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3313 h 695"/>
              <a:gd name="T6" fmla="*/ 19050 w 12"/>
              <a:gd name="T7" fmla="*/ 1103313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Freeform 19"/>
          <p:cNvSpPr>
            <a:spLocks/>
          </p:cNvSpPr>
          <p:nvPr/>
        </p:nvSpPr>
        <p:spPr bwMode="ltGray">
          <a:xfrm>
            <a:off x="465138" y="2576513"/>
            <a:ext cx="19050" cy="4281487"/>
          </a:xfrm>
          <a:custGeom>
            <a:avLst/>
            <a:gdLst>
              <a:gd name="T0" fmla="*/ 0 w 12"/>
              <a:gd name="T1" fmla="*/ 4281487 h 2697"/>
              <a:gd name="T2" fmla="*/ 19050 w 12"/>
              <a:gd name="T3" fmla="*/ 4281487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1487 h 2697"/>
              <a:gd name="T10" fmla="*/ 0 w 12"/>
              <a:gd name="T11" fmla="*/ 428148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Freeform 21"/>
          <p:cNvSpPr>
            <a:spLocks/>
          </p:cNvSpPr>
          <p:nvPr/>
        </p:nvSpPr>
        <p:spPr bwMode="ltGray">
          <a:xfrm>
            <a:off x="465138" y="1498600"/>
            <a:ext cx="19050" cy="1079500"/>
          </a:xfrm>
          <a:custGeom>
            <a:avLst/>
            <a:gdLst>
              <a:gd name="T0" fmla="*/ 0 w 12"/>
              <a:gd name="T1" fmla="*/ 1079500 h 252"/>
              <a:gd name="T2" fmla="*/ 19050 w 12"/>
              <a:gd name="T3" fmla="*/ 1079500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1079500 h 252"/>
              <a:gd name="T10" fmla="*/ 0 w 12"/>
              <a:gd name="T11" fmla="*/ 107950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Freeform 22"/>
          <p:cNvSpPr>
            <a:spLocks/>
          </p:cNvSpPr>
          <p:nvPr/>
        </p:nvSpPr>
        <p:spPr bwMode="ltGray">
          <a:xfrm>
            <a:off x="465138" y="1109663"/>
            <a:ext cx="1905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67" name="Freeform 23"/>
          <p:cNvSpPr>
            <a:spLocks/>
          </p:cNvSpPr>
          <p:nvPr/>
        </p:nvSpPr>
        <p:spPr bwMode="ltGray">
          <a:xfrm>
            <a:off x="463550" y="771525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4" name="Freeform 20"/>
          <p:cNvSpPr>
            <a:spLocks/>
          </p:cNvSpPr>
          <p:nvPr/>
        </p:nvSpPr>
        <p:spPr bwMode="ltGray">
          <a:xfrm>
            <a:off x="1620838" y="1108075"/>
            <a:ext cx="7523162" cy="19050"/>
          </a:xfrm>
          <a:custGeom>
            <a:avLst/>
            <a:gdLst>
              <a:gd name="T0" fmla="*/ 7523162 w 4724"/>
              <a:gd name="T1" fmla="*/ 0 h 12"/>
              <a:gd name="T2" fmla="*/ 0 w 4724"/>
              <a:gd name="T3" fmla="*/ 0 h 12"/>
              <a:gd name="T4" fmla="*/ 0 w 4724"/>
              <a:gd name="T5" fmla="*/ 19050 h 12"/>
              <a:gd name="T6" fmla="*/ 7523162 w 4724"/>
              <a:gd name="T7" fmla="*/ 19050 h 12"/>
              <a:gd name="T8" fmla="*/ 7523162 w 4724"/>
              <a:gd name="T9" fmla="*/ 0 h 12"/>
              <a:gd name="T10" fmla="*/ 7523162 w 4724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24"/>
          <p:cNvSpPr>
            <a:spLocks/>
          </p:cNvSpPr>
          <p:nvPr/>
        </p:nvSpPr>
        <p:spPr bwMode="ltGray">
          <a:xfrm>
            <a:off x="3175" y="1108075"/>
            <a:ext cx="557213" cy="19050"/>
          </a:xfrm>
          <a:custGeom>
            <a:avLst/>
            <a:gdLst>
              <a:gd name="T0" fmla="*/ 0 w 251"/>
              <a:gd name="T1" fmla="*/ 0 h 12"/>
              <a:gd name="T2" fmla="*/ 0 w 251"/>
              <a:gd name="T3" fmla="*/ 19050 h 12"/>
              <a:gd name="T4" fmla="*/ 557213 w 251"/>
              <a:gd name="T5" fmla="*/ 19050 h 12"/>
              <a:gd name="T6" fmla="*/ 557213 w 251"/>
              <a:gd name="T7" fmla="*/ 0 h 12"/>
              <a:gd name="T8" fmla="*/ 0 w 251"/>
              <a:gd name="T9" fmla="*/ 0 h 12"/>
              <a:gd name="T10" fmla="*/ 0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Freeform 25"/>
          <p:cNvSpPr>
            <a:spLocks/>
          </p:cNvSpPr>
          <p:nvPr/>
        </p:nvSpPr>
        <p:spPr bwMode="ltGray">
          <a:xfrm>
            <a:off x="1220788" y="1108075"/>
            <a:ext cx="400050" cy="19050"/>
          </a:xfrm>
          <a:custGeom>
            <a:avLst/>
            <a:gdLst>
              <a:gd name="T0" fmla="*/ 400050 w 251"/>
              <a:gd name="T1" fmla="*/ 0 h 12"/>
              <a:gd name="T2" fmla="*/ 0 w 251"/>
              <a:gd name="T3" fmla="*/ 0 h 12"/>
              <a:gd name="T4" fmla="*/ 0 w 251"/>
              <a:gd name="T5" fmla="*/ 19050 h 12"/>
              <a:gd name="T6" fmla="*/ 400050 w 251"/>
              <a:gd name="T7" fmla="*/ 19050 h 12"/>
              <a:gd name="T8" fmla="*/ 400050 w 251"/>
              <a:gd name="T9" fmla="*/ 0 h 12"/>
              <a:gd name="T10" fmla="*/ 400050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0" name="Freeform 26"/>
          <p:cNvSpPr>
            <a:spLocks/>
          </p:cNvSpPr>
          <p:nvPr/>
        </p:nvSpPr>
        <p:spPr bwMode="ltGray">
          <a:xfrm>
            <a:off x="555625" y="1108075"/>
            <a:ext cx="665163" cy="19050"/>
          </a:xfrm>
          <a:custGeom>
            <a:avLst/>
            <a:gdLst>
              <a:gd name="T0" fmla="*/ 0 w 418"/>
              <a:gd name="T1" fmla="*/ 0 h 12"/>
              <a:gd name="T2" fmla="*/ 0 w 418"/>
              <a:gd name="T3" fmla="*/ 12 h 12"/>
              <a:gd name="T4" fmla="*/ 418 w 418"/>
              <a:gd name="T5" fmla="*/ 12 h 12"/>
              <a:gd name="T6" fmla="*/ 418 w 418"/>
              <a:gd name="T7" fmla="*/ 0 h 12"/>
              <a:gd name="T8" fmla="*/ 0 w 418"/>
              <a:gd name="T9" fmla="*/ 0 h 12"/>
              <a:gd name="T10" fmla="*/ 0 w 418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3592513" y="1212850"/>
            <a:ext cx="536575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Ассоциация</a:t>
            </a:r>
            <a:r>
              <a:rPr lang="ru-RU" i="1">
                <a:solidFill>
                  <a:srgbClr val="FF3300"/>
                </a:solidFill>
              </a:rPr>
              <a:t> </a:t>
            </a:r>
            <a:r>
              <a:rPr lang="ru-RU" sz="1700">
                <a:solidFill>
                  <a:schemeClr val="bg1"/>
                </a:solidFill>
              </a:rPr>
              <a:t>– </a:t>
            </a:r>
            <a:r>
              <a:rPr lang="ru-RU">
                <a:solidFill>
                  <a:schemeClr val="bg1"/>
                </a:solidFill>
              </a:rPr>
              <a:t>это образ, возникающий в сознании человека в ответ на какое-то раздражение, например,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в ответ на слово-раздражитель</a:t>
            </a:r>
            <a:r>
              <a:rPr lang="ru-RU" sz="17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109" name="Picture 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 b="954"/>
          <a:stretch>
            <a:fillRect/>
          </a:stretch>
        </p:blipFill>
        <p:spPr bwMode="auto">
          <a:xfrm>
            <a:off x="496888" y="1490663"/>
            <a:ext cx="41227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38"/>
          <p:cNvSpPr txBox="1">
            <a:spLocks noChangeArrowheads="1"/>
          </p:cNvSpPr>
          <p:nvPr/>
        </p:nvSpPr>
        <p:spPr bwMode="auto">
          <a:xfrm>
            <a:off x="4529138" y="3089275"/>
            <a:ext cx="4614862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solidFill>
                  <a:schemeClr val="bg2"/>
                </a:solidFill>
              </a:rPr>
              <a:t> </a:t>
            </a:r>
          </a:p>
          <a:p>
            <a:endParaRPr lang="ru-RU">
              <a:solidFill>
                <a:schemeClr val="bg2"/>
              </a:solidFill>
            </a:endParaRPr>
          </a:p>
          <a:p>
            <a:r>
              <a:rPr lang="ru-RU" i="1">
                <a:solidFill>
                  <a:schemeClr val="bg2"/>
                </a:solidFill>
              </a:rPr>
              <a:t>Ассоциативные схемы</a:t>
            </a:r>
            <a:r>
              <a:rPr lang="ru-RU">
                <a:solidFill>
                  <a:schemeClr val="bg2"/>
                </a:solidFill>
              </a:rPr>
              <a:t> являются одним из главных предметов изучения в алгебраической комбинаторике. Интерес к ним стимулируется применениями в теории кодирования, комбинаторным дизайнам и криптографии. </a:t>
            </a:r>
            <a:r>
              <a:rPr lang="ru-RU" sz="1500">
                <a:solidFill>
                  <a:schemeClr val="bg2"/>
                </a:solidFill>
              </a:rPr>
              <a:t> </a:t>
            </a:r>
          </a:p>
          <a:p>
            <a:endParaRPr lang="ru-RU" sz="1500">
              <a:solidFill>
                <a:schemeClr val="bg2"/>
              </a:solidFill>
            </a:endParaRPr>
          </a:p>
        </p:txBody>
      </p:sp>
      <p:sp>
        <p:nvSpPr>
          <p:cNvPr id="4111" name="Freeform 39"/>
          <p:cNvSpPr>
            <a:spLocks/>
          </p:cNvSpPr>
          <p:nvPr/>
        </p:nvSpPr>
        <p:spPr bwMode="ltGray">
          <a:xfrm flipV="1">
            <a:off x="5010150" y="3059113"/>
            <a:ext cx="4133850" cy="17462"/>
          </a:xfrm>
          <a:custGeom>
            <a:avLst/>
            <a:gdLst>
              <a:gd name="T0" fmla="*/ 4133850 w 4724"/>
              <a:gd name="T1" fmla="*/ 0 h 12"/>
              <a:gd name="T2" fmla="*/ 0 w 4724"/>
              <a:gd name="T3" fmla="*/ 0 h 12"/>
              <a:gd name="T4" fmla="*/ 0 w 4724"/>
              <a:gd name="T5" fmla="*/ 17462 h 12"/>
              <a:gd name="T6" fmla="*/ 4133850 w 4724"/>
              <a:gd name="T7" fmla="*/ 17462 h 12"/>
              <a:gd name="T8" fmla="*/ 4133850 w 4724"/>
              <a:gd name="T9" fmla="*/ 0 h 12"/>
              <a:gd name="T10" fmla="*/ 4133850 w 4724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2"/>
                </a:solidFill>
              </a:rPr>
              <a:t>Имеется два важных класса</a:t>
            </a:r>
            <a:r>
              <a:rPr lang="ru-RU" i="1" smtClean="0">
                <a:solidFill>
                  <a:schemeClr val="bg2"/>
                </a:solidFill>
              </a:rPr>
              <a:t> ассоциативных схем</a:t>
            </a:r>
            <a:r>
              <a:rPr lang="ru-RU" smtClean="0">
                <a:solidFill>
                  <a:schemeClr val="bg2"/>
                </a:solidFill>
              </a:rPr>
              <a:t>; они обобщают соответственно квадратную решетку и триангуляционные графы.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777875" y="-90488"/>
            <a:ext cx="8366125" cy="669926"/>
          </a:xfrm>
          <a:effectLst>
            <a:outerShdw dist="71842" dir="2700000" algn="ctr" rotWithShape="0">
              <a:srgbClr val="CCCCFF"/>
            </a:outerShdw>
          </a:effectLst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  <a:t>Примеры </a:t>
            </a:r>
            <a:b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Verdana" pitchFamily="34" charset="0"/>
              </a:rPr>
              <a:t>графических ассоциаций</a:t>
            </a:r>
          </a:p>
        </p:txBody>
      </p:sp>
      <p:sp>
        <p:nvSpPr>
          <p:cNvPr id="6147" name="Freeform 3"/>
          <p:cNvSpPr>
            <a:spLocks/>
          </p:cNvSpPr>
          <p:nvPr/>
        </p:nvSpPr>
        <p:spPr bwMode="ltGray">
          <a:xfrm>
            <a:off x="465138" y="6350"/>
            <a:ext cx="19050" cy="1103313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3313 h 695"/>
              <a:gd name="T6" fmla="*/ 19050 w 12"/>
              <a:gd name="T7" fmla="*/ 1103313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Freeform 4"/>
          <p:cNvSpPr>
            <a:spLocks/>
          </p:cNvSpPr>
          <p:nvPr/>
        </p:nvSpPr>
        <p:spPr bwMode="ltGray">
          <a:xfrm>
            <a:off x="465138" y="2576513"/>
            <a:ext cx="19050" cy="4281487"/>
          </a:xfrm>
          <a:custGeom>
            <a:avLst/>
            <a:gdLst>
              <a:gd name="T0" fmla="*/ 0 w 12"/>
              <a:gd name="T1" fmla="*/ 4281487 h 2697"/>
              <a:gd name="T2" fmla="*/ 19050 w 12"/>
              <a:gd name="T3" fmla="*/ 4281487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1487 h 2697"/>
              <a:gd name="T10" fmla="*/ 0 w 12"/>
              <a:gd name="T11" fmla="*/ 428148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Freeform 5"/>
          <p:cNvSpPr>
            <a:spLocks/>
          </p:cNvSpPr>
          <p:nvPr/>
        </p:nvSpPr>
        <p:spPr bwMode="ltGray">
          <a:xfrm>
            <a:off x="465138" y="1498600"/>
            <a:ext cx="19050" cy="1079500"/>
          </a:xfrm>
          <a:custGeom>
            <a:avLst/>
            <a:gdLst>
              <a:gd name="T0" fmla="*/ 0 w 12"/>
              <a:gd name="T1" fmla="*/ 1079500 h 252"/>
              <a:gd name="T2" fmla="*/ 19050 w 12"/>
              <a:gd name="T3" fmla="*/ 1079500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1079500 h 252"/>
              <a:gd name="T10" fmla="*/ 0 w 12"/>
              <a:gd name="T11" fmla="*/ 107950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Freeform 6"/>
          <p:cNvSpPr>
            <a:spLocks/>
          </p:cNvSpPr>
          <p:nvPr/>
        </p:nvSpPr>
        <p:spPr bwMode="ltGray">
          <a:xfrm>
            <a:off x="465138" y="1109663"/>
            <a:ext cx="1905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59" name="Freeform 7"/>
          <p:cNvSpPr>
            <a:spLocks/>
          </p:cNvSpPr>
          <p:nvPr/>
        </p:nvSpPr>
        <p:spPr bwMode="ltGray">
          <a:xfrm>
            <a:off x="463550" y="627063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2" name="Freeform 8"/>
          <p:cNvSpPr>
            <a:spLocks/>
          </p:cNvSpPr>
          <p:nvPr/>
        </p:nvSpPr>
        <p:spPr bwMode="ltGray">
          <a:xfrm>
            <a:off x="1620838" y="1074738"/>
            <a:ext cx="7523162" cy="19050"/>
          </a:xfrm>
          <a:custGeom>
            <a:avLst/>
            <a:gdLst>
              <a:gd name="T0" fmla="*/ 7523162 w 4724"/>
              <a:gd name="T1" fmla="*/ 0 h 12"/>
              <a:gd name="T2" fmla="*/ 0 w 4724"/>
              <a:gd name="T3" fmla="*/ 0 h 12"/>
              <a:gd name="T4" fmla="*/ 0 w 4724"/>
              <a:gd name="T5" fmla="*/ 19050 h 12"/>
              <a:gd name="T6" fmla="*/ 7523162 w 4724"/>
              <a:gd name="T7" fmla="*/ 19050 h 12"/>
              <a:gd name="T8" fmla="*/ 7523162 w 4724"/>
              <a:gd name="T9" fmla="*/ 0 h 12"/>
              <a:gd name="T10" fmla="*/ 7523162 w 4724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Freeform 9"/>
          <p:cNvSpPr>
            <a:spLocks/>
          </p:cNvSpPr>
          <p:nvPr/>
        </p:nvSpPr>
        <p:spPr bwMode="ltGray">
          <a:xfrm>
            <a:off x="3175" y="1074738"/>
            <a:ext cx="557213" cy="19050"/>
          </a:xfrm>
          <a:custGeom>
            <a:avLst/>
            <a:gdLst>
              <a:gd name="T0" fmla="*/ 0 w 251"/>
              <a:gd name="T1" fmla="*/ 0 h 12"/>
              <a:gd name="T2" fmla="*/ 0 w 251"/>
              <a:gd name="T3" fmla="*/ 19050 h 12"/>
              <a:gd name="T4" fmla="*/ 557213 w 251"/>
              <a:gd name="T5" fmla="*/ 19050 h 12"/>
              <a:gd name="T6" fmla="*/ 557213 w 251"/>
              <a:gd name="T7" fmla="*/ 0 h 12"/>
              <a:gd name="T8" fmla="*/ 0 w 251"/>
              <a:gd name="T9" fmla="*/ 0 h 12"/>
              <a:gd name="T10" fmla="*/ 0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Freeform 10"/>
          <p:cNvSpPr>
            <a:spLocks/>
          </p:cNvSpPr>
          <p:nvPr/>
        </p:nvSpPr>
        <p:spPr bwMode="ltGray">
          <a:xfrm>
            <a:off x="798513" y="1074738"/>
            <a:ext cx="900112" cy="19050"/>
          </a:xfrm>
          <a:custGeom>
            <a:avLst/>
            <a:gdLst>
              <a:gd name="T0" fmla="*/ 900112 w 251"/>
              <a:gd name="T1" fmla="*/ 0 h 12"/>
              <a:gd name="T2" fmla="*/ 0 w 251"/>
              <a:gd name="T3" fmla="*/ 0 h 12"/>
              <a:gd name="T4" fmla="*/ 0 w 251"/>
              <a:gd name="T5" fmla="*/ 19050 h 12"/>
              <a:gd name="T6" fmla="*/ 900112 w 251"/>
              <a:gd name="T7" fmla="*/ 19050 h 12"/>
              <a:gd name="T8" fmla="*/ 900112 w 251"/>
              <a:gd name="T9" fmla="*/ 0 h 12"/>
              <a:gd name="T10" fmla="*/ 900112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3" name="Freeform 11"/>
          <p:cNvSpPr>
            <a:spLocks/>
          </p:cNvSpPr>
          <p:nvPr/>
        </p:nvSpPr>
        <p:spPr bwMode="ltGray">
          <a:xfrm>
            <a:off x="144463" y="1074738"/>
            <a:ext cx="665162" cy="19050"/>
          </a:xfrm>
          <a:custGeom>
            <a:avLst/>
            <a:gdLst>
              <a:gd name="T0" fmla="*/ 0 w 418"/>
              <a:gd name="T1" fmla="*/ 0 h 12"/>
              <a:gd name="T2" fmla="*/ 0 w 418"/>
              <a:gd name="T3" fmla="*/ 12 h 12"/>
              <a:gd name="T4" fmla="*/ 418 w 418"/>
              <a:gd name="T5" fmla="*/ 12 h 12"/>
              <a:gd name="T6" fmla="*/ 418 w 418"/>
              <a:gd name="T7" fmla="*/ 0 h 12"/>
              <a:gd name="T8" fmla="*/ 0 w 418"/>
              <a:gd name="T9" fmla="*/ 0 h 12"/>
              <a:gd name="T10" fmla="*/ 0 w 418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846138" y="1317625"/>
            <a:ext cx="43608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ru-RU" sz="1600">
                <a:solidFill>
                  <a:schemeClr val="bg1"/>
                </a:solidFill>
              </a:rPr>
              <a:t> Посмотрим на карту глазами неизвестного художника.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У него в ответ на вид материка в сознании возник образ черепа (шутка).</a:t>
            </a:r>
          </a:p>
        </p:txBody>
      </p:sp>
      <p:pic>
        <p:nvPicPr>
          <p:cNvPr id="6157" name="Picture 13" descr="ассоциац карта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7"/>
          <a:stretch>
            <a:fillRect/>
          </a:stretch>
        </p:blipFill>
        <p:spPr bwMode="auto">
          <a:xfrm>
            <a:off x="5232400" y="0"/>
            <a:ext cx="3800475" cy="53054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14" descr="000929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24222"/>
          <a:stretch>
            <a:fillRect/>
          </a:stretch>
        </p:blipFill>
        <p:spPr bwMode="auto">
          <a:xfrm>
            <a:off x="206375" y="3959225"/>
            <a:ext cx="4019550" cy="28892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798513" y="2795588"/>
            <a:ext cx="4360862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ru-RU" sz="1600">
                <a:solidFill>
                  <a:schemeClr val="bg1"/>
                </a:solidFill>
              </a:rPr>
              <a:t> На фото внизу компьютерный художник показывает, что лапки утки у него ассоциируются с ластами.</a:t>
            </a:r>
          </a:p>
        </p:txBody>
      </p:sp>
      <p:sp>
        <p:nvSpPr>
          <p:cNvPr id="6160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4675" y="6605588"/>
            <a:ext cx="949325" cy="252412"/>
          </a:xfrm>
          <a:prstGeom prst="actionButtonBlank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100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Содержание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3"/>
          <p:cNvSpPr>
            <a:spLocks/>
          </p:cNvSpPr>
          <p:nvPr/>
        </p:nvSpPr>
        <p:spPr bwMode="ltGray">
          <a:xfrm>
            <a:off x="465138" y="6350"/>
            <a:ext cx="19050" cy="1103313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3313 h 695"/>
              <a:gd name="T6" fmla="*/ 19050 w 12"/>
              <a:gd name="T7" fmla="*/ 1103313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Freeform 4"/>
          <p:cNvSpPr>
            <a:spLocks/>
          </p:cNvSpPr>
          <p:nvPr/>
        </p:nvSpPr>
        <p:spPr bwMode="ltGray">
          <a:xfrm>
            <a:off x="465138" y="2576513"/>
            <a:ext cx="19050" cy="4281487"/>
          </a:xfrm>
          <a:custGeom>
            <a:avLst/>
            <a:gdLst>
              <a:gd name="T0" fmla="*/ 0 w 12"/>
              <a:gd name="T1" fmla="*/ 4281487 h 2697"/>
              <a:gd name="T2" fmla="*/ 19050 w 12"/>
              <a:gd name="T3" fmla="*/ 4281487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1487 h 2697"/>
              <a:gd name="T10" fmla="*/ 0 w 12"/>
              <a:gd name="T11" fmla="*/ 428148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Freeform 5"/>
          <p:cNvSpPr>
            <a:spLocks/>
          </p:cNvSpPr>
          <p:nvPr/>
        </p:nvSpPr>
        <p:spPr bwMode="ltGray">
          <a:xfrm>
            <a:off x="465138" y="1498600"/>
            <a:ext cx="19050" cy="1079500"/>
          </a:xfrm>
          <a:custGeom>
            <a:avLst/>
            <a:gdLst>
              <a:gd name="T0" fmla="*/ 0 w 12"/>
              <a:gd name="T1" fmla="*/ 1079500 h 252"/>
              <a:gd name="T2" fmla="*/ 19050 w 12"/>
              <a:gd name="T3" fmla="*/ 1079500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1079500 h 252"/>
              <a:gd name="T10" fmla="*/ 0 w 12"/>
              <a:gd name="T11" fmla="*/ 107950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Freeform 6"/>
          <p:cNvSpPr>
            <a:spLocks/>
          </p:cNvSpPr>
          <p:nvPr/>
        </p:nvSpPr>
        <p:spPr bwMode="ltGray">
          <a:xfrm>
            <a:off x="465138" y="1109663"/>
            <a:ext cx="1905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07" name="Freeform 7"/>
          <p:cNvSpPr>
            <a:spLocks/>
          </p:cNvSpPr>
          <p:nvPr/>
        </p:nvSpPr>
        <p:spPr bwMode="ltGray">
          <a:xfrm>
            <a:off x="463550" y="638175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175" name="Group 8"/>
          <p:cNvGrpSpPr>
            <a:grpSpLocks/>
          </p:cNvGrpSpPr>
          <p:nvPr/>
        </p:nvGrpSpPr>
        <p:grpSpPr bwMode="auto">
          <a:xfrm>
            <a:off x="3175" y="974725"/>
            <a:ext cx="9140825" cy="19050"/>
            <a:chOff x="0" y="1155"/>
            <a:chExt cx="5758" cy="12"/>
          </a:xfrm>
        </p:grpSpPr>
        <p:sp>
          <p:nvSpPr>
            <p:cNvPr id="7187" name="Freeform 9"/>
            <p:cNvSpPr>
              <a:spLocks/>
            </p:cNvSpPr>
            <p:nvPr/>
          </p:nvSpPr>
          <p:spPr bwMode="ltGray">
            <a:xfrm>
              <a:off x="1019" y="1155"/>
              <a:ext cx="4739" cy="12"/>
            </a:xfrm>
            <a:custGeom>
              <a:avLst/>
              <a:gdLst>
                <a:gd name="T0" fmla="*/ 4739 w 4724"/>
                <a:gd name="T1" fmla="*/ 0 h 12"/>
                <a:gd name="T2" fmla="*/ 0 w 4724"/>
                <a:gd name="T3" fmla="*/ 0 h 12"/>
                <a:gd name="T4" fmla="*/ 0 w 4724"/>
                <a:gd name="T5" fmla="*/ 12 h 12"/>
                <a:gd name="T6" fmla="*/ 4739 w 4724"/>
                <a:gd name="T7" fmla="*/ 12 h 12"/>
                <a:gd name="T8" fmla="*/ 4739 w 4724"/>
                <a:gd name="T9" fmla="*/ 0 h 12"/>
                <a:gd name="T10" fmla="*/ 4739 w 472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24" h="12">
                  <a:moveTo>
                    <a:pt x="47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724" y="12"/>
                  </a:lnTo>
                  <a:lnTo>
                    <a:pt x="47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10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11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ltGray">
            <a:xfrm>
              <a:off x="348" y="1155"/>
              <a:ext cx="419" cy="12"/>
            </a:xfrm>
            <a:custGeom>
              <a:avLst/>
              <a:gdLst>
                <a:gd name="T0" fmla="*/ 0 w 418"/>
                <a:gd name="T1" fmla="*/ 0 h 12"/>
                <a:gd name="T2" fmla="*/ 0 w 418"/>
                <a:gd name="T3" fmla="*/ 12 h 12"/>
                <a:gd name="T4" fmla="*/ 418 w 418"/>
                <a:gd name="T5" fmla="*/ 12 h 12"/>
                <a:gd name="T6" fmla="*/ 418 w 418"/>
                <a:gd name="T7" fmla="*/ 0 h 12"/>
                <a:gd name="T8" fmla="*/ 0 w 418"/>
                <a:gd name="T9" fmla="*/ 0 h 12"/>
                <a:gd name="T10" fmla="*/ 0 w 4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">
                  <a:moveTo>
                    <a:pt x="0" y="0"/>
                  </a:moveTo>
                  <a:lnTo>
                    <a:pt x="0" y="12"/>
                  </a:lnTo>
                  <a:lnTo>
                    <a:pt x="418" y="12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576263" y="1023938"/>
            <a:ext cx="84264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ru-RU" sz="1600">
                <a:solidFill>
                  <a:schemeClr val="bg1"/>
                </a:solidFill>
              </a:rPr>
              <a:t>Простейший прием генерирования ассоциации – быстрый ответ на одну стимулирующую схему или рисунок– используется при групповом генерировании ассоциаций. Т.е. когда человек или группа ведут многократный поиск ассоциаций на один рисунок в ограниченное время (например, 1 мин). При этом выявляются 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первичные</a:t>
            </a:r>
            <a:r>
              <a:rPr lang="ru-RU" sz="1600">
                <a:solidFill>
                  <a:schemeClr val="bg1"/>
                </a:solidFill>
              </a:rPr>
              <a:t> </a:t>
            </a: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ассоциации</a:t>
            </a:r>
            <a:r>
              <a:rPr lang="ru-RU" sz="1600">
                <a:solidFill>
                  <a:schemeClr val="bg1"/>
                </a:solidFill>
              </a:rPr>
              <a:t>; их число в ответ на одно слово колеблется около 10.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668338" y="-133350"/>
            <a:ext cx="8475662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Групповое генерирование ассоциаций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для поиска решений творческих задач</a:t>
            </a:r>
          </a:p>
        </p:txBody>
      </p:sp>
      <p:pic>
        <p:nvPicPr>
          <p:cNvPr id="7178" name="Picture 20" descr="обсуждение_шту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/>
          <a:stretch>
            <a:fillRect/>
          </a:stretch>
        </p:blipFill>
        <p:spPr bwMode="auto">
          <a:xfrm>
            <a:off x="2005013" y="2921000"/>
            <a:ext cx="5673725" cy="3937000"/>
          </a:xfrm>
          <a:prstGeom prst="rect">
            <a:avLst/>
          </a:prstGeom>
          <a:noFill/>
          <a:ln w="12700" algn="ctr">
            <a:solidFill>
              <a:srgbClr val="99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9" name="AutoShape 2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4675" y="6605588"/>
            <a:ext cx="949325" cy="252412"/>
          </a:xfrm>
          <a:prstGeom prst="actionButtonBlank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100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Содержание</a:t>
            </a:r>
          </a:p>
        </p:txBody>
      </p:sp>
      <p:sp>
        <p:nvSpPr>
          <p:cNvPr id="7180" name="AutoShape 23"/>
          <p:cNvSpPr>
            <a:spLocks noChangeArrowheads="1"/>
          </p:cNvSpPr>
          <p:nvPr/>
        </p:nvSpPr>
        <p:spPr bwMode="auto">
          <a:xfrm>
            <a:off x="3940175" y="3154363"/>
            <a:ext cx="1970088" cy="585787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2A4D5C"/>
            </a:outerShdw>
          </a:effectLst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3300"/>
                </a:solidFill>
              </a:rPr>
              <a:t>Стимулирующий </a:t>
            </a:r>
          </a:p>
          <a:p>
            <a:pPr algn="ctr"/>
            <a:r>
              <a:rPr lang="ru-RU" sz="1600" b="1">
                <a:solidFill>
                  <a:srgbClr val="003300"/>
                </a:solidFill>
              </a:rPr>
              <a:t>рисунок</a:t>
            </a:r>
            <a:br>
              <a:rPr lang="ru-RU" sz="1600" b="1">
                <a:solidFill>
                  <a:srgbClr val="003300"/>
                </a:solidFill>
              </a:rPr>
            </a:br>
            <a:endParaRPr lang="ru-RU" sz="1600" b="1">
              <a:solidFill>
                <a:srgbClr val="003300"/>
              </a:solidFill>
            </a:endParaRPr>
          </a:p>
        </p:txBody>
      </p:sp>
      <p:sp>
        <p:nvSpPr>
          <p:cNvPr id="76824" name="AutoShape 24"/>
          <p:cNvSpPr>
            <a:spLocks noChangeArrowheads="1"/>
          </p:cNvSpPr>
          <p:nvPr/>
        </p:nvSpPr>
        <p:spPr bwMode="auto">
          <a:xfrm>
            <a:off x="339725" y="3833813"/>
            <a:ext cx="1863725" cy="644525"/>
          </a:xfrm>
          <a:prstGeom prst="wedgeEllipseCallout">
            <a:avLst>
              <a:gd name="adj1" fmla="val 84069"/>
              <a:gd name="adj2" fmla="val 14778"/>
            </a:avLst>
          </a:prstGeom>
          <a:solidFill>
            <a:schemeClr val="bg1"/>
          </a:solidFill>
          <a:ln w="9525" algn="ctr">
            <a:solidFill>
              <a:srgbClr val="5A00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Ассоциация А</a:t>
            </a:r>
          </a:p>
        </p:txBody>
      </p:sp>
      <p:sp>
        <p:nvSpPr>
          <p:cNvPr id="76825" name="AutoShape 25"/>
          <p:cNvSpPr>
            <a:spLocks noChangeArrowheads="1"/>
          </p:cNvSpPr>
          <p:nvPr/>
        </p:nvSpPr>
        <p:spPr bwMode="auto">
          <a:xfrm>
            <a:off x="1125538" y="2779713"/>
            <a:ext cx="1863725" cy="644525"/>
          </a:xfrm>
          <a:prstGeom prst="wedgeEllipseCallout">
            <a:avLst>
              <a:gd name="adj1" fmla="val 109796"/>
              <a:gd name="adj2" fmla="val 143843"/>
            </a:avLst>
          </a:prstGeom>
          <a:solidFill>
            <a:schemeClr val="bg1"/>
          </a:solidFill>
          <a:ln w="9525">
            <a:solidFill>
              <a:srgbClr val="5A00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Ассоциация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Б</a:t>
            </a:r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703263" y="5335588"/>
            <a:ext cx="1863725" cy="644525"/>
          </a:xfrm>
          <a:prstGeom prst="wedgeEllipseCallout">
            <a:avLst>
              <a:gd name="adj1" fmla="val 119931"/>
              <a:gd name="adj2" fmla="val -156403"/>
            </a:avLst>
          </a:prstGeom>
          <a:solidFill>
            <a:schemeClr val="bg1"/>
          </a:solidFill>
          <a:ln w="9525" algn="ctr">
            <a:solidFill>
              <a:srgbClr val="5A00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Ассоциация В</a:t>
            </a:r>
          </a:p>
        </p:txBody>
      </p:sp>
      <p:sp>
        <p:nvSpPr>
          <p:cNvPr id="76827" name="AutoShape 27"/>
          <p:cNvSpPr>
            <a:spLocks noChangeArrowheads="1"/>
          </p:cNvSpPr>
          <p:nvPr/>
        </p:nvSpPr>
        <p:spPr bwMode="auto">
          <a:xfrm>
            <a:off x="7280275" y="5208588"/>
            <a:ext cx="1863725" cy="644525"/>
          </a:xfrm>
          <a:prstGeom prst="wedgeEllipseCallout">
            <a:avLst>
              <a:gd name="adj1" fmla="val -61838"/>
              <a:gd name="adj2" fmla="val -109111"/>
            </a:avLst>
          </a:prstGeom>
          <a:solidFill>
            <a:schemeClr val="bg1"/>
          </a:solidFill>
          <a:ln w="9525" algn="ctr">
            <a:solidFill>
              <a:srgbClr val="5A00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Ассоциация Г</a:t>
            </a:r>
          </a:p>
        </p:txBody>
      </p:sp>
      <p:sp>
        <p:nvSpPr>
          <p:cNvPr id="76828" name="AutoShape 28"/>
          <p:cNvSpPr>
            <a:spLocks noChangeArrowheads="1"/>
          </p:cNvSpPr>
          <p:nvPr/>
        </p:nvSpPr>
        <p:spPr bwMode="auto">
          <a:xfrm>
            <a:off x="7526338" y="3673475"/>
            <a:ext cx="1863725" cy="644525"/>
          </a:xfrm>
          <a:prstGeom prst="wedgeEllipseCallout">
            <a:avLst>
              <a:gd name="adj1" fmla="val -44889"/>
              <a:gd name="adj2" fmla="val 50986"/>
            </a:avLst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Ассоциация Д</a:t>
            </a:r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>
            <a:off x="7069138" y="2959100"/>
            <a:ext cx="1863725" cy="644525"/>
          </a:xfrm>
          <a:prstGeom prst="wedgeEllipseCallout">
            <a:avLst>
              <a:gd name="adj1" fmla="val -97102"/>
              <a:gd name="adj2" fmla="val 123894"/>
            </a:avLst>
          </a:prstGeom>
          <a:solidFill>
            <a:schemeClr val="bg1"/>
          </a:solidFill>
          <a:ln w="9525" algn="ctr">
            <a:solidFill>
              <a:srgbClr val="5A00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Ассоциация 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7" grpId="0"/>
      <p:bldP spid="76824" grpId="0" animBg="1"/>
      <p:bldP spid="76825" grpId="0" animBg="1"/>
      <p:bldP spid="76826" grpId="0" animBg="1"/>
      <p:bldP spid="76827" grpId="0" animBg="1"/>
      <p:bldP spid="76828" grpId="0" animBg="1"/>
      <p:bldP spid="768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ltGray">
          <a:xfrm>
            <a:off x="465138" y="6350"/>
            <a:ext cx="19050" cy="1103313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3313 h 695"/>
              <a:gd name="T6" fmla="*/ 19050 w 12"/>
              <a:gd name="T7" fmla="*/ 1103313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Freeform 3"/>
          <p:cNvSpPr>
            <a:spLocks/>
          </p:cNvSpPr>
          <p:nvPr/>
        </p:nvSpPr>
        <p:spPr bwMode="ltGray">
          <a:xfrm>
            <a:off x="465138" y="2576513"/>
            <a:ext cx="19050" cy="4281487"/>
          </a:xfrm>
          <a:custGeom>
            <a:avLst/>
            <a:gdLst>
              <a:gd name="T0" fmla="*/ 0 w 12"/>
              <a:gd name="T1" fmla="*/ 4281487 h 2697"/>
              <a:gd name="T2" fmla="*/ 19050 w 12"/>
              <a:gd name="T3" fmla="*/ 4281487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1487 h 2697"/>
              <a:gd name="T10" fmla="*/ 0 w 12"/>
              <a:gd name="T11" fmla="*/ 428148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Freeform 4"/>
          <p:cNvSpPr>
            <a:spLocks/>
          </p:cNvSpPr>
          <p:nvPr/>
        </p:nvSpPr>
        <p:spPr bwMode="ltGray">
          <a:xfrm>
            <a:off x="465138" y="1498600"/>
            <a:ext cx="19050" cy="1079500"/>
          </a:xfrm>
          <a:custGeom>
            <a:avLst/>
            <a:gdLst>
              <a:gd name="T0" fmla="*/ 0 w 12"/>
              <a:gd name="T1" fmla="*/ 1079500 h 252"/>
              <a:gd name="T2" fmla="*/ 19050 w 12"/>
              <a:gd name="T3" fmla="*/ 1079500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1079500 h 252"/>
              <a:gd name="T10" fmla="*/ 0 w 12"/>
              <a:gd name="T11" fmla="*/ 107950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Freeform 5"/>
          <p:cNvSpPr>
            <a:spLocks/>
          </p:cNvSpPr>
          <p:nvPr/>
        </p:nvSpPr>
        <p:spPr bwMode="ltGray">
          <a:xfrm>
            <a:off x="465138" y="1109663"/>
            <a:ext cx="1905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0" name="Freeform 6"/>
          <p:cNvSpPr>
            <a:spLocks/>
          </p:cNvSpPr>
          <p:nvPr/>
        </p:nvSpPr>
        <p:spPr bwMode="ltGray">
          <a:xfrm>
            <a:off x="463550" y="771525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3175" y="1108075"/>
            <a:ext cx="9140825" cy="19050"/>
            <a:chOff x="0" y="1155"/>
            <a:chExt cx="5758" cy="12"/>
          </a:xfrm>
        </p:grpSpPr>
        <p:sp>
          <p:nvSpPr>
            <p:cNvPr id="8218" name="Freeform 8"/>
            <p:cNvSpPr>
              <a:spLocks/>
            </p:cNvSpPr>
            <p:nvPr/>
          </p:nvSpPr>
          <p:spPr bwMode="ltGray">
            <a:xfrm>
              <a:off x="1019" y="1155"/>
              <a:ext cx="4739" cy="12"/>
            </a:xfrm>
            <a:custGeom>
              <a:avLst/>
              <a:gdLst>
                <a:gd name="T0" fmla="*/ 4739 w 4724"/>
                <a:gd name="T1" fmla="*/ 0 h 12"/>
                <a:gd name="T2" fmla="*/ 0 w 4724"/>
                <a:gd name="T3" fmla="*/ 0 h 12"/>
                <a:gd name="T4" fmla="*/ 0 w 4724"/>
                <a:gd name="T5" fmla="*/ 12 h 12"/>
                <a:gd name="T6" fmla="*/ 4739 w 4724"/>
                <a:gd name="T7" fmla="*/ 12 h 12"/>
                <a:gd name="T8" fmla="*/ 4739 w 4724"/>
                <a:gd name="T9" fmla="*/ 0 h 12"/>
                <a:gd name="T10" fmla="*/ 4739 w 472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24" h="12">
                  <a:moveTo>
                    <a:pt x="47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724" y="12"/>
                  </a:lnTo>
                  <a:lnTo>
                    <a:pt x="47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9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10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ltGray">
            <a:xfrm>
              <a:off x="348" y="1155"/>
              <a:ext cx="419" cy="12"/>
            </a:xfrm>
            <a:custGeom>
              <a:avLst/>
              <a:gdLst>
                <a:gd name="T0" fmla="*/ 0 w 418"/>
                <a:gd name="T1" fmla="*/ 0 h 12"/>
                <a:gd name="T2" fmla="*/ 0 w 418"/>
                <a:gd name="T3" fmla="*/ 12 h 12"/>
                <a:gd name="T4" fmla="*/ 418 w 418"/>
                <a:gd name="T5" fmla="*/ 12 h 12"/>
                <a:gd name="T6" fmla="*/ 418 w 418"/>
                <a:gd name="T7" fmla="*/ 0 h 12"/>
                <a:gd name="T8" fmla="*/ 0 w 418"/>
                <a:gd name="T9" fmla="*/ 0 h 12"/>
                <a:gd name="T10" fmla="*/ 0 w 4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">
                  <a:moveTo>
                    <a:pt x="0" y="0"/>
                  </a:moveTo>
                  <a:lnTo>
                    <a:pt x="0" y="12"/>
                  </a:lnTo>
                  <a:lnTo>
                    <a:pt x="418" y="12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528638" y="1181100"/>
            <a:ext cx="84264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</a:rPr>
              <a:t>Между двумя любыми понятиями можно установить </a:t>
            </a: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ассоциативный переход</a:t>
            </a:r>
            <a:r>
              <a:rPr lang="ru-RU" sz="1600">
                <a:solidFill>
                  <a:schemeClr val="bg1"/>
                </a:solidFill>
              </a:rPr>
              <a:t> длиною в 4-5 шагов. Так, переход от понятия «кровать» к «мир», которые отдалены, может иметь вид: «кровать – будильник - мобильный телефон – Интернет - мир». 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557213" y="-133350"/>
            <a:ext cx="8475662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Ассоциативные переходы</a:t>
            </a:r>
            <a:b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между понятиями</a:t>
            </a:r>
          </a:p>
        </p:txBody>
      </p:sp>
      <p:sp>
        <p:nvSpPr>
          <p:cNvPr id="8202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4675" y="6605588"/>
            <a:ext cx="949325" cy="252412"/>
          </a:xfrm>
          <a:prstGeom prst="actionButtonBlank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100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Содержание</a:t>
            </a:r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552450" y="5976938"/>
            <a:ext cx="84264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>
                <a:solidFill>
                  <a:schemeClr val="bg1"/>
                </a:solidFill>
              </a:rPr>
              <a:t>Между двумя понятиями можно найти несколько ассоциативных переходов любой длины, от 5 до 50 шагов. Чем более развито у человека воображение, тем более дальний ассоциативный переход он может найти.</a:t>
            </a:r>
          </a:p>
        </p:txBody>
      </p:sp>
      <p:pic>
        <p:nvPicPr>
          <p:cNvPr id="77841" name="Picture 17" descr="кров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044700"/>
            <a:ext cx="1454150" cy="1090613"/>
          </a:xfrm>
          <a:prstGeom prst="rect">
            <a:avLst/>
          </a:prstGeom>
          <a:noFill/>
          <a:ln w="12700">
            <a:solidFill>
              <a:srgbClr val="49009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7842" name="Picture 18" descr="будиль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103438"/>
            <a:ext cx="1055687" cy="1055687"/>
          </a:xfrm>
          <a:prstGeom prst="rect">
            <a:avLst/>
          </a:prstGeom>
          <a:noFill/>
          <a:ln w="12700" algn="ctr">
            <a:solidFill>
              <a:srgbClr val="49009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7843" name="Picture 19" descr="мобиль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087563"/>
            <a:ext cx="1220787" cy="1727200"/>
          </a:xfrm>
          <a:prstGeom prst="rect">
            <a:avLst/>
          </a:prstGeom>
          <a:noFill/>
          <a:ln w="12700" algn="ctr">
            <a:solidFill>
              <a:srgbClr val="49009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7844" name="Picture 20" descr="интерне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2300288"/>
            <a:ext cx="1611312" cy="1208087"/>
          </a:xfrm>
          <a:prstGeom prst="rect">
            <a:avLst/>
          </a:prstGeom>
          <a:noFill/>
          <a:ln w="12700" algn="ctr">
            <a:solidFill>
              <a:srgbClr val="49009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982663" y="3148013"/>
            <a:ext cx="1473200" cy="28098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Кровать</a:t>
            </a:r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3541713" y="3178175"/>
            <a:ext cx="1108075" cy="30321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будильник</a:t>
            </a:r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5424488" y="3859213"/>
            <a:ext cx="1298575" cy="5016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мобильный телефон</a:t>
            </a: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7342188" y="3549650"/>
            <a:ext cx="1617662" cy="2571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Интернет</a:t>
            </a:r>
          </a:p>
        </p:txBody>
      </p:sp>
      <p:pic>
        <p:nvPicPr>
          <p:cNvPr id="77850" name="Picture 26" descr="glo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813175"/>
            <a:ext cx="2065338" cy="20621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AutoShape 27"/>
          <p:cNvSpPr>
            <a:spLocks noChangeArrowheads="1"/>
          </p:cNvSpPr>
          <p:nvPr/>
        </p:nvSpPr>
        <p:spPr bwMode="auto">
          <a:xfrm>
            <a:off x="2527300" y="3168650"/>
            <a:ext cx="895350" cy="217488"/>
          </a:xfrm>
          <a:prstGeom prst="rightArrow">
            <a:avLst>
              <a:gd name="adj1" fmla="val 50000"/>
              <a:gd name="adj2" fmla="val 1029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AutoShape 28"/>
          <p:cNvSpPr>
            <a:spLocks noChangeArrowheads="1"/>
          </p:cNvSpPr>
          <p:nvPr/>
        </p:nvSpPr>
        <p:spPr bwMode="auto">
          <a:xfrm>
            <a:off x="4678363" y="3224213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4041775" y="5553075"/>
            <a:ext cx="1163638" cy="3397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мир</a:t>
            </a:r>
          </a:p>
        </p:txBody>
      </p:sp>
      <p:sp>
        <p:nvSpPr>
          <p:cNvPr id="8216" name="AutoShape 31"/>
          <p:cNvSpPr>
            <a:spLocks noChangeArrowheads="1"/>
          </p:cNvSpPr>
          <p:nvPr/>
        </p:nvSpPr>
        <p:spPr bwMode="auto">
          <a:xfrm rot="1881281">
            <a:off x="5789613" y="4584700"/>
            <a:ext cx="258762" cy="1277938"/>
          </a:xfrm>
          <a:prstGeom prst="curvedLeftArrow">
            <a:avLst>
              <a:gd name="adj1" fmla="val 98773"/>
              <a:gd name="adj2" fmla="val 19754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AutoShape 32"/>
          <p:cNvSpPr>
            <a:spLocks noChangeArrowheads="1"/>
          </p:cNvSpPr>
          <p:nvPr/>
        </p:nvSpPr>
        <p:spPr bwMode="auto">
          <a:xfrm rot="-1387198">
            <a:off x="6800850" y="3975100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5" grpId="0" animBg="1"/>
      <p:bldP spid="77846" grpId="0" animBg="1"/>
      <p:bldP spid="77847" grpId="0" animBg="1"/>
      <p:bldP spid="77848" grpId="0" animBg="1"/>
      <p:bldP spid="778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484188" y="-90488"/>
            <a:ext cx="8659812" cy="669926"/>
          </a:xfrm>
          <a:effectLst>
            <a:outerShdw dist="71842" dir="2700000" algn="ctr" rotWithShape="0">
              <a:srgbClr val="CCCCFF"/>
            </a:outerShdw>
          </a:effectLst>
        </p:spPr>
        <p:txBody>
          <a:bodyPr/>
          <a:lstStyle/>
          <a:p>
            <a:pPr marL="539750" indent="-539750" eaLnBrk="1" hangingPunct="1">
              <a:lnSpc>
                <a:spcPct val="12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sz="3800" b="1" smtClean="0">
                <a:solidFill>
                  <a:schemeClr val="bg1"/>
                </a:solidFill>
                <a:latin typeface="Arial" charset="0"/>
              </a:rPr>
              <a:t>II</a:t>
            </a:r>
            <a:r>
              <a:rPr lang="ru-RU" sz="3800" b="1" smtClean="0">
                <a:solidFill>
                  <a:schemeClr val="bg1"/>
                </a:solidFill>
                <a:latin typeface="Arial" charset="0"/>
              </a:rPr>
              <a:t>.</a:t>
            </a:r>
            <a:r>
              <a:rPr lang="ru-RU" sz="3800" b="1" smtClean="0">
                <a:solidFill>
                  <a:schemeClr val="bg1"/>
                </a:solidFill>
                <a:latin typeface="Verdana" pitchFamily="34" charset="0"/>
              </a:rPr>
              <a:t> Ассоциации и запоминание</a:t>
            </a:r>
            <a: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Verdana" pitchFamily="34" charset="0"/>
              </a:rPr>
              <a:t>информации</a:t>
            </a:r>
          </a:p>
        </p:txBody>
      </p:sp>
      <p:sp>
        <p:nvSpPr>
          <p:cNvPr id="9219" name="Freeform 3"/>
          <p:cNvSpPr>
            <a:spLocks/>
          </p:cNvSpPr>
          <p:nvPr/>
        </p:nvSpPr>
        <p:spPr bwMode="ltGray">
          <a:xfrm>
            <a:off x="465138" y="6350"/>
            <a:ext cx="19050" cy="1103313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3313 h 695"/>
              <a:gd name="T6" fmla="*/ 19050 w 12"/>
              <a:gd name="T7" fmla="*/ 1103313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Freeform 4"/>
          <p:cNvSpPr>
            <a:spLocks/>
          </p:cNvSpPr>
          <p:nvPr/>
        </p:nvSpPr>
        <p:spPr bwMode="ltGray">
          <a:xfrm>
            <a:off x="465138" y="2576513"/>
            <a:ext cx="19050" cy="4281487"/>
          </a:xfrm>
          <a:custGeom>
            <a:avLst/>
            <a:gdLst>
              <a:gd name="T0" fmla="*/ 0 w 12"/>
              <a:gd name="T1" fmla="*/ 4281487 h 2697"/>
              <a:gd name="T2" fmla="*/ 19050 w 12"/>
              <a:gd name="T3" fmla="*/ 4281487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1487 h 2697"/>
              <a:gd name="T10" fmla="*/ 0 w 12"/>
              <a:gd name="T11" fmla="*/ 428148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Freeform 5"/>
          <p:cNvSpPr>
            <a:spLocks/>
          </p:cNvSpPr>
          <p:nvPr/>
        </p:nvSpPr>
        <p:spPr bwMode="ltGray">
          <a:xfrm>
            <a:off x="465138" y="1498600"/>
            <a:ext cx="19050" cy="1079500"/>
          </a:xfrm>
          <a:custGeom>
            <a:avLst/>
            <a:gdLst>
              <a:gd name="T0" fmla="*/ 0 w 12"/>
              <a:gd name="T1" fmla="*/ 1079500 h 252"/>
              <a:gd name="T2" fmla="*/ 19050 w 12"/>
              <a:gd name="T3" fmla="*/ 1079500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1079500 h 252"/>
              <a:gd name="T10" fmla="*/ 0 w 12"/>
              <a:gd name="T11" fmla="*/ 107950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Freeform 6"/>
          <p:cNvSpPr>
            <a:spLocks/>
          </p:cNvSpPr>
          <p:nvPr/>
        </p:nvSpPr>
        <p:spPr bwMode="ltGray">
          <a:xfrm>
            <a:off x="465138" y="1109663"/>
            <a:ext cx="1905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1" name="Freeform 7"/>
          <p:cNvSpPr>
            <a:spLocks/>
          </p:cNvSpPr>
          <p:nvPr/>
        </p:nvSpPr>
        <p:spPr bwMode="ltGray">
          <a:xfrm>
            <a:off x="463550" y="627063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4" name="Freeform 8"/>
          <p:cNvSpPr>
            <a:spLocks/>
          </p:cNvSpPr>
          <p:nvPr/>
        </p:nvSpPr>
        <p:spPr bwMode="ltGray">
          <a:xfrm>
            <a:off x="1620838" y="1074738"/>
            <a:ext cx="7523162" cy="19050"/>
          </a:xfrm>
          <a:custGeom>
            <a:avLst/>
            <a:gdLst>
              <a:gd name="T0" fmla="*/ 7523162 w 4724"/>
              <a:gd name="T1" fmla="*/ 0 h 12"/>
              <a:gd name="T2" fmla="*/ 0 w 4724"/>
              <a:gd name="T3" fmla="*/ 0 h 12"/>
              <a:gd name="T4" fmla="*/ 0 w 4724"/>
              <a:gd name="T5" fmla="*/ 19050 h 12"/>
              <a:gd name="T6" fmla="*/ 7523162 w 4724"/>
              <a:gd name="T7" fmla="*/ 19050 h 12"/>
              <a:gd name="T8" fmla="*/ 7523162 w 4724"/>
              <a:gd name="T9" fmla="*/ 0 h 12"/>
              <a:gd name="T10" fmla="*/ 7523162 w 4724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Freeform 9"/>
          <p:cNvSpPr>
            <a:spLocks/>
          </p:cNvSpPr>
          <p:nvPr/>
        </p:nvSpPr>
        <p:spPr bwMode="ltGray">
          <a:xfrm>
            <a:off x="3175" y="1074738"/>
            <a:ext cx="557213" cy="19050"/>
          </a:xfrm>
          <a:custGeom>
            <a:avLst/>
            <a:gdLst>
              <a:gd name="T0" fmla="*/ 0 w 251"/>
              <a:gd name="T1" fmla="*/ 0 h 12"/>
              <a:gd name="T2" fmla="*/ 0 w 251"/>
              <a:gd name="T3" fmla="*/ 19050 h 12"/>
              <a:gd name="T4" fmla="*/ 557213 w 251"/>
              <a:gd name="T5" fmla="*/ 19050 h 12"/>
              <a:gd name="T6" fmla="*/ 557213 w 251"/>
              <a:gd name="T7" fmla="*/ 0 h 12"/>
              <a:gd name="T8" fmla="*/ 0 w 251"/>
              <a:gd name="T9" fmla="*/ 0 h 12"/>
              <a:gd name="T10" fmla="*/ 0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Freeform 10"/>
          <p:cNvSpPr>
            <a:spLocks/>
          </p:cNvSpPr>
          <p:nvPr/>
        </p:nvSpPr>
        <p:spPr bwMode="ltGray">
          <a:xfrm>
            <a:off x="798513" y="1074738"/>
            <a:ext cx="900112" cy="19050"/>
          </a:xfrm>
          <a:custGeom>
            <a:avLst/>
            <a:gdLst>
              <a:gd name="T0" fmla="*/ 900112 w 251"/>
              <a:gd name="T1" fmla="*/ 0 h 12"/>
              <a:gd name="T2" fmla="*/ 0 w 251"/>
              <a:gd name="T3" fmla="*/ 0 h 12"/>
              <a:gd name="T4" fmla="*/ 0 w 251"/>
              <a:gd name="T5" fmla="*/ 19050 h 12"/>
              <a:gd name="T6" fmla="*/ 900112 w 251"/>
              <a:gd name="T7" fmla="*/ 19050 h 12"/>
              <a:gd name="T8" fmla="*/ 900112 w 251"/>
              <a:gd name="T9" fmla="*/ 0 h 12"/>
              <a:gd name="T10" fmla="*/ 900112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5" name="Freeform 11"/>
          <p:cNvSpPr>
            <a:spLocks/>
          </p:cNvSpPr>
          <p:nvPr/>
        </p:nvSpPr>
        <p:spPr bwMode="ltGray">
          <a:xfrm>
            <a:off x="144463" y="1074738"/>
            <a:ext cx="665162" cy="19050"/>
          </a:xfrm>
          <a:custGeom>
            <a:avLst/>
            <a:gdLst>
              <a:gd name="T0" fmla="*/ 0 w 418"/>
              <a:gd name="T1" fmla="*/ 0 h 12"/>
              <a:gd name="T2" fmla="*/ 0 w 418"/>
              <a:gd name="T3" fmla="*/ 12 h 12"/>
              <a:gd name="T4" fmla="*/ 418 w 418"/>
              <a:gd name="T5" fmla="*/ 12 h 12"/>
              <a:gd name="T6" fmla="*/ 418 w 418"/>
              <a:gd name="T7" fmla="*/ 0 h 12"/>
              <a:gd name="T8" fmla="*/ 0 w 418"/>
              <a:gd name="T9" fmla="*/ 0 h 12"/>
              <a:gd name="T10" fmla="*/ 0 w 418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8" name="Picture 144" descr="енкененек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 r="4494" b="13109"/>
          <a:stretch>
            <a:fillRect/>
          </a:stretch>
        </p:blipFill>
        <p:spPr>
          <a:xfrm>
            <a:off x="4132263" y="3116263"/>
            <a:ext cx="4757737" cy="3355975"/>
          </a:xfrm>
          <a:noFill/>
          <a:ln w="12700" cap="flat">
            <a:solidFill>
              <a:srgbClr val="5600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Text Box 145"/>
          <p:cNvSpPr txBox="1">
            <a:spLocks noChangeArrowheads="1"/>
          </p:cNvSpPr>
          <p:nvPr/>
        </p:nvSpPr>
        <p:spPr bwMode="auto">
          <a:xfrm>
            <a:off x="846138" y="1230313"/>
            <a:ext cx="811212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ru-RU" sz="1700">
                <a:solidFill>
                  <a:schemeClr val="bg1"/>
                </a:solidFill>
              </a:rPr>
              <a:t>Метод ассоциаций особо удобен для запоминания логически не связанной информации. Например, руководителю надо запомнить большую и разнообразную информацию:  имена сотрудников, указания вышестоящих организаций, статистические данные, термины.</a:t>
            </a:r>
          </a:p>
        </p:txBody>
      </p:sp>
      <p:sp>
        <p:nvSpPr>
          <p:cNvPr id="9230" name="Text Box 147"/>
          <p:cNvSpPr txBox="1">
            <a:spLocks noChangeArrowheads="1"/>
          </p:cNvSpPr>
          <p:nvPr/>
        </p:nvSpPr>
        <p:spPr bwMode="auto">
          <a:xfrm>
            <a:off x="927100" y="4008438"/>
            <a:ext cx="3013075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1700">
                <a:solidFill>
                  <a:schemeClr val="bg1"/>
                </a:solidFill>
              </a:rPr>
              <a:t>Если связать эту информацию с ассоциативными образами, её легко запомнить!</a:t>
            </a:r>
          </a:p>
        </p:txBody>
      </p:sp>
      <p:sp>
        <p:nvSpPr>
          <p:cNvPr id="9231" name="AutoShape 14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4675" y="6605588"/>
            <a:ext cx="949325" cy="252412"/>
          </a:xfrm>
          <a:prstGeom prst="actionButtonBlank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100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Содержание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777875" y="-68263"/>
            <a:ext cx="8366125" cy="669926"/>
          </a:xfrm>
          <a:effectLst>
            <a:outerShdw dist="71842" dir="2700000" algn="ctr" rotWithShape="0">
              <a:srgbClr val="CCCCFF"/>
            </a:outerShdw>
          </a:effectLst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sz="3800" b="1" smtClean="0">
                <a:solidFill>
                  <a:schemeClr val="bg1"/>
                </a:solidFill>
                <a:latin typeface="Verdana" pitchFamily="34" charset="0"/>
              </a:rPr>
              <a:t>Метод звуковых ассоциаций </a:t>
            </a:r>
            <a:br>
              <a:rPr lang="ru-RU" sz="3800" b="1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Verdana" pitchFamily="34" charset="0"/>
              </a:rPr>
              <a:t>(фонетических)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ltGray">
          <a:xfrm>
            <a:off x="465138" y="6350"/>
            <a:ext cx="19050" cy="1103313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3313 h 695"/>
              <a:gd name="T6" fmla="*/ 19050 w 12"/>
              <a:gd name="T7" fmla="*/ 1103313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Freeform 4"/>
          <p:cNvSpPr>
            <a:spLocks/>
          </p:cNvSpPr>
          <p:nvPr/>
        </p:nvSpPr>
        <p:spPr bwMode="ltGray">
          <a:xfrm>
            <a:off x="465138" y="2576513"/>
            <a:ext cx="19050" cy="4281487"/>
          </a:xfrm>
          <a:custGeom>
            <a:avLst/>
            <a:gdLst>
              <a:gd name="T0" fmla="*/ 0 w 12"/>
              <a:gd name="T1" fmla="*/ 4281487 h 2697"/>
              <a:gd name="T2" fmla="*/ 19050 w 12"/>
              <a:gd name="T3" fmla="*/ 4281487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1487 h 2697"/>
              <a:gd name="T10" fmla="*/ 0 w 12"/>
              <a:gd name="T11" fmla="*/ 428148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Freeform 5"/>
          <p:cNvSpPr>
            <a:spLocks/>
          </p:cNvSpPr>
          <p:nvPr/>
        </p:nvSpPr>
        <p:spPr bwMode="ltGray">
          <a:xfrm>
            <a:off x="465138" y="1498600"/>
            <a:ext cx="19050" cy="1079500"/>
          </a:xfrm>
          <a:custGeom>
            <a:avLst/>
            <a:gdLst>
              <a:gd name="T0" fmla="*/ 0 w 12"/>
              <a:gd name="T1" fmla="*/ 1079500 h 252"/>
              <a:gd name="T2" fmla="*/ 19050 w 12"/>
              <a:gd name="T3" fmla="*/ 1079500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1079500 h 252"/>
              <a:gd name="T10" fmla="*/ 0 w 12"/>
              <a:gd name="T11" fmla="*/ 107950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Freeform 6"/>
          <p:cNvSpPr>
            <a:spLocks/>
          </p:cNvSpPr>
          <p:nvPr/>
        </p:nvSpPr>
        <p:spPr bwMode="ltGray">
          <a:xfrm>
            <a:off x="465138" y="1109663"/>
            <a:ext cx="1905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5" name="Freeform 7"/>
          <p:cNvSpPr>
            <a:spLocks/>
          </p:cNvSpPr>
          <p:nvPr/>
        </p:nvSpPr>
        <p:spPr bwMode="ltGray">
          <a:xfrm>
            <a:off x="463550" y="771525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3175" y="1108075"/>
            <a:ext cx="9140825" cy="19050"/>
            <a:chOff x="0" y="1155"/>
            <a:chExt cx="5758" cy="12"/>
          </a:xfrm>
        </p:grpSpPr>
        <p:sp>
          <p:nvSpPr>
            <p:cNvPr id="10253" name="Freeform 9"/>
            <p:cNvSpPr>
              <a:spLocks/>
            </p:cNvSpPr>
            <p:nvPr/>
          </p:nvSpPr>
          <p:spPr bwMode="ltGray">
            <a:xfrm>
              <a:off x="1019" y="1155"/>
              <a:ext cx="4739" cy="12"/>
            </a:xfrm>
            <a:custGeom>
              <a:avLst/>
              <a:gdLst>
                <a:gd name="T0" fmla="*/ 4739 w 4724"/>
                <a:gd name="T1" fmla="*/ 0 h 12"/>
                <a:gd name="T2" fmla="*/ 0 w 4724"/>
                <a:gd name="T3" fmla="*/ 0 h 12"/>
                <a:gd name="T4" fmla="*/ 0 w 4724"/>
                <a:gd name="T5" fmla="*/ 12 h 12"/>
                <a:gd name="T6" fmla="*/ 4739 w 4724"/>
                <a:gd name="T7" fmla="*/ 12 h 12"/>
                <a:gd name="T8" fmla="*/ 4739 w 4724"/>
                <a:gd name="T9" fmla="*/ 0 h 12"/>
                <a:gd name="T10" fmla="*/ 4739 w 472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24" h="12">
                  <a:moveTo>
                    <a:pt x="47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724" y="12"/>
                  </a:lnTo>
                  <a:lnTo>
                    <a:pt x="47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0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1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ltGray">
            <a:xfrm>
              <a:off x="348" y="1155"/>
              <a:ext cx="419" cy="12"/>
            </a:xfrm>
            <a:custGeom>
              <a:avLst/>
              <a:gdLst>
                <a:gd name="T0" fmla="*/ 0 w 418"/>
                <a:gd name="T1" fmla="*/ 0 h 12"/>
                <a:gd name="T2" fmla="*/ 0 w 418"/>
                <a:gd name="T3" fmla="*/ 12 h 12"/>
                <a:gd name="T4" fmla="*/ 418 w 418"/>
                <a:gd name="T5" fmla="*/ 12 h 12"/>
                <a:gd name="T6" fmla="*/ 418 w 418"/>
                <a:gd name="T7" fmla="*/ 0 h 12"/>
                <a:gd name="T8" fmla="*/ 0 w 418"/>
                <a:gd name="T9" fmla="*/ 0 h 12"/>
                <a:gd name="T10" fmla="*/ 0 w 4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">
                  <a:moveTo>
                    <a:pt x="0" y="0"/>
                  </a:moveTo>
                  <a:lnTo>
                    <a:pt x="0" y="12"/>
                  </a:lnTo>
                  <a:lnTo>
                    <a:pt x="418" y="12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855663" y="1312863"/>
            <a:ext cx="8135937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</a:rPr>
              <a:t>Этот метод предпочтителен в тех случаях, когда фраза из созвучия и словарного слова особенно удачна. </a:t>
            </a:r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</a:rPr>
              <a:t>Например, слово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ЗАВТРАК</a:t>
            </a:r>
            <a:r>
              <a:rPr lang="ru-RU">
                <a:solidFill>
                  <a:schemeClr val="bg1"/>
                </a:solidFill>
              </a:rPr>
              <a:t> и созвучное ему слово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РАК</a:t>
            </a:r>
            <a:r>
              <a:rPr lang="ru-RU">
                <a:solidFill>
                  <a:schemeClr val="bg1"/>
                </a:solidFill>
              </a:rPr>
              <a:t>. Если эти слова соединить в одной фразе, получится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ЗАВТРАК РАКИ</a:t>
            </a:r>
            <a:r>
              <a:rPr lang="ru-RU">
                <a:solidFill>
                  <a:schemeClr val="bg1"/>
                </a:solidFill>
              </a:rPr>
              <a:t>.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Так легче запомнить, чем в случае, когда мы обыгрывали запоминаемую букву А через рисунок. </a:t>
            </a:r>
          </a:p>
        </p:txBody>
      </p:sp>
      <p:pic>
        <p:nvPicPr>
          <p:cNvPr id="10250" name="Picture 17" descr="zavtrak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575050"/>
            <a:ext cx="4043363" cy="30829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8" descr="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3589338"/>
            <a:ext cx="3871912" cy="30575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2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4675" y="6605588"/>
            <a:ext cx="949325" cy="252412"/>
          </a:xfrm>
          <a:prstGeom prst="actionButtonBlank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100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Содержание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777875" y="131763"/>
            <a:ext cx="8366125" cy="669925"/>
          </a:xfrm>
          <a:effectLst>
            <a:outerShdw dist="71842" dir="2700000" algn="ctr" rotWithShape="0">
              <a:srgbClr val="CCCCFF"/>
            </a:outerShdw>
          </a:effec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sz="2000" b="1" smtClean="0">
                <a:solidFill>
                  <a:schemeClr val="bg1"/>
                </a:solidFill>
                <a:latin typeface="Verdana" pitchFamily="34" charset="0"/>
              </a:rPr>
              <a:t>Метод </a:t>
            </a:r>
            <a:br>
              <a:rPr lang="ru-RU" sz="2000" b="1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3900" b="1" smtClean="0">
                <a:solidFill>
                  <a:schemeClr val="bg1"/>
                </a:solidFill>
                <a:latin typeface="Verdana" pitchFamily="34" charset="0"/>
              </a:rPr>
              <a:t>графических ассоциаций</a:t>
            </a:r>
          </a:p>
        </p:txBody>
      </p:sp>
      <p:sp>
        <p:nvSpPr>
          <p:cNvPr id="11267" name="Freeform 7"/>
          <p:cNvSpPr>
            <a:spLocks/>
          </p:cNvSpPr>
          <p:nvPr/>
        </p:nvSpPr>
        <p:spPr bwMode="ltGray">
          <a:xfrm>
            <a:off x="465138" y="6350"/>
            <a:ext cx="19050" cy="1103313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3313 h 695"/>
              <a:gd name="T6" fmla="*/ 19050 w 12"/>
              <a:gd name="T7" fmla="*/ 1103313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8" name="Freeform 8"/>
          <p:cNvSpPr>
            <a:spLocks/>
          </p:cNvSpPr>
          <p:nvPr/>
        </p:nvSpPr>
        <p:spPr bwMode="ltGray">
          <a:xfrm>
            <a:off x="465138" y="2576513"/>
            <a:ext cx="19050" cy="4281487"/>
          </a:xfrm>
          <a:custGeom>
            <a:avLst/>
            <a:gdLst>
              <a:gd name="T0" fmla="*/ 0 w 12"/>
              <a:gd name="T1" fmla="*/ 4281487 h 2697"/>
              <a:gd name="T2" fmla="*/ 19050 w 12"/>
              <a:gd name="T3" fmla="*/ 4281487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1487 h 2697"/>
              <a:gd name="T10" fmla="*/ 0 w 12"/>
              <a:gd name="T11" fmla="*/ 428148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Freeform 9"/>
          <p:cNvSpPr>
            <a:spLocks/>
          </p:cNvSpPr>
          <p:nvPr/>
        </p:nvSpPr>
        <p:spPr bwMode="ltGray">
          <a:xfrm>
            <a:off x="465138" y="1498600"/>
            <a:ext cx="19050" cy="1079500"/>
          </a:xfrm>
          <a:custGeom>
            <a:avLst/>
            <a:gdLst>
              <a:gd name="T0" fmla="*/ 0 w 12"/>
              <a:gd name="T1" fmla="*/ 1079500 h 252"/>
              <a:gd name="T2" fmla="*/ 19050 w 12"/>
              <a:gd name="T3" fmla="*/ 1079500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1079500 h 252"/>
              <a:gd name="T10" fmla="*/ 0 w 12"/>
              <a:gd name="T11" fmla="*/ 107950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Freeform 10"/>
          <p:cNvSpPr>
            <a:spLocks/>
          </p:cNvSpPr>
          <p:nvPr/>
        </p:nvSpPr>
        <p:spPr bwMode="ltGray">
          <a:xfrm>
            <a:off x="465138" y="1109663"/>
            <a:ext cx="1905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5" name="Freeform 11"/>
          <p:cNvSpPr>
            <a:spLocks/>
          </p:cNvSpPr>
          <p:nvPr/>
        </p:nvSpPr>
        <p:spPr bwMode="ltGray">
          <a:xfrm>
            <a:off x="463550" y="771525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1272" name="Group 12"/>
          <p:cNvGrpSpPr>
            <a:grpSpLocks/>
          </p:cNvGrpSpPr>
          <p:nvPr/>
        </p:nvGrpSpPr>
        <p:grpSpPr bwMode="auto">
          <a:xfrm>
            <a:off x="3175" y="1108075"/>
            <a:ext cx="9140825" cy="19050"/>
            <a:chOff x="0" y="1155"/>
            <a:chExt cx="5758" cy="12"/>
          </a:xfrm>
        </p:grpSpPr>
        <p:sp>
          <p:nvSpPr>
            <p:cNvPr id="11278" name="Freeform 13"/>
            <p:cNvSpPr>
              <a:spLocks/>
            </p:cNvSpPr>
            <p:nvPr/>
          </p:nvSpPr>
          <p:spPr bwMode="ltGray">
            <a:xfrm>
              <a:off x="1019" y="1155"/>
              <a:ext cx="4739" cy="12"/>
            </a:xfrm>
            <a:custGeom>
              <a:avLst/>
              <a:gdLst>
                <a:gd name="T0" fmla="*/ 4739 w 4724"/>
                <a:gd name="T1" fmla="*/ 0 h 12"/>
                <a:gd name="T2" fmla="*/ 0 w 4724"/>
                <a:gd name="T3" fmla="*/ 0 h 12"/>
                <a:gd name="T4" fmla="*/ 0 w 4724"/>
                <a:gd name="T5" fmla="*/ 12 h 12"/>
                <a:gd name="T6" fmla="*/ 4739 w 4724"/>
                <a:gd name="T7" fmla="*/ 12 h 12"/>
                <a:gd name="T8" fmla="*/ 4739 w 4724"/>
                <a:gd name="T9" fmla="*/ 0 h 12"/>
                <a:gd name="T10" fmla="*/ 4739 w 472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24" h="12">
                  <a:moveTo>
                    <a:pt x="47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724" y="12"/>
                  </a:lnTo>
                  <a:lnTo>
                    <a:pt x="47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4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5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ltGray">
            <a:xfrm>
              <a:off x="348" y="1155"/>
              <a:ext cx="419" cy="12"/>
            </a:xfrm>
            <a:custGeom>
              <a:avLst/>
              <a:gdLst>
                <a:gd name="T0" fmla="*/ 0 w 418"/>
                <a:gd name="T1" fmla="*/ 0 h 12"/>
                <a:gd name="T2" fmla="*/ 0 w 418"/>
                <a:gd name="T3" fmla="*/ 12 h 12"/>
                <a:gd name="T4" fmla="*/ 418 w 418"/>
                <a:gd name="T5" fmla="*/ 12 h 12"/>
                <a:gd name="T6" fmla="*/ 418 w 418"/>
                <a:gd name="T7" fmla="*/ 0 h 12"/>
                <a:gd name="T8" fmla="*/ 0 w 418"/>
                <a:gd name="T9" fmla="*/ 0 h 12"/>
                <a:gd name="T10" fmla="*/ 0 w 4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">
                  <a:moveTo>
                    <a:pt x="0" y="0"/>
                  </a:moveTo>
                  <a:lnTo>
                    <a:pt x="0" y="12"/>
                  </a:lnTo>
                  <a:lnTo>
                    <a:pt x="418" y="12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855663" y="1312863"/>
            <a:ext cx="4525962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ru-RU" sz="1700">
                <a:solidFill>
                  <a:schemeClr val="bg1"/>
                </a:solidFill>
              </a:rPr>
              <a:t>Детям с самого начала дают установку на «рисование глазами» - учат видеть буквы в окружающих предметах. </a:t>
            </a:r>
          </a:p>
          <a:p>
            <a:pPr>
              <a:lnSpc>
                <a:spcPct val="140000"/>
              </a:lnSpc>
            </a:pPr>
            <a:r>
              <a:rPr lang="ru-RU" sz="1700">
                <a:solidFill>
                  <a:schemeClr val="bg1"/>
                </a:solidFill>
              </a:rPr>
              <a:t>Детям предлагается сделать рисунок, обозначающий само словарное слово и обыграть в нём запоминаемую букву.</a:t>
            </a:r>
          </a:p>
        </p:txBody>
      </p:sp>
      <p:pic>
        <p:nvPicPr>
          <p:cNvPr id="11274" name="Picture 20"/>
          <p:cNvPicPr>
            <a:picLocks noChangeAspect="1" noChangeArrowheads="1"/>
          </p:cNvPicPr>
          <p:nvPr/>
        </p:nvPicPr>
        <p:blipFill>
          <a:blip r:embed="rId2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046538"/>
            <a:ext cx="2797175" cy="2601912"/>
          </a:xfrm>
          <a:prstGeom prst="rect">
            <a:avLst/>
          </a:prstGeom>
          <a:noFill/>
          <a:ln w="12700" algn="ctr">
            <a:solidFill>
              <a:srgbClr val="300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21" descr="Крокоди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188" y="4052888"/>
            <a:ext cx="2741612" cy="2590800"/>
          </a:xfrm>
          <a:noFill/>
          <a:ln w="12700" cap="flat" algn="ctr">
            <a:solidFill>
              <a:srgbClr val="300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6" name="Picture 22" descr="_ассоц"/>
          <p:cNvPicPr>
            <a:picLocks noChangeAspect="1" noChangeArrowheads="1"/>
          </p:cNvPicPr>
          <p:nvPr/>
        </p:nvPicPr>
        <p:blipFill>
          <a:blip r:embed="rId4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r="7086"/>
          <a:stretch>
            <a:fillRect/>
          </a:stretch>
        </p:blipFill>
        <p:spPr bwMode="auto">
          <a:xfrm>
            <a:off x="5410200" y="1149350"/>
            <a:ext cx="3540125" cy="2741613"/>
          </a:xfrm>
          <a:prstGeom prst="rect">
            <a:avLst/>
          </a:prstGeom>
          <a:noFill/>
          <a:ln w="12700" algn="ctr">
            <a:solidFill>
              <a:srgbClr val="300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7" name="AutoShape 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4675" y="6605588"/>
            <a:ext cx="949325" cy="252412"/>
          </a:xfrm>
          <a:prstGeom prst="actionButtonBlank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100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Содержание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|4.7|3.6|2.6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2.7|1.7|1.5|2.2|3.2|1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2.6|2.|1.3|1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6.7|5.6|3.7|2.8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4.3|1.3|2.5"/>
</p:tagLst>
</file>

<file path=ppt/theme/theme1.xml><?xml version="1.0" encoding="utf-8"?>
<a:theme xmlns:a="http://schemas.openxmlformats.org/drawingml/2006/main" name="Shimmer">
  <a:themeElements>
    <a:clrScheme name="Shimmer 3">
      <a:dk1>
        <a:srgbClr val="6600CC"/>
      </a:dk1>
      <a:lt1>
        <a:srgbClr val="FFFFFF"/>
      </a:lt1>
      <a:dk2>
        <a:srgbClr val="4B0096"/>
      </a:dk2>
      <a:lt2>
        <a:srgbClr val="CDD7DF"/>
      </a:lt2>
      <a:accent1>
        <a:srgbClr val="9999FF"/>
      </a:accent1>
      <a:accent2>
        <a:srgbClr val="7850BA"/>
      </a:accent2>
      <a:accent3>
        <a:srgbClr val="B1AAC9"/>
      </a:accent3>
      <a:accent4>
        <a:srgbClr val="DADADA"/>
      </a:accent4>
      <a:accent5>
        <a:srgbClr val="CACAFF"/>
      </a:accent5>
      <a:accent6>
        <a:srgbClr val="6C48A8"/>
      </a:accent6>
      <a:hlink>
        <a:srgbClr val="00CCFF"/>
      </a:hlink>
      <a:folHlink>
        <a:srgbClr val="0796B3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522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Tahoma</vt:lpstr>
      <vt:lpstr>Wingdings</vt:lpstr>
      <vt:lpstr>Calibri</vt:lpstr>
      <vt:lpstr>Times New Roman</vt:lpstr>
      <vt:lpstr>Verdana</vt:lpstr>
      <vt:lpstr>Century Gothic</vt:lpstr>
      <vt:lpstr>Shimmer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1. Неожиданная ситуация</vt:lpstr>
      <vt:lpstr>Задача 2. Связь между понятиями</vt:lpstr>
      <vt:lpstr>Задача 3. Арифметическое сопоставление</vt:lpstr>
      <vt:lpstr>Задача 4. Общая связь</vt:lpstr>
      <vt:lpstr>Задача 5. Кирпич, стакан и шляпа</vt:lpstr>
      <vt:lpstr>Презентация PowerPoint</vt:lpstr>
    </vt:vector>
  </TitlesOfParts>
  <Company>FIO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ITAuser1</dc:creator>
  <cp:lastModifiedBy>СЦРО</cp:lastModifiedBy>
  <cp:revision>40</cp:revision>
  <dcterms:created xsi:type="dcterms:W3CDTF">2006-12-13T07:18:38Z</dcterms:created>
  <dcterms:modified xsi:type="dcterms:W3CDTF">2016-08-16T09:51:22Z</dcterms:modified>
</cp:coreProperties>
</file>