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57" r:id="rId4"/>
    <p:sldId id="261" r:id="rId5"/>
    <p:sldId id="258" r:id="rId6"/>
    <p:sldId id="263" r:id="rId7"/>
    <p:sldId id="259" r:id="rId8"/>
    <p:sldId id="260" r:id="rId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08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E425B-1D78-4461-83F9-713BE7A442F1}" type="datetimeFigureOut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AA9B1-B872-4289-B889-B0C42D227FB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842515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0E01A-EC90-427E-89A9-206CC7E5E0F7}" type="datetimeFigureOut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8D74C-DE4B-496D-A8DA-5E4A6D3E003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5070258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6BEAF-3EE4-4F49-80E5-EF3551C9E82B}" type="datetimeFigureOut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585D7-4553-4B4B-B8F5-B3E144FCA2A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1674198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98394-EABA-40E0-82B0-9B2EEA03C0F2}" type="datetimeFigureOut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E9028A3-6162-442D-A72B-07130ABB474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9932746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1E529-FE9F-4758-AA8D-C6F71B775104}" type="datetimeFigureOut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F7510-2D4F-4AF2-8D33-2F972BECA4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3797400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BA32A-9A73-4F91-8DED-15768A35794E}" type="datetimeFigureOut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1492700D-04DB-450A-83B4-32E0231B535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897021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27CEB-E82A-4619-9024-D497B4EA803A}" type="datetimeFigureOut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78450-9BC4-4A59-A00A-BE14C142DF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6860771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FE3DE-10CF-46C3-8D05-6FF5AD12E6E0}" type="datetimeFigureOut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8887EB-1112-4AEF-B945-B6B420845C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0077592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481B0-F354-4AA7-99C7-1695BD79E8B5}" type="datetimeFigureOut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A617D-D890-4063-BC7A-F16CE9B654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4132334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D833D-B05E-499C-895C-82CF716A0B0F}" type="datetimeFigureOut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8BA055-A8A0-4426-8226-C9F8F332E8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60453236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68C71-6B61-4BFA-B30C-AEBB768BAA0B}" type="datetimeFigureOut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7FFAF-5CC2-4B7B-A940-9AD05EC09C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25065855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B364BC51-F239-4336-B847-43FC66D66AED}" type="datetimeFigureOut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7F7F7F"/>
                </a:solidFill>
              </a:defRPr>
            </a:lvl1pPr>
          </a:lstStyle>
          <a:p>
            <a:fld id="{D6A80CB9-116E-48F4-B995-B85E433F6C1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01" r:id="rId2"/>
    <p:sldLayoutId id="2147483710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11" r:id="rId9"/>
    <p:sldLayoutId id="2147483707" r:id="rId10"/>
    <p:sldLayoutId id="2147483708" r:id="rId11"/>
  </p:sldLayoutIdLst>
  <p:transition spd="slow">
    <p:pull/>
  </p:transition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1087;&#1088;&#1080;&#1083;&#1086;&#1078;&#1077;&#1085;&#1080;&#1077;%20&#1069;&#1054;&#1056;.docx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2500" y="5013325"/>
            <a:ext cx="4772025" cy="882650"/>
          </a:xfrm>
        </p:spPr>
        <p:txBody>
          <a:bodyPr/>
          <a:lstStyle/>
          <a:p>
            <a:pPr eaLnBrk="1" hangingPunct="1"/>
            <a:r>
              <a:rPr lang="ru-RU" altLang="ru-RU" sz="1800" smtClean="0">
                <a:solidFill>
                  <a:schemeClr val="tx1"/>
                </a:solidFill>
              </a:rPr>
              <a:t>Слушатели курсов Белореченского района</a:t>
            </a:r>
          </a:p>
          <a:p>
            <a:pPr algn="ctr" eaLnBrk="1" hangingPunct="1"/>
            <a:r>
              <a:rPr lang="ru-RU" altLang="ru-RU" sz="1800" smtClean="0">
                <a:solidFill>
                  <a:schemeClr val="tx1"/>
                </a:solidFill>
              </a:rPr>
              <a:t>Сентябрь, 2015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628800"/>
            <a:ext cx="7175351" cy="1793167"/>
          </a:xfrm>
        </p:spPr>
        <p:txBody>
          <a:bodyPr>
            <a:normAutofit fontScale="90000"/>
          </a:bodyPr>
          <a:lstStyle/>
          <a:p>
            <a:pPr eaLnBrk="1" fontAlgn="auto" hangingPunct="1">
              <a:lnSpc>
                <a:spcPct val="115000"/>
              </a:lnSpc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ЭЛЕКТРОННЫХ ОБРАЗОВАТЕЛЬНЫХ РЕСУРСОВ</a:t>
            </a:r>
            <a:endParaRPr lang="ru-RU" altLang="ru-RU" sz="32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123" name="Picture 3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60648"/>
            <a:ext cx="1795882" cy="18333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uchportal.ru/_ld/420/081216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692150"/>
            <a:ext cx="6842125" cy="512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3"/>
          <p:cNvSpPr>
            <a:spLocks noChangeArrowheads="1"/>
          </p:cNvSpPr>
          <p:nvPr/>
        </p:nvSpPr>
        <p:spPr bwMode="auto">
          <a:xfrm>
            <a:off x="612775" y="692150"/>
            <a:ext cx="8135938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В современных исследованиях электронные образовательные ресурсы классифицируются по разным признакам.</a:t>
            </a:r>
          </a:p>
        </p:txBody>
      </p:sp>
      <p:sp>
        <p:nvSpPr>
          <p:cNvPr id="7171" name="Прямоугольник 1"/>
          <p:cNvSpPr>
            <a:spLocks noChangeArrowheads="1"/>
          </p:cNvSpPr>
          <p:nvPr/>
        </p:nvSpPr>
        <p:spPr bwMode="auto">
          <a:xfrm>
            <a:off x="541338" y="2078038"/>
            <a:ext cx="8207375" cy="415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altLang="ru-RU" sz="24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цели создания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информационные образовательные ресурсы, разработанные специально для целей учебного процесса; </a:t>
            </a:r>
            <a:r>
              <a:rPr lang="ru-RU" alt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культурные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информационные ресурсы, существующие независимо от учебного процесс</a:t>
            </a:r>
          </a:p>
          <a:p>
            <a:pPr algn="just" eaLnBrk="1" hangingPunct="1"/>
            <a:r>
              <a:rPr lang="ru-RU" altLang="ru-RU" sz="2400">
                <a:latin typeface="Arial" panose="020B0604020202020204" pitchFamily="34" charset="0"/>
                <a:cs typeface="Times New Roman" panose="02020603050405020304" pitchFamily="18" charset="0"/>
              </a:rPr>
              <a:t>- </a:t>
            </a:r>
            <a:r>
              <a:rPr lang="ru-RU" altLang="ru-RU" sz="24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изготовлению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готовые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авторские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(изготовленные педагогом)</a:t>
            </a:r>
            <a:endParaRPr lang="ru-RU" altLang="ru-RU" sz="24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24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технологии создания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:  </a:t>
            </a:r>
            <a:r>
              <a:rPr lang="ru-RU" alt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текстографически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е ресурсы –  отличаются от книг в основном базой предъявления текстов и иллюстраций – материал представляется на экране компьютера, а не на бумаге; </a:t>
            </a:r>
            <a:r>
              <a:rPr lang="ru-RU" alt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мультимедиа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ЭОР - ресурсы, состоящие из визуального или звукового содержания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188" y="612775"/>
            <a:ext cx="8064500" cy="52625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 eaLnBrk="1" hangingPunct="1">
              <a:buFontTx/>
              <a:buChar char="-"/>
              <a:defRPr/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среде распространения и использования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Интернет-ресурсы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онлайн (работающие только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в режиме подключения к сети Интернет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); Интернет-ресурсы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оффлайн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(их можно скачать,  инсталлировать на компьютер и использовать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без Интернета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ресурсы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 (библиотеки)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для  интерактивных устройств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IQ BOARD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MIMIO STUDIO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SMART BOARD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defRPr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локальные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предназначенные для локального использования, выпускающиеся в виде определенного количества идентичных экземпляров (тиража) на переносимых машиночитаемых носителях;</a:t>
            </a:r>
          </a:p>
          <a:p>
            <a:pPr algn="just">
              <a:defRPr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сетевые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доступные потенциально неограниченному кругу пользователей через телекоммуникационные сети;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комбинированного распространения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/>
          <p:cNvSpPr>
            <a:spLocks noChangeArrowheads="1"/>
          </p:cNvSpPr>
          <p:nvPr/>
        </p:nvSpPr>
        <p:spPr bwMode="auto">
          <a:xfrm>
            <a:off x="841375" y="1341438"/>
            <a:ext cx="8066088" cy="409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24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принципу реализации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: мультимедиа-ресурсы, презентационные ресурсы, системы обучения, системы мониторинга (диагностики)</a:t>
            </a:r>
            <a:endParaRPr lang="ru-RU" altLang="ru-RU" sz="240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Char char="-"/>
            </a:pPr>
            <a:r>
              <a:rPr lang="ru-RU" altLang="ru-RU" sz="24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форме обучения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(предназначены для  непосредственного взаимодействия обучающего материала с обучаемым), </a:t>
            </a:r>
            <a:r>
              <a:rPr lang="ru-RU" alt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групповые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(предназначены для работы в группах), фронтальные (предназначена для обеспечения работы обучающего сразу со всеми обучающимися в едином темпе и с общими задачами), </a:t>
            </a:r>
            <a:r>
              <a:rPr lang="ru-RU" alt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парные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(предназначены для работы двух обучающихся)</a:t>
            </a:r>
          </a:p>
          <a:p>
            <a:pPr algn="just" eaLnBrk="1" hangingPunct="1"/>
            <a:endParaRPr lang="ru-RU" altLang="ru-RU" sz="200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795338" y="620713"/>
            <a:ext cx="8066087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24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методическому назначению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:  </a:t>
            </a:r>
            <a:r>
              <a:rPr lang="ru-RU" alt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 – сообщают знания, формируют умения, навыки учебной или практической деятельности, обеспечивая необходимый уровень усвоения; </a:t>
            </a:r>
            <a:r>
              <a:rPr lang="ru-RU" alt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тренажеры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– предназначены для отработки разного рода умений и навыков, повторения или закрепления пройденного материала; </a:t>
            </a:r>
            <a:r>
              <a:rPr lang="ru-RU" alt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контролирующие 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– предназначены для контроля или самоконтроля овладения материалом; </a:t>
            </a:r>
            <a:r>
              <a:rPr lang="ru-RU" alt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демонстрационные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– визуализируют изучаемые объекты, явления, процессы с целью их исследования и изучения; </a:t>
            </a:r>
            <a:r>
              <a:rPr lang="ru-RU" altLang="ru-RU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моделирующие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– позволяют моделировать объекты, явления, процессы с целью их исследования и изучения; игровые – обучение реализуется в игровой форме</a:t>
            </a:r>
          </a:p>
          <a:p>
            <a:pPr algn="just" eaLnBrk="1" hangingPunct="1">
              <a:buFontTx/>
              <a:buChar char="-"/>
            </a:pPr>
            <a:endParaRPr lang="ru-RU" altLang="ru-RU" sz="240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930275" y="981075"/>
            <a:ext cx="7272338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buFontTx/>
              <a:buChar char="-"/>
            </a:pPr>
            <a:r>
              <a:rPr lang="ru-RU" altLang="ru-RU" sz="24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характеру познавательной деятельности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: объяснительно-иллюстративный, проблемного изложения, частично-поисковый, дидактические игры, метод проектов</a:t>
            </a:r>
          </a:p>
          <a:p>
            <a:pPr algn="just" eaLnBrk="1" hangingPunct="1">
              <a:buFontTx/>
              <a:buChar char="-"/>
            </a:pPr>
            <a:endParaRPr lang="ru-RU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4" name="Picture 4" descr="Картинки по запросу классификация электронных образовательных ресурс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2248" y="2920067"/>
            <a:ext cx="3528392" cy="318452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188" y="1166813"/>
            <a:ext cx="8064500" cy="52625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Tx/>
              <a:buChar char="-"/>
              <a:defRPr/>
            </a:pP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характеру взаимодействия пользователя с ЭОР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детерминированными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параметры, содержание и способ взаимодействия с которыми определены разработчиком и не могут быть изменяемы пользователем;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интерактивными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параметры, содержание и способ взаимодействия с которыми прямо или косвенно устанавливаются пользователем в соответствии с его интересами, целью, уровнем подготовки и т. п. на основе информации и с помощью алгоритмов, определенных разработчиком.</a:t>
            </a:r>
          </a:p>
          <a:p>
            <a:pPr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ЭОР  к урокам по теме  «Кодирование текстовой информации»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Tx/>
              <a:buChar char="-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202</TotalTime>
  <Words>205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Calibri</vt:lpstr>
      <vt:lpstr>Arial</vt:lpstr>
      <vt:lpstr>Trebuchet MS</vt:lpstr>
      <vt:lpstr>Georgia</vt:lpstr>
      <vt:lpstr>Times New Roman</vt:lpstr>
      <vt:lpstr>Воздушный поток</vt:lpstr>
      <vt:lpstr>КЛАССИФИКАЦИЯ ЭЛЕКТРОННЫХ ОБРАЗОВАТЕЛЬНЫХ РЕСУРСОВ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ЭЛЕКТРОННЫХ ОБРАЗОВАТЕЛЬНЫХ РЕСУРСОВ</dc:title>
  <dc:creator>Слушатель</dc:creator>
  <cp:lastModifiedBy>Слушатель</cp:lastModifiedBy>
  <cp:revision>15</cp:revision>
  <dcterms:created xsi:type="dcterms:W3CDTF">2015-09-05T06:54:14Z</dcterms:created>
  <dcterms:modified xsi:type="dcterms:W3CDTF">2015-09-08T10:26:34Z</dcterms:modified>
</cp:coreProperties>
</file>