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1" r:id="rId3"/>
    <p:sldId id="272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5" d="100"/>
          <a:sy n="95" d="100"/>
        </p:scale>
        <p:origin x="-840" y="-13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66666701452419"/>
          <c:y val="0.1142234535497878"/>
          <c:w val="0.54084343332604401"/>
          <c:h val="0.68915874074050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услуг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 (I-VIII)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123</c:v>
                </c:pt>
                <c:pt idx="1">
                  <c:v>253</c:v>
                </c:pt>
                <c:pt idx="2">
                  <c:v>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23-4799-AE46-B99B5229886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получателей услуг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 (I-VIII)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99</c:v>
                </c:pt>
                <c:pt idx="1">
                  <c:v>174</c:v>
                </c:pt>
                <c:pt idx="2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23-4799-AE46-B99B5229886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количество выездных консультаций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Лист1!$A$2:$A$5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 (I-VIII)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49</c:v>
                </c:pt>
                <c:pt idx="1">
                  <c:v>90</c:v>
                </c:pt>
                <c:pt idx="2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23-4799-AE46-B99B522988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522112"/>
        <c:axId val="62523648"/>
      </c:barChart>
      <c:catAx>
        <c:axId val="62522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2523648"/>
        <c:crosses val="autoZero"/>
        <c:auto val="1"/>
        <c:lblAlgn val="ctr"/>
        <c:lblOffset val="100"/>
        <c:noMultiLvlLbl val="0"/>
      </c:catAx>
      <c:valAx>
        <c:axId val="62523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2522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251758858387523"/>
          <c:y val="0"/>
          <c:w val="0.31671031271107108"/>
          <c:h val="1"/>
        </c:manualLayout>
      </c:layout>
      <c:overlay val="0"/>
    </c:legend>
    <c:plotVisOnly val="1"/>
    <c:dispBlanksAs val="gap"/>
    <c:showDLblsOverMax val="0"/>
  </c:chart>
  <c:spPr>
    <a:gradFill rotWithShape="1">
      <a:gsLst>
        <a:gs pos="0">
          <a:schemeClr val="accent1">
            <a:tint val="50000"/>
            <a:satMod val="300000"/>
          </a:schemeClr>
        </a:gs>
        <a:gs pos="35000">
          <a:schemeClr val="accent1">
            <a:tint val="37000"/>
            <a:satMod val="300000"/>
          </a:schemeClr>
        </a:gs>
        <a:gs pos="100000">
          <a:schemeClr val="accent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500"/>
            </a:pPr>
            <a:r>
              <a:rPr lang="ru-RU" sz="800" dirty="0"/>
              <a:t>Результативность реализации инновационного проекта</a:t>
            </a:r>
          </a:p>
        </c:rich>
      </c:tx>
      <c:layout>
        <c:manualLayout>
          <c:xMode val="edge"/>
          <c:yMode val="edge"/>
          <c:x val="0.12705068751103696"/>
          <c:y val="7.1252026653117889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выездных консультаций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 (I-VIII)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49</c:v>
                </c:pt>
                <c:pt idx="1">
                  <c:v>90</c:v>
                </c:pt>
                <c:pt idx="2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4B-406C-8302-DDCDE6EEA4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0514381578591336"/>
          <c:y val="0.25722063404494822"/>
          <c:w val="0.27894830336007076"/>
          <c:h val="0.58329968369338681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1">
            <a:tint val="50000"/>
            <a:satMod val="300000"/>
          </a:schemeClr>
        </a:gs>
        <a:gs pos="35000">
          <a:schemeClr val="accent1">
            <a:tint val="37000"/>
            <a:satMod val="300000"/>
          </a:schemeClr>
        </a:gs>
        <a:gs pos="100000">
          <a:schemeClr val="accent1">
            <a:tint val="15000"/>
            <a:satMod val="350000"/>
          </a:schemeClr>
        </a:gs>
      </a:gsLst>
      <a:lin ang="16200000" scaled="1"/>
    </a:gradFill>
    <a:ln w="9525" cap="flat" cmpd="sng" algn="ctr">
      <a:solidFill>
        <a:srgbClr val="92D050"/>
      </a:solidFill>
      <a:prstDash val="solid"/>
    </a:ln>
    <a:effectLst>
      <a:outerShdw blurRad="50800" dist="38100" algn="l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FBA4-DF73-4861-BEAF-15A14B37A035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95B-ACBB-4A7F-8CF3-595B40C97A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170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FBA4-DF73-4861-BEAF-15A14B37A035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95B-ACBB-4A7F-8CF3-595B40C97A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29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FBA4-DF73-4861-BEAF-15A14B37A035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95B-ACBB-4A7F-8CF3-595B40C97A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4054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FBA4-DF73-4861-BEAF-15A14B37A035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95B-ACBB-4A7F-8CF3-595B40C97A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048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FBA4-DF73-4861-BEAF-15A14B37A035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95B-ACBB-4A7F-8CF3-595B40C97A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1336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FBA4-DF73-4861-BEAF-15A14B37A035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95B-ACBB-4A7F-8CF3-595B40C97A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118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FBA4-DF73-4861-BEAF-15A14B37A035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95B-ACBB-4A7F-8CF3-595B40C97A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077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FBA4-DF73-4861-BEAF-15A14B37A035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95B-ACBB-4A7F-8CF3-595B40C97A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923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FBA4-DF73-4861-BEAF-15A14B37A035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95B-ACBB-4A7F-8CF3-595B40C97A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00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FBA4-DF73-4861-BEAF-15A14B37A035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95B-ACBB-4A7F-8CF3-595B40C97A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312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FBA4-DF73-4861-BEAF-15A14B37A035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95B-ACBB-4A7F-8CF3-595B40C97A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136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FBA4-DF73-4861-BEAF-15A14B37A035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95B-ACBB-4A7F-8CF3-595B40C97A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70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FBA4-DF73-4861-BEAF-15A14B37A035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95B-ACBB-4A7F-8CF3-595B40C97A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50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FBA4-DF73-4861-BEAF-15A14B37A035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95B-ACBB-4A7F-8CF3-595B40C97A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79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FBA4-DF73-4861-BEAF-15A14B37A035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95B-ACBB-4A7F-8CF3-595B40C97A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03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FBA4-DF73-4861-BEAF-15A14B37A035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95B-ACBB-4A7F-8CF3-595B40C97A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04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EFBA4-DF73-4861-BEAF-15A14B37A035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649895B-ACBB-4A7F-8CF3-595B40C97A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73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chart" Target="../charts/chart2.xml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 cstate="print"/>
          <a:srcRect l="19645" t="36826" r="64437" b="30108"/>
          <a:stretch/>
        </p:blipFill>
        <p:spPr bwMode="auto">
          <a:xfrm>
            <a:off x="17404" y="17471"/>
            <a:ext cx="1850571" cy="21649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475" y="4247436"/>
            <a:ext cx="2074533" cy="24384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07771" y="274172"/>
            <a:ext cx="98842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МУНИЦИПАЛЬНОЕ БЮДЖЕТНОЕ ДОШКОЛЬНОЕ ОБРАЗОВАТЕЛЬНОЕ УЧРЕЖДЕНИЕ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 РАЗВИТИЯ РЕБЕНКА ДЕТСКИЙ САД № 37 МУНИЦИПАЛЬНОГО ОБРАЗОВАНИЯ АБИНСКИЙ РАЙОН</a:t>
            </a:r>
            <a:endParaRPr lang="ru-RU" sz="1400" b="1" i="1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2222" y="935932"/>
            <a:ext cx="1098977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i="1" u="sng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Реализации </a:t>
            </a:r>
            <a:r>
              <a:rPr lang="ru-RU" sz="1600" b="1" i="1" u="sng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проекта </a:t>
            </a:r>
            <a:r>
              <a:rPr lang="ru-RU" sz="1600" b="1" i="1" u="sng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краевой </a:t>
            </a:r>
            <a:r>
              <a:rPr lang="ru-RU" sz="1600" b="1" i="1" u="sng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инновационной площадки </a:t>
            </a:r>
            <a:endParaRPr lang="ru-RU" sz="1600" b="1" i="1" u="sng" dirty="0" smtClean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i="1" u="sng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теме </a:t>
            </a:r>
            <a:r>
              <a:rPr lang="ru-RU" sz="1600" b="1" i="1" u="sng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«Организация выездной консультативной службы как форма взаимодействия семьи и ДОО</a:t>
            </a:r>
            <a:r>
              <a:rPr lang="ru-RU" sz="1600" b="1" i="1" u="sng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в </a:t>
            </a:r>
            <a:r>
              <a:rPr lang="ru-RU" sz="1600" b="1" i="1" u="sng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 году</a:t>
            </a:r>
            <a:endParaRPr lang="ru-RU" sz="1600" b="1" i="1" u="sng" dirty="0" smtClean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800" b="1" i="1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800" b="1" i="1" dirty="0">
              <a:solidFill>
                <a:srgbClr val="0070C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292" y="2182427"/>
            <a:ext cx="620526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sz="1400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</a:t>
            </a:r>
            <a:r>
              <a:rPr lang="ru-RU" sz="1400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ru-RU" sz="14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обеспечение максимальной мобильности деятельности Центра консультационной поддержки семьи «Гармония</a:t>
            </a:r>
            <a:r>
              <a:rPr lang="ru-RU" sz="1400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 </a:t>
            </a:r>
          </a:p>
          <a:p>
            <a:pPr algn="just">
              <a:lnSpc>
                <a:spcPct val="150000"/>
              </a:lnSpc>
            </a:pPr>
            <a:r>
              <a:rPr lang="ru-RU" sz="1400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ru-RU" sz="1400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Инновационность</a:t>
            </a:r>
            <a:r>
              <a:rPr lang="ru-RU" sz="1400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ru-RU" sz="1400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Организация выездной консультативной службы «Шаг </a:t>
            </a:r>
            <a:r>
              <a:rPr lang="ru-RU" sz="1400" i="1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наВстречу</a:t>
            </a:r>
            <a:r>
              <a:rPr lang="ru-RU" sz="1400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» в рамках функционирования Центра консультационной поддержки семьи «Гармония» становится особенно актуальной в условиях, когда жители отдаленных населенных пунктов не имеют возможности </a:t>
            </a:r>
            <a:r>
              <a:rPr lang="ru-RU" sz="1400" i="1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очно</a:t>
            </a:r>
            <a:r>
              <a:rPr lang="ru-RU" sz="1400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обратиться за помощью к специалистам. Выездная консультативная служба, созданная на базе ДОО, являлась единственной службой такого рода в районе, данный опыт распространяется среди КЦ района. Особо значимо то, что специалисты на очных выездных консультациях обучают родителей дистанционному взаимодействию, чтобы обеспечить им непрерывную поддержку, несмотря на разделяющее их расстояние.</a:t>
            </a:r>
          </a:p>
          <a:p>
            <a:pPr algn="just">
              <a:lnSpc>
                <a:spcPct val="150000"/>
              </a:lnSpc>
            </a:pPr>
            <a:endParaRPr lang="ru-RU" sz="1600" b="1" i="1" dirty="0" smtClean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600" b="1" i="1" dirty="0" smtClean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97111" y="2367133"/>
            <a:ext cx="333902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Сетевое взаимодействие </a:t>
            </a:r>
          </a:p>
          <a:p>
            <a:pPr algn="just"/>
            <a:r>
              <a:rPr lang="ru-RU" sz="1400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- 14 </a:t>
            </a:r>
            <a:r>
              <a:rPr lang="ru-RU" sz="14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ДОО района </a:t>
            </a:r>
            <a:endParaRPr lang="ru-RU" sz="1400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400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ГКУСО </a:t>
            </a:r>
            <a:r>
              <a:rPr lang="ru-RU" sz="14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КК «</a:t>
            </a:r>
            <a:r>
              <a:rPr lang="ru-RU" sz="1400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Абинский</a:t>
            </a:r>
            <a:r>
              <a:rPr lang="ru-RU" sz="14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комплексный центр реабилитации инвалидов</a:t>
            </a:r>
            <a:r>
              <a:rPr lang="ru-RU" sz="1400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algn="just"/>
            <a:endParaRPr lang="ru-RU" sz="1400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400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</a:t>
            </a:r>
            <a:r>
              <a:rPr lang="ru-RU" sz="1400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ормы работы:</a:t>
            </a:r>
          </a:p>
          <a:p>
            <a:pPr algn="just"/>
            <a:r>
              <a:rPr lang="ru-RU" sz="1400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14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выездная очная консультация,</a:t>
            </a:r>
          </a:p>
          <a:p>
            <a:pPr algn="just"/>
            <a:r>
              <a:rPr lang="ru-RU" sz="14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-дистанционная </a:t>
            </a:r>
            <a:r>
              <a:rPr lang="ru-RU" sz="1400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консультация</a:t>
            </a:r>
          </a:p>
          <a:p>
            <a:pPr algn="just"/>
            <a:endParaRPr lang="ru-RU" sz="1400" i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400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</a:t>
            </a:r>
            <a:r>
              <a:rPr lang="ru-RU" sz="1400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ормат работы:</a:t>
            </a:r>
          </a:p>
          <a:p>
            <a:pPr algn="just"/>
            <a:r>
              <a:rPr lang="ru-RU" sz="1400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содержательное </a:t>
            </a:r>
            <a:r>
              <a:rPr lang="ru-RU" sz="14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консультирование,</a:t>
            </a:r>
          </a:p>
          <a:p>
            <a:pPr algn="just"/>
            <a:r>
              <a:rPr lang="ru-RU" sz="1400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опрос </a:t>
            </a:r>
            <a:r>
              <a:rPr lang="ru-RU" sz="14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обратной связью,</a:t>
            </a:r>
          </a:p>
          <a:p>
            <a:pPr algn="just"/>
            <a:r>
              <a:rPr lang="ru-RU" sz="1400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просветительские мероприятия</a:t>
            </a:r>
            <a:endParaRPr lang="ru-RU" sz="1400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i="1" dirty="0" smtClean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 descr="C:\Users\Вера\Desktop\QR коды страниц сайтов ДОУ\КИП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340" y="5466636"/>
            <a:ext cx="958350" cy="99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Вера\Desktop\QR коды страниц сайтов ДОУ\ВК выездная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2248" y="5466636"/>
            <a:ext cx="941260" cy="99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838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326676" y="130587"/>
            <a:ext cx="79751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Результативность реализации инновационного </a:t>
            </a:r>
            <a:r>
              <a:rPr lang="ru-RU" b="1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проекта </a:t>
            </a:r>
          </a:p>
          <a:p>
            <a:pPr algn="ctr"/>
            <a:endParaRPr lang="ru-RU" b="1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3017897481"/>
              </p:ext>
            </p:extLst>
          </p:nvPr>
        </p:nvGraphicFramePr>
        <p:xfrm>
          <a:off x="191404" y="655964"/>
          <a:ext cx="3713204" cy="2472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5656123" y="655964"/>
            <a:ext cx="362518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Модель взаимодействия </a:t>
            </a:r>
          </a:p>
          <a:p>
            <a:pPr algn="ctr"/>
            <a:r>
              <a:rPr lang="ru-RU" sz="1400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«СПЕЦИАЛИСТ – РОДИТЕЛЬ - РЕБЕНОК»</a:t>
            </a:r>
          </a:p>
          <a:p>
            <a:pPr marL="285750" indent="-285750" algn="ctr">
              <a:buFontTx/>
              <a:buChar char="-"/>
            </a:pPr>
            <a:endParaRPr lang="ru-RU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33592" y="613732"/>
            <a:ext cx="3719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2376186926"/>
              </p:ext>
            </p:extLst>
          </p:nvPr>
        </p:nvGraphicFramePr>
        <p:xfrm>
          <a:off x="3962420" y="648805"/>
          <a:ext cx="1715827" cy="2472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928" y="739788"/>
            <a:ext cx="2658488" cy="1897808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993" y="2750929"/>
            <a:ext cx="2610500" cy="1840606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928" y="4753089"/>
            <a:ext cx="2686630" cy="1923145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42" name="Рисунок 41" descr="C:\Users\Вера\Desktop\все по КИПу\сборник 3\Screenshot_20230728-233906_Microsoft 365 (Office).jpg"/>
          <p:cNvPicPr/>
          <p:nvPr/>
        </p:nvPicPr>
        <p:blipFill>
          <a:blip r:embed="rId7" cstate="print"/>
          <a:srcRect t="9363" b="22237"/>
          <a:stretch>
            <a:fillRect/>
          </a:stretch>
        </p:blipFill>
        <p:spPr bwMode="auto">
          <a:xfrm>
            <a:off x="5815800" y="1260063"/>
            <a:ext cx="3413164" cy="380430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31" y="3247262"/>
            <a:ext cx="2488562" cy="1820247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44" name="Picture 4" descr="C:\Users\Вера\Desktop\все по КИПу\акция с п.буклетами 24 июля 2023\20230724_13540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56751" y="5166813"/>
            <a:ext cx="1164518" cy="155269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1" r="2707" b="13334"/>
          <a:stretch/>
        </p:blipFill>
        <p:spPr>
          <a:xfrm>
            <a:off x="8029997" y="5147015"/>
            <a:ext cx="1143000" cy="1603046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8"/>
          <a:stretch/>
        </p:blipFill>
        <p:spPr>
          <a:xfrm>
            <a:off x="5863892" y="5153332"/>
            <a:ext cx="1937267" cy="1579654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3" y="3247262"/>
            <a:ext cx="2500849" cy="187563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14357" y="5346782"/>
            <a:ext cx="1559608" cy="1169707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2066" name="Picture 18" descr="https://abinsk37.tvoysadik.ru/upload/tsabinsk37_new/images/big/8a/6d/8a6d667c59ffa91ecdcb06734a699b55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74" y="5164087"/>
            <a:ext cx="2091865" cy="1568899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75290" y="466621"/>
            <a:ext cx="538089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Опубликована </a:t>
            </a:r>
            <a:r>
              <a:rPr lang="ru-RU" sz="1400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практика «ОРГАНИЗАЦИЯ ВЫЕЗДНОЙ КОНСУЛЬТАТИВНОЙ СЛУЖБЫ КАК ФОРМА ВЗАИМОДЕЙСТВИЯ СЕМЬИ И </a:t>
            </a:r>
            <a:r>
              <a:rPr lang="ru-RU" sz="1400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ДОО» </a:t>
            </a:r>
            <a:r>
              <a:rPr lang="ru-RU" sz="1400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400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федеральной цифровой платформе АСИ «Смартека» </a:t>
            </a:r>
            <a:r>
              <a:rPr lang="ru-RU" sz="14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algn="ctr"/>
            <a:endParaRPr lang="ru-RU" b="1" i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07576" y="466621"/>
            <a:ext cx="5791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СИСТЕМАТИЗАЦИЯ И ОБОБЩЕНИЕ ОПЫТА:</a:t>
            </a:r>
            <a:endParaRPr lang="ru-RU" sz="1400" dirty="0" smtClean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400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сборник </a:t>
            </a:r>
            <a:r>
              <a:rPr lang="ru-RU" sz="14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методических рекомендаций для специалистов Консультационных центров «Реализация модели взаимодействия «Специалист-родитель-ребенок» в рамках выездной консультативной службы»,</a:t>
            </a:r>
            <a:endParaRPr lang="ru-RU" sz="14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400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рабочие тетради </a:t>
            </a:r>
            <a:r>
              <a:rPr lang="ru-RU" sz="14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«Поиграй со </a:t>
            </a:r>
            <a:r>
              <a:rPr lang="ru-RU" sz="1400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Смешариками</a:t>
            </a:r>
            <a:r>
              <a:rPr lang="ru-RU" sz="14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Игры и упражнения с детьми дошкольного возраста  по познавательно-речевому развитию» </a:t>
            </a:r>
            <a:r>
              <a:rPr lang="ru-RU" sz="1400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детей 3-4 и 5-6 лет</a:t>
            </a:r>
          </a:p>
          <a:p>
            <a:pPr algn="just"/>
            <a:endParaRPr lang="ru-RU" sz="1400" i="1" dirty="0" smtClean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14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2" descr="C:\Users\Вера\Desktop\для стажировки\-5456497002151006614_121.jpg"/>
          <p:cNvPicPr>
            <a:picLocks noChangeAspect="1" noChangeArrowheads="1"/>
          </p:cNvPicPr>
          <p:nvPr/>
        </p:nvPicPr>
        <p:blipFill>
          <a:blip r:embed="rId2" cstate="print"/>
          <a:srcRect l="5901" t="27950" b="8001"/>
          <a:stretch>
            <a:fillRect/>
          </a:stretch>
        </p:blipFill>
        <p:spPr bwMode="auto">
          <a:xfrm>
            <a:off x="299593" y="1675968"/>
            <a:ext cx="5732286" cy="299975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30057" y="1036696"/>
            <a:ext cx="2838279" cy="5499159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93" y="5043541"/>
            <a:ext cx="3270084" cy="1683054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258" y="5043541"/>
            <a:ext cx="1262290" cy="1683053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838" y="5043541"/>
            <a:ext cx="1302488" cy="1683053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20" name="Прямоугольник 19"/>
          <p:cNvSpPr/>
          <p:nvPr/>
        </p:nvSpPr>
        <p:spPr>
          <a:xfrm>
            <a:off x="6558750" y="5495488"/>
            <a:ext cx="538089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стажировочной площадки «</a:t>
            </a:r>
            <a:r>
              <a:rPr lang="ru-RU" sz="14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взаимодействия с родителями в рамках выездной консультативной службы</a:t>
            </a:r>
            <a:r>
              <a:rPr lang="ru-RU" sz="1400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на базе ДОО</a:t>
            </a:r>
            <a:endParaRPr lang="ru-RU" sz="1400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1400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b="1" i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555</TotalTime>
  <Words>296</Words>
  <Application>Microsoft Office PowerPoint</Application>
  <PresentationFormat>Широкоэкранный</PresentationFormat>
  <Paragraphs>29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Tahoma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49</cp:revision>
  <dcterms:created xsi:type="dcterms:W3CDTF">2022-01-13T12:32:11Z</dcterms:created>
  <dcterms:modified xsi:type="dcterms:W3CDTF">2023-09-08T15:02:15Z</dcterms:modified>
</cp:coreProperties>
</file>