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77" r:id="rId3"/>
    <p:sldId id="293" r:id="rId4"/>
    <p:sldId id="304" r:id="rId5"/>
    <p:sldId id="284" r:id="rId6"/>
    <p:sldId id="305" r:id="rId7"/>
    <p:sldId id="278" r:id="rId8"/>
    <p:sldId id="280" r:id="rId9"/>
    <p:sldId id="282" r:id="rId10"/>
    <p:sldId id="283" r:id="rId11"/>
    <p:sldId id="285" r:id="rId12"/>
    <p:sldId id="286" r:id="rId13"/>
    <p:sldId id="288" r:id="rId14"/>
    <p:sldId id="299" r:id="rId15"/>
    <p:sldId id="303" r:id="rId16"/>
    <p:sldId id="297" r:id="rId17"/>
    <p:sldId id="301" r:id="rId18"/>
    <p:sldId id="290" r:id="rId19"/>
    <p:sldId id="289" r:id="rId20"/>
    <p:sldId id="291" r:id="rId21"/>
    <p:sldId id="259" r:id="rId22"/>
    <p:sldId id="260" r:id="rId23"/>
    <p:sldId id="261" r:id="rId24"/>
    <p:sldId id="262" r:id="rId25"/>
    <p:sldId id="263" r:id="rId26"/>
    <p:sldId id="264" r:id="rId27"/>
    <p:sldId id="265" r:id="rId28"/>
    <p:sldId id="267" r:id="rId29"/>
    <p:sldId id="268" r:id="rId30"/>
    <p:sldId id="269" r:id="rId31"/>
    <p:sldId id="271" r:id="rId32"/>
    <p:sldId id="270" r:id="rId33"/>
    <p:sldId id="272" r:id="rId34"/>
    <p:sldId id="273" r:id="rId35"/>
    <p:sldId id="274" r:id="rId36"/>
    <p:sldId id="275" r:id="rId37"/>
    <p:sldId id="294" r:id="rId38"/>
    <p:sldId id="306" r:id="rId39"/>
    <p:sldId id="307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88908" autoAdjust="0"/>
  </p:normalViewPr>
  <p:slideViewPr>
    <p:cSldViewPr>
      <p:cViewPr varScale="1">
        <p:scale>
          <a:sx n="96" d="100"/>
          <a:sy n="96" d="100"/>
        </p:scale>
        <p:origin x="-41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DF25C-0123-488C-9028-2D88DDF31CEA}" type="datetimeFigureOut">
              <a:rPr lang="ru-RU" smtClean="0"/>
              <a:pPr/>
              <a:t>15.12.2014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9BBF2-DB9C-4831-96EB-2293AE8544C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DF25C-0123-488C-9028-2D88DDF31CEA}" type="datetimeFigureOut">
              <a:rPr lang="ru-RU" smtClean="0"/>
              <a:pPr/>
              <a:t>15.12.2014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9BBF2-DB9C-4831-96EB-2293AE8544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DF25C-0123-488C-9028-2D88DDF31CEA}" type="datetimeFigureOut">
              <a:rPr lang="ru-RU" smtClean="0"/>
              <a:pPr/>
              <a:t>15.12.2014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9BBF2-DB9C-4831-96EB-2293AE8544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DF25C-0123-488C-9028-2D88DDF31CEA}" type="datetimeFigureOut">
              <a:rPr lang="ru-RU" smtClean="0"/>
              <a:pPr/>
              <a:t>15.12.2014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9BBF2-DB9C-4831-96EB-2293AE8544C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DF25C-0123-488C-9028-2D88DDF31CEA}" type="datetimeFigureOut">
              <a:rPr lang="ru-RU" smtClean="0"/>
              <a:pPr/>
              <a:t>15.12.2014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9BBF2-DB9C-4831-96EB-2293AE8544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DF25C-0123-488C-9028-2D88DDF31CEA}" type="datetimeFigureOut">
              <a:rPr lang="ru-RU" smtClean="0"/>
              <a:pPr/>
              <a:t>15.12.2014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9BBF2-DB9C-4831-96EB-2293AE8544C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DF25C-0123-488C-9028-2D88DDF31CEA}" type="datetimeFigureOut">
              <a:rPr lang="ru-RU" smtClean="0"/>
              <a:pPr/>
              <a:t>15.12.2014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9BBF2-DB9C-4831-96EB-2293AE8544C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DF25C-0123-488C-9028-2D88DDF31CEA}" type="datetimeFigureOut">
              <a:rPr lang="ru-RU" smtClean="0"/>
              <a:pPr/>
              <a:t>15.12.2014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9BBF2-DB9C-4831-96EB-2293AE8544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DF25C-0123-488C-9028-2D88DDF31CEA}" type="datetimeFigureOut">
              <a:rPr lang="ru-RU" smtClean="0"/>
              <a:pPr/>
              <a:t>15.12.2014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9BBF2-DB9C-4831-96EB-2293AE8544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DF25C-0123-488C-9028-2D88DDF31CEA}" type="datetimeFigureOut">
              <a:rPr lang="ru-RU" smtClean="0"/>
              <a:pPr/>
              <a:t>15.12.2014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9BBF2-DB9C-4831-96EB-2293AE8544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DF25C-0123-488C-9028-2D88DDF31CEA}" type="datetimeFigureOut">
              <a:rPr lang="ru-RU" smtClean="0"/>
              <a:pPr/>
              <a:t>15.12.2014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9BBF2-DB9C-4831-96EB-2293AE8544C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D0DF25C-0123-488C-9028-2D88DDF31CEA}" type="datetimeFigureOut">
              <a:rPr lang="ru-RU" smtClean="0"/>
              <a:pPr/>
              <a:t>15.12.2014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DB9BBF2-DB9C-4831-96EB-2293AE8544C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com.ru/ru/documents/archive/advices.php" TargetMode="External"/><Relationship Id="rId2" Type="http://schemas.openxmlformats.org/officeDocument/2006/relationships/hyperlink" Target="http://lgrem.ru/catalog_pics/big/68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schools.keldysh.ru/labmro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:\куём варим\SAM_1571.JPG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 b="1115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51" name="WordArt 3"/>
          <p:cNvSpPr>
            <a:spLocks noChangeArrowheads="1" noChangeShapeType="1" noTextEdit="1"/>
          </p:cNvSpPr>
          <p:nvPr/>
        </p:nvSpPr>
        <p:spPr bwMode="auto">
          <a:xfrm>
            <a:off x="1085850" y="733425"/>
            <a:ext cx="4086225" cy="141922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rtl="0"/>
            <a:endParaRPr lang="ru-RU" sz="3600" kern="10" spc="0" dirty="0">
              <a:ln w="9525">
                <a:solidFill>
                  <a:srgbClr val="FFC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FF0000"/>
                  </a:gs>
                  <a:gs pos="100000">
                    <a:srgbClr val="0099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052" name="WordArt 4"/>
          <p:cNvSpPr>
            <a:spLocks noChangeArrowheads="1" noChangeShapeType="1" noTextEdit="1"/>
          </p:cNvSpPr>
          <p:nvPr/>
        </p:nvSpPr>
        <p:spPr bwMode="auto">
          <a:xfrm>
            <a:off x="1115616" y="2636912"/>
            <a:ext cx="7446590" cy="141922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rtl="0"/>
            <a:endParaRPr lang="ru-RU" sz="3600" kern="10" spc="0" dirty="0">
              <a:ln w="9525">
                <a:solidFill>
                  <a:srgbClr val="C0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FF0000"/>
                  </a:gs>
                  <a:gs pos="100000">
                    <a:srgbClr val="0099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026" name="WordArt 2"/>
          <p:cNvSpPr>
            <a:spLocks noChangeArrowheads="1" noChangeShapeType="1" noTextEdit="1"/>
          </p:cNvSpPr>
          <p:nvPr/>
        </p:nvSpPr>
        <p:spPr bwMode="auto">
          <a:xfrm>
            <a:off x="251520" y="1412776"/>
            <a:ext cx="8892480" cy="2736304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1223"/>
              </a:avLst>
            </a:prstTxWarp>
          </a:bodyPr>
          <a:lstStyle/>
          <a:p>
            <a:pPr algn="ctr" rtl="0"/>
            <a:r>
              <a:rPr lang="ru-RU" sz="3600" b="1" kern="10" dirty="0" smtClean="0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0070C0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Возрождение кузнечного </a:t>
            </a:r>
            <a:r>
              <a:rPr lang="ru-RU" sz="3600" b="1" kern="10" spc="0" dirty="0" smtClean="0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0070C0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ремесл</a:t>
            </a:r>
            <a:r>
              <a:rPr lang="ru-RU" sz="3600" b="1" kern="10" dirty="0" smtClean="0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0070C0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а </a:t>
            </a:r>
            <a:r>
              <a:rPr lang="ru-RU" sz="3600" b="1" kern="10" spc="0" dirty="0" smtClean="0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0070C0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на Кубани</a:t>
            </a:r>
            <a:endParaRPr lang="ru-RU" sz="3600" b="1" kern="10" spc="0" dirty="0">
              <a:ln w="9525">
                <a:solidFill>
                  <a:srgbClr val="7030A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0070C0"/>
                  </a:gs>
                  <a:gs pos="100000">
                    <a:srgbClr val="0099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1142998" y="731519"/>
            <a:ext cx="7572405" cy="1411597"/>
          </a:xfrm>
        </p:spPr>
        <p:txBody>
          <a:bodyPr/>
          <a:lstStyle/>
          <a:p>
            <a:r>
              <a:rPr lang="ru-RU" dirty="0"/>
              <a:t>До революции в </a:t>
            </a:r>
            <a:r>
              <a:rPr lang="ru-RU" dirty="0" err="1" smtClean="0"/>
              <a:t>Кранодаре</a:t>
            </a:r>
            <a:r>
              <a:rPr lang="ru-RU" dirty="0" smtClean="0"/>
              <a:t> было </a:t>
            </a:r>
            <a:r>
              <a:rPr lang="ru-RU" dirty="0"/>
              <a:t>4 кузницы. Самая крупная из них кузница </a:t>
            </a:r>
            <a:r>
              <a:rPr lang="ru-RU" b="1" i="1" dirty="0"/>
              <a:t>Ломакина,</a:t>
            </a:r>
            <a:r>
              <a:rPr lang="ru-RU" dirty="0"/>
              <a:t> которая изготовляла даже </a:t>
            </a:r>
            <a:r>
              <a:rPr lang="ru-RU" b="1" dirty="0"/>
              <a:t>тачанки. </a:t>
            </a:r>
            <a:endParaRPr lang="ru-RU" dirty="0"/>
          </a:p>
          <a:p>
            <a:endParaRPr lang="ru-RU" dirty="0"/>
          </a:p>
        </p:txBody>
      </p:sp>
      <p:pic>
        <p:nvPicPr>
          <p:cNvPr id="5" name="Содержимое 4" descr="http://ruschool.files.wordpress.com/2010/12/coach.jpg?w=250&amp;h=173"/>
          <p:cNvPicPr>
            <a:picLocks noGrp="1"/>
          </p:cNvPicPr>
          <p:nvPr>
            <p:ph sz="quarter" idx="14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928794" y="2000240"/>
            <a:ext cx="5214974" cy="4509120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13"/>
          </p:nvPr>
        </p:nvSpPr>
        <p:spPr>
          <a:xfrm>
            <a:off x="285720" y="214290"/>
            <a:ext cx="8572560" cy="3286148"/>
          </a:xfrm>
        </p:spPr>
        <p:txBody>
          <a:bodyPr>
            <a:normAutofit/>
          </a:bodyPr>
          <a:lstStyle/>
          <a:p>
            <a:r>
              <a:rPr lang="ru-RU" dirty="0"/>
              <a:t>В посёлке </a:t>
            </a:r>
            <a:r>
              <a:rPr lang="ru-RU" dirty="0" err="1"/>
              <a:t>Мезмай</a:t>
            </a:r>
            <a:r>
              <a:rPr lang="ru-RU" dirty="0"/>
              <a:t>, примерно в 300 километрах южнее Краснодара, находится Архитектурно-этнографический музей – мастерская кузнечного дела Кубани. Экспонаты, представленные здесь, рассказывают об истории кузнечного ремесла. В музее можно увидеть изделия народных умельцев с именными клеймами, инструменты и оборудование.</a:t>
            </a:r>
          </a:p>
          <a:p>
            <a:r>
              <a:rPr lang="ru-RU" dirty="0"/>
              <a:t>Сегодня кузнечное дело снова в моде. Кованые изделия можно встретить повсюду, и художественная ковка снова высоко ценится.</a:t>
            </a:r>
          </a:p>
          <a:p>
            <a:endParaRPr lang="ru-RU" dirty="0"/>
          </a:p>
        </p:txBody>
      </p:sp>
      <p:pic>
        <p:nvPicPr>
          <p:cNvPr id="4" name="Рисунок 3" descr="C:\Documents and Settings\Администратор\Мои документы\мезмай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64" y="3286124"/>
            <a:ext cx="4857784" cy="3214710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323528" y="731520"/>
            <a:ext cx="8820472" cy="2409448"/>
          </a:xfrm>
        </p:spPr>
        <p:txBody>
          <a:bodyPr>
            <a:normAutofit/>
          </a:bodyPr>
          <a:lstStyle/>
          <a:p>
            <a:pPr lvl="0"/>
            <a:r>
              <a:rPr lang="ru-RU" dirty="0"/>
              <a:t>. Современные кубанские кузнецы и дизайнеры по металлу Михаил Скворцов из посёлка </a:t>
            </a:r>
            <a:r>
              <a:rPr lang="ru-RU" dirty="0" err="1"/>
              <a:t>Мезмай</a:t>
            </a:r>
            <a:r>
              <a:rPr lang="ru-RU" dirty="0"/>
              <a:t> Апшеронского района, краснодарцы Михаил </a:t>
            </a:r>
            <a:r>
              <a:rPr lang="ru-RU" dirty="0" err="1"/>
              <a:t>Смаглюк</a:t>
            </a:r>
            <a:r>
              <a:rPr lang="ru-RU" dirty="0"/>
              <a:t>, Сергей Зубарев, Григорий </a:t>
            </a:r>
            <a:r>
              <a:rPr lang="ru-RU" dirty="0" err="1"/>
              <a:t>Амиян</a:t>
            </a:r>
            <a:r>
              <a:rPr lang="ru-RU" dirty="0"/>
              <a:t>, а также Анатолий </a:t>
            </a:r>
            <a:r>
              <a:rPr lang="ru-RU" dirty="0" err="1"/>
              <a:t>Турукин</a:t>
            </a:r>
            <a:r>
              <a:rPr lang="ru-RU" dirty="0"/>
              <a:t> из станицы </a:t>
            </a:r>
            <a:r>
              <a:rPr lang="ru-RU" dirty="0" err="1"/>
              <a:t>Новотитаровской</a:t>
            </a:r>
            <a:r>
              <a:rPr lang="ru-RU" dirty="0"/>
              <a:t> </a:t>
            </a:r>
            <a:r>
              <a:rPr lang="ru-RU" dirty="0" err="1"/>
              <a:t>Динского</a:t>
            </a:r>
            <a:r>
              <a:rPr lang="ru-RU" dirty="0"/>
              <a:t> района, да и многие другие мастера вносят огромный вклад в дальнейшее развитие народного ремесла.     </a:t>
            </a:r>
          </a:p>
        </p:txBody>
      </p:sp>
      <p:pic>
        <p:nvPicPr>
          <p:cNvPr id="4" name="Рисунок 3" descr="C:\Documents and Settings\Администратор\Мои документы\мезмай 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068960"/>
            <a:ext cx="3744416" cy="3439641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 descr="C:\Documents and Settings\Администратор\Мои документы\мезмай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068960"/>
            <a:ext cx="4368130" cy="3439641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323528" y="260648"/>
            <a:ext cx="4392488" cy="6048672"/>
          </a:xfrm>
        </p:spPr>
        <p:txBody>
          <a:bodyPr>
            <a:normAutofit fontScale="92500"/>
          </a:bodyPr>
          <a:lstStyle/>
          <a:p>
            <a:r>
              <a:rPr lang="ru-RU" b="1" i="1" dirty="0" smtClean="0">
                <a:solidFill>
                  <a:srgbClr val="0070C0"/>
                </a:solidFill>
              </a:rPr>
              <a:t>Языков Николай Витальевич – </a:t>
            </a:r>
            <a:r>
              <a:rPr lang="ru-RU" dirty="0" smtClean="0">
                <a:solidFill>
                  <a:srgbClr val="0070C0"/>
                </a:solidFill>
              </a:rPr>
              <a:t>творческий,   увлеченный своим кузнечным ремеслом человек. Он открыл частное предприятие по изготовлению изделий из металла. Из его цеха вышли такие замечательные фигуры медведя, у ледового катка, лося – у торгового комплекса «Экспресс», парой лошадей любуются </a:t>
            </a:r>
            <a:r>
              <a:rPr lang="ru-RU" dirty="0" err="1" smtClean="0">
                <a:solidFill>
                  <a:srgbClr val="0070C0"/>
                </a:solidFill>
              </a:rPr>
              <a:t>тихоречане</a:t>
            </a:r>
            <a:r>
              <a:rPr lang="ru-RU" dirty="0" smtClean="0">
                <a:solidFill>
                  <a:srgbClr val="0070C0"/>
                </a:solidFill>
              </a:rPr>
              <a:t>  у магазина «Фруктовый рай». Работу над замечательной коровой - Буренкой  заканчивали во дворе рабочие цеха во время нашей экскурсии. Скоро и она будет радовать жителей нашего города. 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M:\куём варим\SAM_1596.JPG"/>
          <p:cNvPicPr>
            <a:picLocks noChangeAspect="1" noChangeArrowheads="1"/>
          </p:cNvPicPr>
          <p:nvPr/>
        </p:nvPicPr>
        <p:blipFill>
          <a:blip r:embed="rId2" cstate="print">
            <a:lum bright="10000" contrast="-10000"/>
          </a:blip>
          <a:srcRect l="15153" r="17705" b="4885"/>
          <a:stretch>
            <a:fillRect/>
          </a:stretch>
        </p:blipFill>
        <p:spPr bwMode="auto">
          <a:xfrm>
            <a:off x="4832500" y="332656"/>
            <a:ext cx="4059980" cy="5472608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:\куём варим\SAM_15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340768"/>
            <a:ext cx="7169654" cy="5068428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099" name="Picture 3" descr="I:\Мои документы\анимация\tihorecky_grayon_gerb_b01.jpg"/>
          <p:cNvPicPr>
            <a:picLocks noChangeAspect="1" noChangeArrowheads="1"/>
          </p:cNvPicPr>
          <p:nvPr/>
        </p:nvPicPr>
        <p:blipFill>
          <a:blip r:embed="rId3" cstate="print"/>
          <a:srcRect l="9972" t="3243" r="4000" b="17704"/>
          <a:stretch>
            <a:fillRect/>
          </a:stretch>
        </p:blipFill>
        <p:spPr bwMode="auto">
          <a:xfrm>
            <a:off x="1187624" y="1844824"/>
            <a:ext cx="1080120" cy="1224136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3528" y="274638"/>
            <a:ext cx="8568952" cy="922114"/>
          </a:xfrm>
        </p:spPr>
        <p:txBody>
          <a:bodyPr>
            <a:normAutofit/>
          </a:bodyPr>
          <a:lstStyle/>
          <a:p>
            <a:pPr algn="l"/>
            <a:r>
              <a:rPr lang="ru-RU" sz="2000" dirty="0" smtClean="0">
                <a:solidFill>
                  <a:srgbClr val="0070C0"/>
                </a:solidFill>
              </a:rPr>
              <a:t>Кубанская </a:t>
            </a:r>
            <a:r>
              <a:rPr lang="ru-RU" sz="2000" dirty="0">
                <a:solidFill>
                  <a:srgbClr val="0070C0"/>
                </a:solidFill>
              </a:rPr>
              <a:t>ковка – это великолепный выбор для людей, которые ценят красоту и благородство кованых изделий</a:t>
            </a:r>
            <a:r>
              <a:rPr lang="ru-RU" sz="2000" dirty="0"/>
              <a:t>     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quarter" idx="13"/>
          </p:nvPr>
        </p:nvSpPr>
        <p:spPr>
          <a:xfrm>
            <a:off x="457200" y="1600201"/>
            <a:ext cx="1090464" cy="532656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080120"/>
          </a:xfrm>
        </p:spPr>
        <p:txBody>
          <a:bodyPr/>
          <a:lstStyle/>
          <a:p>
            <a:pPr algn="ctr"/>
            <a:r>
              <a:rPr lang="ru-RU" sz="2000" dirty="0" smtClean="0">
                <a:solidFill>
                  <a:srgbClr val="0070C0"/>
                </a:solidFill>
              </a:rPr>
              <a:t>Парой лошадей любуются </a:t>
            </a:r>
            <a:r>
              <a:rPr lang="ru-RU" sz="2000" dirty="0" err="1" smtClean="0">
                <a:solidFill>
                  <a:srgbClr val="0070C0"/>
                </a:solidFill>
              </a:rPr>
              <a:t>тихоречане</a:t>
            </a:r>
            <a:r>
              <a:rPr lang="ru-RU" sz="2000" dirty="0" smtClean="0">
                <a:solidFill>
                  <a:srgbClr val="0070C0"/>
                </a:solidFill>
              </a:rPr>
              <a:t>  по улице Гражданской </a:t>
            </a:r>
            <a:r>
              <a:rPr lang="ru-RU" sz="2000" dirty="0" smtClean="0">
                <a:solidFill>
                  <a:srgbClr val="FFFF00"/>
                </a:solidFill>
              </a:rPr>
              <a:t/>
            </a:r>
            <a:br>
              <a:rPr lang="ru-RU" sz="2000" dirty="0" smtClean="0">
                <a:solidFill>
                  <a:srgbClr val="FFFF00"/>
                </a:solidFill>
              </a:rPr>
            </a:br>
            <a:endParaRPr lang="ru-RU" sz="2000" dirty="0"/>
          </a:p>
        </p:txBody>
      </p:sp>
      <p:pic>
        <p:nvPicPr>
          <p:cNvPr id="3074" name="Picture 2" descr="M:\куём варим\SAM_1553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lum bright="20000"/>
          </a:blip>
          <a:stretch>
            <a:fillRect/>
          </a:stretch>
        </p:blipFill>
        <p:spPr bwMode="auto">
          <a:xfrm>
            <a:off x="1187624" y="1124744"/>
            <a:ext cx="6408712" cy="4806535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547664" y="6093296"/>
            <a:ext cx="63855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ea typeface="+mj-ea"/>
                <a:cs typeface="+mj-cs"/>
              </a:rPr>
              <a:t>Изделия частного предпринимателя  Языкова Николая Витальевича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820472" cy="1143000"/>
          </a:xfrm>
        </p:spPr>
        <p:txBody>
          <a:bodyPr/>
          <a:lstStyle/>
          <a:p>
            <a:r>
              <a:rPr lang="ru-RU" sz="2000" dirty="0" smtClean="0">
                <a:solidFill>
                  <a:srgbClr val="0070C0"/>
                </a:solidFill>
              </a:rPr>
              <a:t>Великолепный «Лось» красуется у дороги по улице Гражданской </a:t>
            </a:r>
            <a:endParaRPr lang="ru-RU" sz="2000" dirty="0">
              <a:solidFill>
                <a:srgbClr val="0070C0"/>
              </a:solidFill>
            </a:endParaRPr>
          </a:p>
        </p:txBody>
      </p:sp>
      <p:pic>
        <p:nvPicPr>
          <p:cNvPr id="3074" name="Picture 2" descr="M:\куём варим\SAM_1557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980728"/>
            <a:ext cx="7053725" cy="5290294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260648"/>
            <a:ext cx="7704856" cy="576064"/>
          </a:xfrm>
        </p:spPr>
        <p:txBody>
          <a:bodyPr/>
          <a:lstStyle/>
          <a:p>
            <a:pPr algn="ctr"/>
            <a:r>
              <a:rPr lang="ru-RU" sz="2000" dirty="0" smtClean="0">
                <a:solidFill>
                  <a:srgbClr val="0070C0"/>
                </a:solidFill>
              </a:rPr>
              <a:t> Красавица «Буренка» еще не покинула цех и мы стали свидетелями ее покраски.</a:t>
            </a:r>
            <a:endParaRPr lang="ru-RU" sz="2000" dirty="0">
              <a:solidFill>
                <a:srgbClr val="0070C0"/>
              </a:solidFill>
            </a:endParaRPr>
          </a:p>
        </p:txBody>
      </p:sp>
      <p:pic>
        <p:nvPicPr>
          <p:cNvPr id="4099" name="Picture 3" descr="M:\куём варим\SAM_1566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928670"/>
            <a:ext cx="7920880" cy="5634626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dirty="0" smtClean="0"/>
              <a:t>Михаил Лукьяненко, Александр </a:t>
            </a:r>
            <a:r>
              <a:rPr lang="ru-RU" dirty="0" err="1" smtClean="0"/>
              <a:t>Ключай</a:t>
            </a:r>
            <a:r>
              <a:rPr lang="ru-RU" dirty="0" smtClean="0"/>
              <a:t> – молодые перспективные работники, любящие свое ремесло.</a:t>
            </a:r>
            <a:endParaRPr lang="ru-RU" dirty="0"/>
          </a:p>
        </p:txBody>
      </p:sp>
      <p:pic>
        <p:nvPicPr>
          <p:cNvPr id="4" name="Picture 2" descr="M:\куём варим\SAM_15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2060848"/>
            <a:ext cx="5472608" cy="4615355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337004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M:\куём варим\SAM_15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484784"/>
            <a:ext cx="7272808" cy="4666718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glow rad="139700">
              <a:schemeClr val="accent2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260648"/>
            <a:ext cx="8496944" cy="1143000"/>
          </a:xfrm>
        </p:spPr>
        <p:txBody>
          <a:bodyPr/>
          <a:lstStyle/>
          <a:p>
            <a:pPr>
              <a:buNone/>
            </a:pPr>
            <a:r>
              <a:rPr lang="ru-RU" i="1" dirty="0" smtClean="0"/>
              <a:t>В цехе готовых изделий </a:t>
            </a:r>
            <a:endParaRPr lang="ru-RU" i="1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13"/>
          </p:nvPr>
        </p:nvSpPr>
        <p:spPr>
          <a:xfrm>
            <a:off x="457200" y="1600201"/>
            <a:ext cx="154360" cy="172615"/>
          </a:xfrm>
        </p:spPr>
        <p:txBody>
          <a:bodyPr>
            <a:normAutofit fontScale="25000" lnSpcReduction="20000"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4499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27584" y="332656"/>
            <a:ext cx="7992888" cy="63709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Введение</a:t>
            </a:r>
          </a:p>
          <a:p>
            <a:pPr>
              <a:buNone/>
            </a:pPr>
            <a:r>
              <a:rPr lang="ru-RU" sz="28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l-GR" sz="28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Ι</a:t>
            </a:r>
            <a:r>
              <a:rPr lang="ru-RU" sz="28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 Содержание проекта</a:t>
            </a:r>
            <a:endParaRPr lang="ru-RU" sz="2800" b="1" i="1" cap="none" spc="50" dirty="0" smtClean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ru-RU" sz="28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ΙΙ. </a:t>
            </a:r>
            <a:r>
              <a:rPr lang="ru-RU" sz="28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Литературный обзор</a:t>
            </a:r>
          </a:p>
          <a:p>
            <a:r>
              <a:rPr lang="ru-RU" sz="2400" i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2.1.  Греческая Мифология ;</a:t>
            </a:r>
          </a:p>
          <a:p>
            <a:pPr>
              <a:buNone/>
            </a:pPr>
            <a:r>
              <a:rPr lang="ru-RU" sz="2400" i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2.2. </a:t>
            </a:r>
            <a:r>
              <a:rPr lang="ru-RU" sz="2400" i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славянская мифология </a:t>
            </a:r>
            <a:r>
              <a:rPr lang="ru-RU" sz="2400" i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;</a:t>
            </a:r>
          </a:p>
          <a:p>
            <a:pPr>
              <a:buNone/>
            </a:pPr>
            <a:r>
              <a:rPr lang="ru-RU" sz="2400" i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2.3.  </a:t>
            </a:r>
            <a:r>
              <a:rPr lang="ru-RU" sz="2400" i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Христианские покровители кузнечного ремесла на Кубани;</a:t>
            </a:r>
            <a:endParaRPr lang="ru-RU" sz="2400" i="1" cap="none" spc="50" dirty="0" smtClean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>
              <a:buNone/>
            </a:pPr>
            <a:r>
              <a:rPr lang="el-GR" sz="24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ΙΙΙ</a:t>
            </a:r>
            <a:r>
              <a:rPr lang="ru-RU" sz="24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 Теоретическое обоснование проектной части</a:t>
            </a:r>
          </a:p>
          <a:p>
            <a:pPr>
              <a:buNone/>
            </a:pPr>
            <a:r>
              <a:rPr lang="ru-RU" sz="2400" i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3.1.Легенда о кубанском кузнеце;</a:t>
            </a:r>
          </a:p>
          <a:p>
            <a:pPr>
              <a:buNone/>
            </a:pPr>
            <a:r>
              <a:rPr lang="ru-RU" sz="2400" i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3.2.Муузейные экспонаты;</a:t>
            </a:r>
          </a:p>
          <a:p>
            <a:pPr>
              <a:buNone/>
            </a:pPr>
            <a:r>
              <a:rPr lang="ru-RU" sz="2400" i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3.3. Кузнечное ремесло Кубани </a:t>
            </a:r>
            <a:r>
              <a:rPr lang="en-US" sz="2400" i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X</a:t>
            </a:r>
            <a:r>
              <a:rPr lang="el-GR" sz="2400" i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Ι</a:t>
            </a:r>
            <a:r>
              <a:rPr lang="en-US" sz="2400" i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X</a:t>
            </a:r>
            <a:r>
              <a:rPr lang="ru-RU" sz="2400" i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– </a:t>
            </a:r>
            <a:r>
              <a:rPr lang="en-US" sz="2400" i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XX</a:t>
            </a:r>
            <a:r>
              <a:rPr lang="ru-RU" sz="2400" i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вв.;</a:t>
            </a:r>
          </a:p>
          <a:p>
            <a:pPr>
              <a:buNone/>
            </a:pPr>
            <a:r>
              <a:rPr lang="ru-RU" sz="2400" i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3.4.Ковань  </a:t>
            </a:r>
            <a:r>
              <a:rPr lang="en-US" sz="2400" i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XX</a:t>
            </a:r>
            <a:r>
              <a:rPr lang="el-GR" sz="2400" i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Ι</a:t>
            </a:r>
            <a:r>
              <a:rPr lang="ru-RU" sz="2400" i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века;</a:t>
            </a:r>
          </a:p>
          <a:p>
            <a:pPr>
              <a:buNone/>
            </a:pPr>
            <a:r>
              <a:rPr lang="ru-RU" sz="2400" i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3.5.Мастера земли Тихорецкой.</a:t>
            </a:r>
          </a:p>
          <a:p>
            <a:r>
              <a:rPr lang="ru-RU" sz="28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ΙV. Вывод</a:t>
            </a:r>
          </a:p>
          <a:p>
            <a:r>
              <a:rPr lang="ru-RU" sz="28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V. Заключение </a:t>
            </a:r>
          </a:p>
          <a:p>
            <a:r>
              <a:rPr lang="ru-RU" sz="28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VΙ. Список литературы</a:t>
            </a:r>
            <a:endParaRPr lang="ru-RU" sz="2800" b="1" cap="none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640960" cy="1143000"/>
          </a:xfrm>
        </p:spPr>
        <p:txBody>
          <a:bodyPr/>
          <a:lstStyle/>
          <a:p>
            <a:r>
              <a:rPr lang="ru-RU" sz="2000" dirty="0" smtClean="0"/>
              <a:t>«</a:t>
            </a:r>
            <a:r>
              <a:rPr lang="ru-RU" sz="2000" dirty="0" err="1" smtClean="0"/>
              <a:t>Труборезка</a:t>
            </a:r>
            <a:r>
              <a:rPr lang="ru-RU" sz="2000" dirty="0" smtClean="0"/>
              <a:t>»инструмент для нарезки полос из металла</a:t>
            </a:r>
            <a:endParaRPr lang="ru-RU" sz="2000" dirty="0"/>
          </a:p>
        </p:txBody>
      </p:sp>
      <p:pic>
        <p:nvPicPr>
          <p:cNvPr id="4" name="Содержимое 3" descr="M:\куём варим\SAM_1592.JPG"/>
          <p:cNvPicPr>
            <a:picLocks noGrp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000108"/>
            <a:ext cx="7316316" cy="5525236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18030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0"/>
            <a:ext cx="7581226" cy="882119"/>
          </a:xfrm>
        </p:spPr>
        <p:txBody>
          <a:bodyPr/>
          <a:lstStyle/>
          <a:p>
            <a:r>
              <a:rPr lang="ru-RU" dirty="0" smtClean="0"/>
              <a:t>Ажурные ворота ЧП  Языкова Николая Витальевича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ковка</a:t>
            </a:r>
            <a:endParaRPr lang="ru-RU" dirty="0"/>
          </a:p>
        </p:txBody>
      </p:sp>
      <p:pic>
        <p:nvPicPr>
          <p:cNvPr id="1026" name="Picture 2" descr="M:\куём варим\SAM_15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764704"/>
            <a:ext cx="7385587" cy="5501052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60648"/>
            <a:ext cx="6512511" cy="1143000"/>
          </a:xfrm>
        </p:spPr>
        <p:txBody>
          <a:bodyPr/>
          <a:lstStyle/>
          <a:p>
            <a:r>
              <a:rPr lang="ru-RU" sz="2000" dirty="0" smtClean="0"/>
              <a:t>Пара коней – новая работа кузнечного цеха</a:t>
            </a:r>
            <a:endParaRPr lang="ru-RU" sz="2000" dirty="0"/>
          </a:p>
        </p:txBody>
      </p:sp>
      <p:pic>
        <p:nvPicPr>
          <p:cNvPr id="3074" name="Picture 2" descr="M:\куём варим\SAM_1553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lum bright="10000"/>
          </a:blip>
          <a:stretch>
            <a:fillRect/>
          </a:stretch>
        </p:blipFill>
        <p:spPr bwMode="auto">
          <a:xfrm>
            <a:off x="1043608" y="980728"/>
            <a:ext cx="7416824" cy="5562619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:\куём варим\SAM_15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19" y="188640"/>
            <a:ext cx="8792685" cy="6480720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099" name="Picture 3" descr="I:\Мои документы\анимация\tihorecky_grayon_gerb_b01.jpg"/>
          <p:cNvPicPr>
            <a:picLocks noChangeAspect="1" noChangeArrowheads="1"/>
          </p:cNvPicPr>
          <p:nvPr/>
        </p:nvPicPr>
        <p:blipFill>
          <a:blip r:embed="rId3" cstate="print"/>
          <a:srcRect l="9972" t="3243" r="4000" b="9189"/>
          <a:stretch>
            <a:fillRect/>
          </a:stretch>
        </p:blipFill>
        <p:spPr bwMode="auto">
          <a:xfrm>
            <a:off x="251520" y="188640"/>
            <a:ext cx="1512168" cy="1898379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139952" y="274638"/>
            <a:ext cx="4752528" cy="1498178"/>
          </a:xfrm>
        </p:spPr>
        <p:txBody>
          <a:bodyPr>
            <a:normAutofit fontScale="90000"/>
          </a:bodyPr>
          <a:lstStyle/>
          <a:p>
            <a:pPr algn="r"/>
            <a:r>
              <a:rPr lang="ru-RU" dirty="0"/>
              <a:t>     </a:t>
            </a:r>
            <a:r>
              <a:rPr lang="ru-RU" sz="2000" dirty="0"/>
              <a:t>Кубанская ковка – это великолепный выбор для людей, которые ценят красоту и благородство кованых изделий     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quarter" idx="13"/>
          </p:nvPr>
        </p:nvSpPr>
        <p:spPr>
          <a:xfrm>
            <a:off x="457200" y="1600201"/>
            <a:ext cx="1090464" cy="532656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:\куём варим\SAM_1555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1259632" y="908720"/>
            <a:ext cx="6696744" cy="5544616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899592" y="260648"/>
            <a:ext cx="7175351" cy="1793167"/>
          </a:xfrm>
        </p:spPr>
        <p:txBody>
          <a:bodyPr/>
          <a:lstStyle/>
          <a:p>
            <a:r>
              <a:rPr lang="ru-RU" sz="2000" dirty="0" smtClean="0"/>
              <a:t>Золоторогий лось </a:t>
            </a:r>
            <a:endParaRPr lang="ru-RU" sz="2000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M:\куём варим\SAM_15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548680"/>
            <a:ext cx="8025408" cy="6019056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M:\куём варим\SAM_15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785794"/>
            <a:ext cx="7715304" cy="5786478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214283" y="0"/>
            <a:ext cx="8358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Корову Буренку начинали делать с чертежа в натуральную величину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M:\куём варим\SAM_15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714356"/>
            <a:ext cx="8072494" cy="5654267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1357290" y="142852"/>
            <a:ext cx="6152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«Буренка» на листе ватмана в натуральную величину. 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M:\куём варим\SAM_15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M:\куём варим\SAM_15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071546"/>
            <a:ext cx="7358114" cy="5268554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1857356" y="428604"/>
            <a:ext cx="5937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Выполнение детали «вензель» на станке «кондуктор»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5530626"/>
          </a:xfrm>
        </p:spPr>
        <p:txBody>
          <a:bodyPr>
            <a:noAutofit/>
          </a:bodyPr>
          <a:lstStyle/>
          <a:p>
            <a:pPr algn="l"/>
            <a:r>
              <a:rPr lang="ru-RU" sz="2800" dirty="0" smtClean="0">
                <a:solidFill>
                  <a:srgbClr val="0070C0"/>
                </a:solidFill>
              </a:rPr>
              <a:t>Гефест – в греческой мифологии бог огня и кузнечного дела. Он кует </a:t>
            </a:r>
            <a:r>
              <a:rPr lang="ru-RU" sz="2800" dirty="0">
                <a:solidFill>
                  <a:srgbClr val="0070C0"/>
                </a:solidFill>
              </a:rPr>
              <a:t>А</a:t>
            </a:r>
            <a:r>
              <a:rPr lang="ru-RU" sz="2800" dirty="0" smtClean="0">
                <a:solidFill>
                  <a:srgbClr val="0070C0"/>
                </a:solidFill>
              </a:rPr>
              <a:t>хиллу оружие и великолепный щит.</a:t>
            </a:r>
            <a:br>
              <a:rPr lang="ru-RU" sz="2800" dirty="0" smtClean="0">
                <a:solidFill>
                  <a:srgbClr val="0070C0"/>
                </a:solidFill>
              </a:rPr>
            </a:br>
            <a:r>
              <a:rPr lang="ru-RU" sz="2800" dirty="0" smtClean="0">
                <a:solidFill>
                  <a:srgbClr val="0070C0"/>
                </a:solidFill>
              </a:rPr>
              <a:t/>
            </a:r>
            <a:br>
              <a:rPr lang="ru-RU" sz="2800" dirty="0" smtClean="0">
                <a:solidFill>
                  <a:srgbClr val="0070C0"/>
                </a:solidFill>
              </a:rPr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pic>
        <p:nvPicPr>
          <p:cNvPr id="35842" name="Picture 2" descr="C:\Documents and Settings\Администратор\Рабочий стол\ковка\веласкес диего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851920" y="1916832"/>
            <a:ext cx="4886257" cy="4466102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6" name="Picture 2" descr="M:\SAM_17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240" y="3717032"/>
            <a:ext cx="2983633" cy="2708920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213253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M:\куём варим\SAM_15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603601"/>
            <a:ext cx="7143800" cy="5357851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M:\куём варим\SAM_15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928670"/>
            <a:ext cx="7115191" cy="5336393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1714480" y="214290"/>
            <a:ext cx="5908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Станок «</a:t>
            </a:r>
            <a:r>
              <a:rPr lang="ru-RU" dirty="0" err="1" smtClean="0"/>
              <a:t>труборезка</a:t>
            </a:r>
            <a:r>
              <a:rPr lang="ru-RU" dirty="0" smtClean="0"/>
              <a:t>»  - мы нарезаем полосы металла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:\куём варим\SAM_15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071546"/>
            <a:ext cx="7353317" cy="5514988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2428860" y="500042"/>
            <a:ext cx="4607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Мы отрезаем арматуру  нужного размера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M:\куём варим\SAM_15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285860"/>
            <a:ext cx="7448568" cy="5072098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928662" y="214290"/>
            <a:ext cx="7652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чехе не только «варят» металл, но  выполняют другие работы</a:t>
            </a:r>
          </a:p>
          <a:p>
            <a:r>
              <a:rPr lang="ru-RU" dirty="0" smtClean="0"/>
              <a:t> по металлу для населения.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M:\куём варим\SAM_16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214422"/>
            <a:ext cx="6896112" cy="5172084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1857356" y="357166"/>
            <a:ext cx="5500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Для поддержания огня в печи нам нужны дрова.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M:\куём варим\SAM_16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071546"/>
            <a:ext cx="7143799" cy="5357850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1500166" y="285728"/>
            <a:ext cx="4326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Рубить дрова –очень даже интересно!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M:\куём варим\SAM_1607.JPG"/>
          <p:cNvPicPr>
            <a:picLocks noChangeAspect="1" noChangeArrowheads="1"/>
          </p:cNvPicPr>
          <p:nvPr/>
        </p:nvPicPr>
        <p:blipFill>
          <a:blip r:embed="rId2" cstate="print"/>
          <a:srcRect l="50000" t="13579"/>
          <a:stretch>
            <a:fillRect/>
          </a:stretch>
        </p:blipFill>
        <p:spPr bwMode="auto">
          <a:xfrm>
            <a:off x="1285852" y="928670"/>
            <a:ext cx="6215106" cy="5624174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571472" y="285728"/>
            <a:ext cx="8143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Колов Николай Витальевич пригласил   нас всем классом на экскурсию.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88640"/>
            <a:ext cx="4530233" cy="1143000"/>
          </a:xfrm>
        </p:spPr>
        <p:txBody>
          <a:bodyPr/>
          <a:lstStyle/>
          <a:p>
            <a:r>
              <a:rPr lang="ru-RU" dirty="0" smtClean="0"/>
              <a:t>V. Вывод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785786" y="928670"/>
            <a:ext cx="8001056" cy="5572164"/>
          </a:xfrm>
        </p:spPr>
        <p:txBody>
          <a:bodyPr>
            <a:normAutofit fontScale="55000" lnSpcReduction="20000"/>
          </a:bodyPr>
          <a:lstStyle/>
          <a:p>
            <a:r>
              <a:rPr lang="ru-RU" sz="2900" dirty="0" smtClean="0"/>
              <a:t>Из  прочитанного материала в книгах, на сайтах интернета,  посещения краеведческого музея, можно сделать вывод, что кузнечное ремесло известно с глубокой древности.</a:t>
            </a:r>
          </a:p>
          <a:p>
            <a:r>
              <a:rPr lang="ru-RU" sz="2900" dirty="0" smtClean="0"/>
              <a:t>С переселением в конце </a:t>
            </a:r>
            <a:r>
              <a:rPr lang="ru-RU" sz="2900" dirty="0" err="1" smtClean="0"/>
              <a:t>XVIIIв</a:t>
            </a:r>
            <a:r>
              <a:rPr lang="ru-RU" sz="2900" dirty="0" smtClean="0"/>
              <a:t>. запорожских казаков на Кубань еще больше возникла  потребность  в изготовлении предметов быта из железа. В конце XIX – в начале XX  в. в кузнечном производстве широкое применение получила </a:t>
            </a:r>
            <a:r>
              <a:rPr lang="ru-RU" sz="2900" dirty="0" err="1" smtClean="0"/>
              <a:t>ковань</a:t>
            </a:r>
            <a:r>
              <a:rPr lang="ru-RU" sz="2900" dirty="0" smtClean="0"/>
              <a:t>. </a:t>
            </a:r>
          </a:p>
          <a:p>
            <a:r>
              <a:rPr lang="ru-RU" sz="2900" dirty="0" smtClean="0"/>
              <a:t>На протяжении веков кубанцы поддерживают традиции кузнечного искусства.  Такие мастера есть и в Темрюкском,  Славянском,  </a:t>
            </a:r>
            <a:r>
              <a:rPr lang="ru-RU" sz="2900" dirty="0" err="1" smtClean="0"/>
              <a:t>Брюховецком,Апшеронском</a:t>
            </a:r>
            <a:r>
              <a:rPr lang="ru-RU" sz="2900" dirty="0" smtClean="0"/>
              <a:t> ,Тихорецком   и других районах Кубани. </a:t>
            </a:r>
          </a:p>
          <a:p>
            <a:r>
              <a:rPr lang="ru-RU" sz="2900" dirty="0" smtClean="0"/>
              <a:t>Сегодня кузнечное дело снова в моде. Кованые изделия можно встретить повсюду, и художественная ковка снова высоко ценится. Современные кузнецы сохраняют старые традиции, возрождают забытые дедовские способы ковки, развивают кузнечное ремесло на современной кубанской земле и мы стали тому свидетелями и участниками на примере  работы цеха ЧП Языкова Николая Витальевича .</a:t>
            </a:r>
          </a:p>
          <a:p>
            <a:r>
              <a:rPr lang="ru-RU" sz="2900" dirty="0" smtClean="0"/>
              <a:t>Значит, смело можно утверждать, что кузнечное ремесло на Кубани  не только не забыто, но оно возрождается,  продолжает развиваться и укрепляться, приобретать новые способы производства на современной Кубанской земле.</a:t>
            </a:r>
          </a:p>
          <a:p>
            <a:pPr>
              <a:buNone/>
            </a:pPr>
            <a:endParaRPr lang="ru-RU" sz="2900" dirty="0" smtClean="0"/>
          </a:p>
          <a:p>
            <a:pPr>
              <a:buNone/>
            </a:pPr>
            <a:r>
              <a:rPr lang="ru-RU" sz="2900" dirty="0" smtClean="0"/>
              <a:t> </a:t>
            </a:r>
          </a:p>
          <a:p>
            <a:pPr>
              <a:buNone/>
            </a:pPr>
            <a:r>
              <a:rPr lang="ru-RU" sz="2900" dirty="0" smtClean="0"/>
              <a:t> </a:t>
            </a:r>
          </a:p>
          <a:p>
            <a:endParaRPr lang="ru-RU" dirty="0" smtClean="0"/>
          </a:p>
          <a:p>
            <a:pPr>
              <a:buNone/>
            </a:pPr>
            <a:r>
              <a:rPr lang="ru-RU" dirty="0" smtClean="0"/>
              <a:t> 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7" y="214290"/>
            <a:ext cx="5786478" cy="1143000"/>
          </a:xfrm>
        </p:spPr>
        <p:txBody>
          <a:bodyPr/>
          <a:lstStyle/>
          <a:p>
            <a:r>
              <a:rPr lang="ru-RU" dirty="0" smtClean="0"/>
              <a:t>VΙ. Заключение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428596" y="1142984"/>
            <a:ext cx="8143932" cy="428628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dirty="0" smtClean="0"/>
              <a:t> </a:t>
            </a:r>
          </a:p>
          <a:p>
            <a:r>
              <a:rPr lang="ru-RU" dirty="0" smtClean="0"/>
              <a:t> Цели и задачи,  поставленные  в начале  проектной  работы,  выполнены. Много информации я узнал в ходе работы в цехе ЧП Языкова Николая Витальевича «Куем. Варим»,  пользуясь литературой школьной  и сельской библиотеки, сетью Интернет, рассказами учителя, много информации почерпнул из рассказа Ефремовой Т.Н. в краеведческом зале </a:t>
            </a:r>
            <a:r>
              <a:rPr lang="ru-RU" dirty="0" err="1" smtClean="0"/>
              <a:t>Тихорецкого</a:t>
            </a:r>
            <a:r>
              <a:rPr lang="ru-RU" dirty="0" smtClean="0"/>
              <a:t> музея.  </a:t>
            </a:r>
          </a:p>
          <a:p>
            <a:r>
              <a:rPr lang="ru-RU" dirty="0" smtClean="0"/>
              <a:t>В цехе, </a:t>
            </a:r>
            <a:r>
              <a:rPr lang="ru-RU" dirty="0" err="1" smtClean="0"/>
              <a:t>Тихорецкого</a:t>
            </a:r>
            <a:r>
              <a:rPr lang="ru-RU" dirty="0" smtClean="0"/>
              <a:t> кузнеца-ремесленника,  Языкова Николая Витальевича мы  наглядно убедились, что кузнецкое ремесло не только не забыто, но и развивается, процветает, является востребованным и популярным ремеслом на Кубани.</a:t>
            </a:r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На данный проект сделана презентация и представлена на уроке </a:t>
            </a:r>
            <a:r>
              <a:rPr lang="ru-RU" dirty="0" err="1" smtClean="0"/>
              <a:t>кубановедения</a:t>
            </a:r>
            <a:r>
              <a:rPr lang="ru-RU" dirty="0" smtClean="0"/>
              <a:t> ученикам нашего класса.</a:t>
            </a:r>
          </a:p>
          <a:p>
            <a:pPr>
              <a:buNone/>
            </a:pPr>
            <a:r>
              <a:rPr lang="ru-RU" dirty="0" smtClean="0"/>
              <a:t> </a:t>
            </a:r>
          </a:p>
          <a:p>
            <a:r>
              <a:rPr lang="ru-RU" b="1" dirty="0" smtClean="0"/>
              <a:t> 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 descr="E:\терехов презентация\SAM_1780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l="14890" r="20463"/>
          <a:stretch/>
        </p:blipFill>
        <p:spPr bwMode="auto">
          <a:xfrm>
            <a:off x="1285852" y="4714884"/>
            <a:ext cx="2571768" cy="1866900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</a:ext>
          </a:extLst>
        </p:spPr>
      </p:pic>
      <p:pic>
        <p:nvPicPr>
          <p:cNvPr id="5" name="Рисунок 4" descr="E:\терехов презентация\SAM_178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r="14803"/>
          <a:stretch/>
        </p:blipFill>
        <p:spPr bwMode="auto">
          <a:xfrm>
            <a:off x="5857884" y="4714884"/>
            <a:ext cx="2500330" cy="1857388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7858180" cy="1143000"/>
          </a:xfrm>
        </p:spPr>
        <p:txBody>
          <a:bodyPr/>
          <a:lstStyle/>
          <a:p>
            <a:r>
              <a:rPr lang="ru-RU" dirty="0" smtClean="0"/>
              <a:t>VΙ. Список литературы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357158" y="1500174"/>
            <a:ext cx="8215370" cy="4857784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ru-RU" dirty="0" smtClean="0"/>
              <a:t>Вакуленко Е.Г.  «Народная культура кубанских  казаков» [Текст]: учеб. Пособие/ Е.Г. Вакуленко .- Краснодар: Традиция, 2012. – 112с.</a:t>
            </a:r>
          </a:p>
          <a:p>
            <a:pPr lvl="0"/>
            <a:r>
              <a:rPr lang="ru-RU" dirty="0" err="1" smtClean="0"/>
              <a:t>Ганкур</a:t>
            </a:r>
            <a:r>
              <a:rPr lang="ru-RU" dirty="0" smtClean="0"/>
              <a:t>, Н.А.  «Материальная культура  Кубанского казачества» [Текст в 2 т.]/ Н.А. </a:t>
            </a:r>
            <a:r>
              <a:rPr lang="ru-RU" dirty="0" err="1" smtClean="0"/>
              <a:t>Ганкур</a:t>
            </a:r>
            <a:r>
              <a:rPr lang="ru-RU" dirty="0" smtClean="0"/>
              <a:t>; ред. Б.А. </a:t>
            </a:r>
            <a:r>
              <a:rPr lang="ru-RU" dirty="0" err="1" smtClean="0"/>
              <a:t>Трехбратов</a:t>
            </a:r>
            <a:r>
              <a:rPr lang="ru-RU" dirty="0" smtClean="0"/>
              <a:t> , В.И. Лях. – Краснодар:  Традиция. Т.2. 2009.  -  272 с.: ил.</a:t>
            </a:r>
          </a:p>
          <a:p>
            <a:pPr lvl="0"/>
            <a:r>
              <a:rPr lang="ru-RU" dirty="0" smtClean="0"/>
              <a:t>Тихомирова Е.В. Мартынова Т.В. «Золотой век русского оружейного искусства. Царское оружие и конское убранство» [ Текст. Иллюстрации]: альбом   ред. Т.М. </a:t>
            </a:r>
            <a:r>
              <a:rPr lang="ru-RU" dirty="0" err="1" smtClean="0"/>
              <a:t>Кунц</a:t>
            </a:r>
            <a:r>
              <a:rPr lang="ru-RU" dirty="0" smtClean="0"/>
              <a:t> .-  Москва. «Восхождение», «Скрижали – С », СП «Эллис лак». 1992.</a:t>
            </a:r>
          </a:p>
          <a:p>
            <a:pPr lvl="0"/>
            <a:r>
              <a:rPr lang="ru-RU" dirty="0" err="1" smtClean="0"/>
              <a:t>Мелетинский</a:t>
            </a:r>
            <a:r>
              <a:rPr lang="ru-RU" dirty="0" smtClean="0"/>
              <a:t> Е.М. «Мифологический словарь» [Текст]:  учебное пособие / </a:t>
            </a:r>
            <a:r>
              <a:rPr lang="ru-RU" dirty="0" err="1" smtClean="0"/>
              <a:t>Мелетинский</a:t>
            </a:r>
            <a:r>
              <a:rPr lang="ru-RU" dirty="0" smtClean="0"/>
              <a:t> Е.М., Макаревич В.М. – Москва: «Советская энциклопедия»1991. – 736 с. </a:t>
            </a:r>
          </a:p>
          <a:p>
            <a:pPr lvl="0"/>
            <a:r>
              <a:rPr lang="ru-RU" dirty="0" smtClean="0"/>
              <a:t>Новикова Т.Д. Проектные технологии на уроках и во </a:t>
            </a:r>
            <a:r>
              <a:rPr lang="ru-RU" dirty="0" err="1" smtClean="0"/>
              <a:t>внеучебной</a:t>
            </a:r>
            <a:r>
              <a:rPr lang="ru-RU" dirty="0" smtClean="0"/>
              <a:t> деятельности. Народное образование. 2000, № 8-9, с.151-157.</a:t>
            </a:r>
          </a:p>
          <a:p>
            <a:pPr lvl="0"/>
            <a:r>
              <a:rPr lang="ru-RU" dirty="0" smtClean="0"/>
              <a:t>Интернет- ресурсы: </a:t>
            </a:r>
            <a:r>
              <a:rPr lang="en-US" dirty="0" err="1" smtClean="0"/>
              <a:t>wikipedia</a:t>
            </a:r>
            <a:r>
              <a:rPr lang="ru-RU" dirty="0" smtClean="0"/>
              <a:t>.</a:t>
            </a:r>
            <a:r>
              <a:rPr lang="en-US" dirty="0" smtClean="0"/>
              <a:t>org</a:t>
            </a:r>
            <a:r>
              <a:rPr lang="ru-RU" dirty="0" smtClean="0"/>
              <a:t>/</a:t>
            </a:r>
            <a:r>
              <a:rPr lang="en-US" dirty="0" smtClean="0"/>
              <a:t>wiki</a:t>
            </a:r>
            <a:r>
              <a:rPr lang="ru-RU" dirty="0" smtClean="0"/>
              <a:t>/</a:t>
            </a:r>
          </a:p>
          <a:p>
            <a:pPr lvl="0"/>
            <a:r>
              <a:rPr lang="en-US" u="sng" dirty="0" smtClean="0">
                <a:hlinkClick r:id="rId2"/>
              </a:rPr>
              <a:t>http</a:t>
            </a:r>
            <a:r>
              <a:rPr lang="ru-RU" u="sng" dirty="0" smtClean="0">
                <a:hlinkClick r:id="rId2"/>
              </a:rPr>
              <a:t>://</a:t>
            </a:r>
            <a:r>
              <a:rPr lang="en-US" u="sng" dirty="0" err="1" smtClean="0">
                <a:hlinkClick r:id="rId2"/>
              </a:rPr>
              <a:t>lgrem</a:t>
            </a:r>
            <a:r>
              <a:rPr lang="ru-RU" u="sng" dirty="0" smtClean="0">
                <a:hlinkClick r:id="rId2"/>
              </a:rPr>
              <a:t>.</a:t>
            </a:r>
            <a:r>
              <a:rPr lang="en-US" u="sng" dirty="0" err="1" smtClean="0">
                <a:hlinkClick r:id="rId2"/>
              </a:rPr>
              <a:t>ru</a:t>
            </a:r>
            <a:r>
              <a:rPr lang="ru-RU" u="sng" dirty="0" smtClean="0">
                <a:hlinkClick r:id="rId2"/>
              </a:rPr>
              <a:t>/</a:t>
            </a:r>
            <a:r>
              <a:rPr lang="en-US" u="sng" dirty="0" smtClean="0">
                <a:hlinkClick r:id="rId2"/>
              </a:rPr>
              <a:t>catalog</a:t>
            </a:r>
            <a:r>
              <a:rPr lang="ru-RU" u="sng" dirty="0" smtClean="0">
                <a:hlinkClick r:id="rId2"/>
              </a:rPr>
              <a:t>_</a:t>
            </a:r>
            <a:r>
              <a:rPr lang="en-US" u="sng" dirty="0" err="1" smtClean="0">
                <a:hlinkClick r:id="rId2"/>
              </a:rPr>
              <a:t>pics</a:t>
            </a:r>
            <a:r>
              <a:rPr lang="ru-RU" u="sng" dirty="0" smtClean="0">
                <a:hlinkClick r:id="rId2"/>
              </a:rPr>
              <a:t>/</a:t>
            </a:r>
            <a:r>
              <a:rPr lang="en-US" u="sng" dirty="0" smtClean="0">
                <a:hlinkClick r:id="rId2"/>
              </a:rPr>
              <a:t>big</a:t>
            </a:r>
            <a:r>
              <a:rPr lang="ru-RU" u="sng" dirty="0" smtClean="0">
                <a:hlinkClick r:id="rId2"/>
              </a:rPr>
              <a:t>/68.</a:t>
            </a:r>
            <a:r>
              <a:rPr lang="en-US" u="sng" dirty="0" smtClean="0">
                <a:hlinkClick r:id="rId2"/>
              </a:rPr>
              <a:t>jpg</a:t>
            </a:r>
            <a:endParaRPr lang="ru-RU" dirty="0" smtClean="0"/>
          </a:p>
          <a:p>
            <a:pPr lvl="0"/>
            <a:r>
              <a:rPr lang="ru-RU" dirty="0" smtClean="0"/>
              <a:t>http://www.mindomo.com/view.htm</a:t>
            </a:r>
          </a:p>
          <a:p>
            <a:pPr lvl="0"/>
            <a:r>
              <a:rPr lang="ru-RU" u="sng" dirty="0" smtClean="0">
                <a:hlinkClick r:id="rId3"/>
              </a:rPr>
              <a:t>http://www.educom.ru/ru/documents/archive/advices.php</a:t>
            </a:r>
            <a:r>
              <a:rPr lang="ru-RU" dirty="0" smtClean="0"/>
              <a:t> Методические рекомендации по организации проектной и исследовательской деятельности обучающихся в образовательных учреждениях.</a:t>
            </a:r>
          </a:p>
          <a:p>
            <a:pPr lvl="0"/>
            <a:r>
              <a:rPr lang="ru-RU" u="sng" dirty="0" smtClean="0">
                <a:hlinkClick r:id="rId4"/>
              </a:rPr>
              <a:t>http://schools.keldysh.ru/labmro</a:t>
            </a:r>
            <a:r>
              <a:rPr lang="ru-RU" dirty="0" smtClean="0"/>
              <a:t> 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899592" y="332656"/>
            <a:ext cx="7175351" cy="1793167"/>
          </a:xfrm>
        </p:spPr>
        <p:txBody>
          <a:bodyPr/>
          <a:lstStyle/>
          <a:p>
            <a:r>
              <a:rPr lang="ru-RU" sz="2000" dirty="0" err="1" smtClean="0">
                <a:solidFill>
                  <a:srgbClr val="0070C0"/>
                </a:solidFill>
              </a:rPr>
              <a:t>Свагор</a:t>
            </a:r>
            <a:r>
              <a:rPr lang="ru-RU" sz="2000" dirty="0" smtClean="0">
                <a:solidFill>
                  <a:srgbClr val="0070C0"/>
                </a:solidFill>
              </a:rPr>
              <a:t> – в славянской мифологии бог огня. В славянском переводе хроники  Иоанна </a:t>
            </a:r>
            <a:r>
              <a:rPr lang="ru-RU" sz="2000" dirty="0" err="1" smtClean="0">
                <a:solidFill>
                  <a:srgbClr val="0070C0"/>
                </a:solidFill>
              </a:rPr>
              <a:t>Малалы</a:t>
            </a:r>
            <a:r>
              <a:rPr lang="ru-RU" sz="2000" dirty="0" smtClean="0">
                <a:solidFill>
                  <a:srgbClr val="0070C0"/>
                </a:solidFill>
              </a:rPr>
              <a:t> (12в) отождествлен с греческим Гефестом</a:t>
            </a:r>
            <a:endParaRPr lang="ru-RU" sz="2000" dirty="0"/>
          </a:p>
        </p:txBody>
      </p:sp>
      <p:pic>
        <p:nvPicPr>
          <p:cNvPr id="7" name="Рисунок 6" descr="C:\Documents and Settings\Администратор\Мои документы\свагор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628800"/>
            <a:ext cx="4752528" cy="4824536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619672" y="404664"/>
            <a:ext cx="6512511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sz="2200" b="1" dirty="0" smtClean="0">
                <a:solidFill>
                  <a:srgbClr val="0070C0"/>
                </a:solidFill>
              </a:rPr>
              <a:t>1621 </a:t>
            </a:r>
            <a:r>
              <a:rPr lang="ru-RU" sz="2200" dirty="0" smtClean="0">
                <a:solidFill>
                  <a:srgbClr val="0070C0"/>
                </a:solidFill>
              </a:rPr>
              <a:t>год – мастер </a:t>
            </a:r>
            <a:r>
              <a:rPr lang="ru-RU" sz="2200" dirty="0">
                <a:solidFill>
                  <a:srgbClr val="0070C0"/>
                </a:solidFill>
              </a:rPr>
              <a:t>Н</a:t>
            </a:r>
            <a:r>
              <a:rPr lang="ru-RU" sz="2200" dirty="0" smtClean="0">
                <a:solidFill>
                  <a:srgbClr val="0070C0"/>
                </a:solidFill>
              </a:rPr>
              <a:t>икита Давыдов. Шлем – «шапка </a:t>
            </a:r>
            <a:r>
              <a:rPr lang="ru-RU" sz="2200" dirty="0" err="1" smtClean="0">
                <a:solidFill>
                  <a:srgbClr val="0070C0"/>
                </a:solidFill>
              </a:rPr>
              <a:t>ерихоская</a:t>
            </a:r>
            <a:r>
              <a:rPr lang="ru-RU" sz="2200" dirty="0" smtClean="0">
                <a:solidFill>
                  <a:srgbClr val="0070C0"/>
                </a:solidFill>
              </a:rPr>
              <a:t>» хранится в Оружейной палате Московского кремля.</a:t>
            </a:r>
            <a:br>
              <a:rPr lang="ru-RU" sz="2200" dirty="0" smtClean="0">
                <a:solidFill>
                  <a:srgbClr val="0070C0"/>
                </a:solidFill>
              </a:rPr>
            </a:br>
            <a:r>
              <a:rPr lang="ru-RU" sz="2200" dirty="0" smtClean="0">
                <a:solidFill>
                  <a:srgbClr val="0070C0"/>
                </a:solidFill>
              </a:rPr>
              <a:t/>
            </a:r>
            <a:br>
              <a:rPr lang="ru-RU" sz="2200" dirty="0" smtClean="0">
                <a:solidFill>
                  <a:srgbClr val="0070C0"/>
                </a:solidFill>
              </a:rPr>
            </a:br>
            <a:r>
              <a:rPr lang="ru-RU" sz="2200" dirty="0" smtClean="0">
                <a:solidFill>
                  <a:srgbClr val="0070C0"/>
                </a:solidFill>
              </a:rPr>
              <a:t/>
            </a:r>
            <a:br>
              <a:rPr lang="ru-RU" sz="2200" dirty="0" smtClean="0">
                <a:solidFill>
                  <a:srgbClr val="0070C0"/>
                </a:solidFill>
              </a:rPr>
            </a:br>
            <a:r>
              <a:rPr lang="ru-RU" sz="2200" dirty="0" smtClean="0">
                <a:solidFill>
                  <a:srgbClr val="0070C0"/>
                </a:solidFill>
              </a:rPr>
              <a:t>  </a:t>
            </a:r>
            <a:br>
              <a:rPr lang="ru-RU" sz="2200" dirty="0" smtClean="0">
                <a:solidFill>
                  <a:srgbClr val="0070C0"/>
                </a:solidFill>
              </a:rPr>
            </a:br>
            <a:r>
              <a:rPr lang="ru-RU" sz="2200" dirty="0" smtClean="0">
                <a:solidFill>
                  <a:srgbClr val="0070C0"/>
                </a:solidFill>
              </a:rPr>
              <a:t/>
            </a:r>
            <a:br>
              <a:rPr lang="ru-RU" sz="2200" dirty="0" smtClean="0">
                <a:solidFill>
                  <a:srgbClr val="0070C0"/>
                </a:solidFill>
              </a:rPr>
            </a:br>
            <a:endParaRPr lang="ru-RU" sz="2000" dirty="0">
              <a:solidFill>
                <a:srgbClr val="0070C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endParaRPr lang="ru-RU" b="1" dirty="0" smtClean="0"/>
          </a:p>
          <a:p>
            <a:endParaRPr lang="ru-RU" b="1" dirty="0"/>
          </a:p>
          <a:p>
            <a:pPr marL="0" indent="0">
              <a:buNone/>
            </a:pPr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7" name="Рисунок 6" descr="E:\SAM_1772.JPG"/>
          <p:cNvPicPr/>
          <p:nvPr/>
        </p:nvPicPr>
        <p:blipFill rotWithShape="1">
          <a:blip r:embed="rId2" cstate="print">
            <a:lum brigh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641" t="25071" r="32265"/>
          <a:stretch/>
        </p:blipFill>
        <p:spPr bwMode="auto">
          <a:xfrm>
            <a:off x="2339752" y="1700808"/>
            <a:ext cx="4824536" cy="4824536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13"/>
          </p:nvPr>
        </p:nvSpPr>
        <p:spPr>
          <a:xfrm>
            <a:off x="539552" y="260648"/>
            <a:ext cx="8280920" cy="1728192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В музее города Тихорецка хранится в краеведческом зале кольчуга, как яркое подтверждение тому, что на Кубани в давние времена кузнечное ремесло существовало</a:t>
            </a:r>
            <a:endParaRPr lang="ru-RU" dirty="0"/>
          </a:p>
        </p:txBody>
      </p:sp>
      <p:pic>
        <p:nvPicPr>
          <p:cNvPr id="7" name="Содержимое 7" descr="http://ruschool.files.wordpress.com/2010/12/hauberk.jpg?w=144&amp;h=171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276872"/>
            <a:ext cx="3168352" cy="3528392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Рисунок 7" descr="C:\Users\ШКОЛА№20\Desktop\4класс\музей\SAM_163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897" t="15385" r="29914" b="12820"/>
          <a:stretch/>
        </p:blipFill>
        <p:spPr bwMode="auto">
          <a:xfrm>
            <a:off x="4788024" y="2204864"/>
            <a:ext cx="3654406" cy="3672408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Documents and Settings\Администратор\Рабочий стол\ковка\роз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00892" y="4714884"/>
            <a:ext cx="1928826" cy="1928826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Содержимое 6"/>
          <p:cNvSpPr>
            <a:spLocks noGrp="1"/>
          </p:cNvSpPr>
          <p:nvPr>
            <p:ph sz="quarter" idx="13"/>
          </p:nvPr>
        </p:nvSpPr>
        <p:spPr>
          <a:xfrm>
            <a:off x="395536" y="1052736"/>
            <a:ext cx="7056784" cy="5328592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rgbClr val="0070C0"/>
                </a:solidFill>
              </a:rPr>
              <a:t>Жил </a:t>
            </a:r>
            <a:r>
              <a:rPr lang="ru-RU" sz="1800" b="1" dirty="0">
                <a:solidFill>
                  <a:srgbClr val="0070C0"/>
                </a:solidFill>
              </a:rPr>
              <a:t>на берегу Кубани добрый парень, звали его </a:t>
            </a:r>
            <a:r>
              <a:rPr lang="ru-RU" sz="1800" b="1" dirty="0" err="1">
                <a:solidFill>
                  <a:srgbClr val="0070C0"/>
                </a:solidFill>
              </a:rPr>
              <a:t>Вакула</a:t>
            </a:r>
            <a:r>
              <a:rPr lang="ru-RU" sz="1800" b="1" dirty="0">
                <a:solidFill>
                  <a:srgbClr val="0070C0"/>
                </a:solidFill>
              </a:rPr>
              <a:t> – кузнец. И полюбилась ему красавица – дивчина по имени Поляна. Поляна не принимала ухаживания ни одного из парней, но к кузнице иногда приезжала на лихом скакуне, чтобы послушать песни, в которых </a:t>
            </a:r>
            <a:r>
              <a:rPr lang="ru-RU" sz="1800" b="1" dirty="0" err="1">
                <a:solidFill>
                  <a:srgbClr val="0070C0"/>
                </a:solidFill>
              </a:rPr>
              <a:t>Вакула</a:t>
            </a:r>
            <a:r>
              <a:rPr lang="ru-RU" sz="1800" b="1" dirty="0">
                <a:solidFill>
                  <a:srgbClr val="0070C0"/>
                </a:solidFill>
              </a:rPr>
              <a:t> восхвалял свою возлюбленную, ее красоту.                                                                                                Однажды пришла на Кубань беда: напал на нее лютый враг. Прибавилось </a:t>
            </a:r>
            <a:r>
              <a:rPr lang="ru-RU" sz="1800" b="1" dirty="0" err="1">
                <a:solidFill>
                  <a:srgbClr val="0070C0"/>
                </a:solidFill>
              </a:rPr>
              <a:t>Вакуле</a:t>
            </a:r>
            <a:r>
              <a:rPr lang="ru-RU" sz="1800" b="1" dirty="0">
                <a:solidFill>
                  <a:srgbClr val="0070C0"/>
                </a:solidFill>
              </a:rPr>
              <a:t> работы: понадобилось много мечей, кинжалов. А одна беда не приходит – разлилась река Кубань, началось наводнение. День и ночь работает  </a:t>
            </a:r>
            <a:r>
              <a:rPr lang="ru-RU" sz="1800" b="1" dirty="0" err="1">
                <a:solidFill>
                  <a:srgbClr val="0070C0"/>
                </a:solidFill>
              </a:rPr>
              <a:t>Вакула</a:t>
            </a:r>
            <a:r>
              <a:rPr lang="ru-RU" sz="1800" b="1" dirty="0">
                <a:solidFill>
                  <a:srgbClr val="0070C0"/>
                </a:solidFill>
              </a:rPr>
              <a:t>, торопится, спешит доковать мечи. А вода подходит все ближе и ближе. Вот – </a:t>
            </a:r>
            <a:r>
              <a:rPr lang="ru-RU" sz="1800" b="1" dirty="0" err="1">
                <a:solidFill>
                  <a:srgbClr val="0070C0"/>
                </a:solidFill>
              </a:rPr>
              <a:t>вот</a:t>
            </a:r>
            <a:r>
              <a:rPr lang="ru-RU" sz="1800" b="1" dirty="0">
                <a:solidFill>
                  <a:srgbClr val="0070C0"/>
                </a:solidFill>
              </a:rPr>
              <a:t> зальет огонь, в котором греется металл. И тогда примчалась на коне Поляна, подняла над головой жаровню с огнем, и </a:t>
            </a:r>
            <a:r>
              <a:rPr lang="ru-RU" sz="1800" b="1" dirty="0" err="1">
                <a:solidFill>
                  <a:srgbClr val="0070C0"/>
                </a:solidFill>
              </a:rPr>
              <a:t>Вакула</a:t>
            </a:r>
            <a:r>
              <a:rPr lang="ru-RU" sz="1800" b="1" dirty="0">
                <a:solidFill>
                  <a:srgbClr val="0070C0"/>
                </a:solidFill>
              </a:rPr>
              <a:t> успел выполнить работу. Закончив ее, </a:t>
            </a:r>
            <a:r>
              <a:rPr lang="ru-RU" sz="1800" b="1" dirty="0" err="1">
                <a:solidFill>
                  <a:srgbClr val="0070C0"/>
                </a:solidFill>
              </a:rPr>
              <a:t>Вакула</a:t>
            </a:r>
            <a:r>
              <a:rPr lang="ru-RU" sz="1800" b="1" dirty="0">
                <a:solidFill>
                  <a:srgbClr val="0070C0"/>
                </a:solidFill>
              </a:rPr>
              <a:t> выковал Поляне розу. Так от их любви и родилась музыка металла.                                                 </a:t>
            </a:r>
            <a:r>
              <a:rPr lang="ru-RU" sz="1800" dirty="0"/>
              <a:t>                                  </a:t>
            </a:r>
          </a:p>
          <a:p>
            <a:endParaRPr lang="ru-RU" sz="1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332656"/>
            <a:ext cx="886005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легенда о кузнеце </a:t>
            </a:r>
            <a:r>
              <a:rPr lang="ru-RU" sz="3600" b="1" cap="none" spc="50" dirty="0" err="1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Вакуле</a:t>
            </a:r>
            <a:r>
              <a:rPr lang="ru-RU" sz="36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 </a:t>
            </a:r>
            <a:endParaRPr lang="ru-RU" sz="3600" b="1" cap="none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 descr="C:\Documents and Settings\Администратор\Рабочий стол\ковка\кузня сара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3357562"/>
            <a:ext cx="3370126" cy="2996189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457200" y="260649"/>
            <a:ext cx="8435280" cy="2952328"/>
          </a:xfrm>
        </p:spPr>
        <p:txBody>
          <a:bodyPr>
            <a:normAutofit fontScale="25000" lnSpcReduction="20000"/>
          </a:bodyPr>
          <a:lstStyle/>
          <a:p>
            <a:r>
              <a:rPr lang="ru-RU" dirty="0" smtClean="0"/>
              <a:t>   </a:t>
            </a:r>
          </a:p>
          <a:p>
            <a:endParaRPr lang="ru-RU" dirty="0"/>
          </a:p>
          <a:p>
            <a:r>
              <a:rPr lang="ru-RU" sz="3400" dirty="0" smtClean="0"/>
              <a:t> </a:t>
            </a:r>
            <a:r>
              <a:rPr lang="ru-RU" sz="5600" dirty="0" smtClean="0"/>
              <a:t> Исторически на Кубани наиболее широкое распространение получило  кузнечное ремесло. Каждый шестой казак  был профессиональным кузнецом.  В каждой кубанской станице работали до пяти кузниц. Умели ковать своих коней, брички, оружие, домашнюю утварь. В станичных кузницах ковали топоры, подковы, вилы, лопаты. Заслуживает упоминания и мастерство художественной ковки. На Кубани она так и называлась - «</a:t>
            </a:r>
            <a:r>
              <a:rPr lang="ru-RU" sz="5600" dirty="0" err="1" smtClean="0"/>
              <a:t>ковань</a:t>
            </a:r>
            <a:r>
              <a:rPr lang="ru-RU" sz="5600" dirty="0" smtClean="0"/>
              <a:t>». Кубанские кузнецы создавали настоящие художественные произведения из металла: кованные надкрылечные зонты – «козырьки», решетки для окон, дверей, балконов, парадные лестницы, ограды, флюгера. Они даже выработали свой оригинальный орнамент и создали в станицах и городах Кубани прекрасный ансамбль кружев из металла. В  начале двадцатого века в </a:t>
            </a:r>
            <a:r>
              <a:rPr lang="ru-RU" sz="5600" dirty="0" err="1" smtClean="0"/>
              <a:t>Екатеринодаре</a:t>
            </a:r>
            <a:r>
              <a:rPr lang="ru-RU" sz="5600" dirty="0" smtClean="0"/>
              <a:t> проживало около 500 мастеров. В топонимике города сохранились названия улиц – Кузнечная, </a:t>
            </a:r>
            <a:r>
              <a:rPr lang="ru-RU" sz="5600" dirty="0" err="1" smtClean="0"/>
              <a:t>Новокузнечная</a:t>
            </a:r>
            <a:r>
              <a:rPr lang="ru-RU" sz="5600" dirty="0" smtClean="0"/>
              <a:t>. </a:t>
            </a:r>
          </a:p>
          <a:p>
            <a:r>
              <a:rPr lang="ru-RU" sz="5600" dirty="0" smtClean="0"/>
              <a:t>Существовали несколько типов орнамента кубанской ковки: растительный тип, геометрический,  зооморфный. Растительному типу характерны  листья, гроздья, стебли, злаки, цветы. Геометрическому типу - геометрические фигуры. Зооморфному типу характерны изображения птиц, драконов, морских  коньков.    </a:t>
            </a:r>
          </a:p>
          <a:p>
            <a:endParaRPr lang="ru-RU" sz="5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203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251520" y="692697"/>
            <a:ext cx="6984776" cy="5040560"/>
          </a:xfrm>
        </p:spPr>
        <p:txBody>
          <a:bodyPr>
            <a:normAutofit/>
          </a:bodyPr>
          <a:lstStyle/>
          <a:p>
            <a:r>
              <a:rPr lang="ru-RU" dirty="0"/>
              <a:t>В конце XIX века широко </a:t>
            </a:r>
            <a:r>
              <a:rPr lang="ru-RU" dirty="0" smtClean="0"/>
              <a:t>стала применяться </a:t>
            </a:r>
            <a:r>
              <a:rPr lang="ru-RU" dirty="0"/>
              <a:t>художественная ковка. Кубанские кузнецы создавали настоящие художественные произведения из металла: кованные надкрылечные зонты – «козырьки», решетки для окон, дверей, балконов, парадные лестницы, ограды, флюгера.</a:t>
            </a:r>
          </a:p>
          <a:p>
            <a:r>
              <a:rPr lang="ru-RU" dirty="0"/>
              <a:t>Они даже выработали свой оригинальный орнамент и создали в станицах и городах Кубани прекрасный ансамбль кружев из металла. </a:t>
            </a:r>
          </a:p>
          <a:p>
            <a:r>
              <a:rPr lang="ru-RU" dirty="0"/>
              <a:t>Кубанская </a:t>
            </a:r>
            <a:r>
              <a:rPr lang="ru-RU" dirty="0" err="1"/>
              <a:t>ковань</a:t>
            </a:r>
            <a:r>
              <a:rPr lang="ru-RU" dirty="0"/>
              <a:t>, украшающая архитектурные памятники исторического центра Краснодара, является уникальным памятником народного декоративно-прикладного искусства. </a:t>
            </a:r>
          </a:p>
          <a:p>
            <a:endParaRPr lang="ru-RU" dirty="0"/>
          </a:p>
        </p:txBody>
      </p:sp>
      <p:pic>
        <p:nvPicPr>
          <p:cNvPr id="5" name="Рисунок 4" descr="http://ruschool.files.wordpress.com/2010/12/arbor.jpg?w=232&amp;h=14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15140" y="4857760"/>
            <a:ext cx="2214546" cy="1571612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 descr="http://ruschool.files.wordpress.com/2010/12/bench.jpg?w=216&amp;h=13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3702" y="571480"/>
            <a:ext cx="2057400" cy="1266825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476</TotalTime>
  <Words>1106</Words>
  <Application>Microsoft Office PowerPoint</Application>
  <PresentationFormat>Экран (4:3)</PresentationFormat>
  <Paragraphs>106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Воздушный поток</vt:lpstr>
      <vt:lpstr>Слайд 1</vt:lpstr>
      <vt:lpstr>Слайд 2</vt:lpstr>
      <vt:lpstr>Гефест – в греческой мифологии бог огня и кузнечного дела. Он кует Ахиллу оружие и великолепный щит.    </vt:lpstr>
      <vt:lpstr>Свагор – в славянской мифологии бог огня. В славянском переводе хроники  Иоанна Малалы (12в) отождествлен с греческим Гефестом</vt:lpstr>
      <vt:lpstr>1621 год – мастер Никита Давыдов. Шлем – «шапка ерихоская» хранится в Оружейной палате Московского кремля.       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Кубанская ковка – это великолепный выбор для людей, которые ценят красоту и благородство кованых изделий     </vt:lpstr>
      <vt:lpstr>Парой лошадей любуются тихоречане  по улице Гражданской  </vt:lpstr>
      <vt:lpstr>Великолепный «Лось» красуется у дороги по улице Гражданской </vt:lpstr>
      <vt:lpstr> Красавица «Буренка» еще не покинула цех и мы стали свидетелями ее покраски.</vt:lpstr>
      <vt:lpstr>Слайд 18</vt:lpstr>
      <vt:lpstr>В цехе готовых изделий </vt:lpstr>
      <vt:lpstr>«Труборезка»инструмент для нарезки полос из металла</vt:lpstr>
      <vt:lpstr>ковка</vt:lpstr>
      <vt:lpstr>Пара коней – новая работа кузнечного цеха</vt:lpstr>
      <vt:lpstr>     Кубанская ковка – это великолепный выбор для людей, которые ценят красоту и благородство кованых изделий     </vt:lpstr>
      <vt:lpstr>Золоторогий лось 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V. Вывод </vt:lpstr>
      <vt:lpstr>VΙ. Заключение </vt:lpstr>
      <vt:lpstr>VΙ. Список литературы 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ковка</dc:title>
  <dc:creator>User</dc:creator>
  <cp:lastModifiedBy>Ad_Astra</cp:lastModifiedBy>
  <cp:revision>47</cp:revision>
  <dcterms:created xsi:type="dcterms:W3CDTF">2014-02-26T14:49:22Z</dcterms:created>
  <dcterms:modified xsi:type="dcterms:W3CDTF">2014-12-15T08:35:09Z</dcterms:modified>
</cp:coreProperties>
</file>