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6" r:id="rId3"/>
    <p:sldId id="285" r:id="rId4"/>
    <p:sldId id="284" r:id="rId5"/>
    <p:sldId id="280" r:id="rId6"/>
    <p:sldId id="283" r:id="rId7"/>
    <p:sldId id="27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574E9-BDC1-4082-8330-A31AD896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6ABC75-753E-4563-A7C0-7CB045802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DBD4D-A813-48EA-8FE3-FE9F0772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07956B-3E0C-41D7-B78C-0E1CF916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9E25C-5F67-4CC3-9BAA-10FDE3E9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6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867E4-CB88-43BF-A24C-E41FE462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F10968-94CC-4A94-9FB8-5E73F2EB77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4689B2-EAE7-4F0E-B81F-6EDC93C0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3DDF3-97AD-4CEF-B683-1BCEE6E8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BD52E2-2184-4F5F-8773-3A19FCE8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5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1146EA-23C8-4AB0-9F72-AAB7EFB1A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623E5-E6C5-4E4A-A6DC-77C501507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70EFA-676E-4AAD-87E3-B7EB2DC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ADA4D3-C13C-4FFF-89A6-2A10213E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7F7712-C9BA-47B2-AA5A-5981074E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84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8B769-B1BA-421E-81C7-1FE11BDC5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B40878-0E8F-4376-9C91-C5C6B7ECB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031C8E-4E45-4074-BB07-42C246A9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59382-F740-4250-B93F-DC1146846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510A4-6559-4B75-8DE1-AA35768D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1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9F78F-D691-4B98-8291-DAB188E3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5935B6-ACA7-4ACF-8C9D-030986D72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DE927F-7939-4698-9F74-7CD8C235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0C7D2D-936A-4FA4-B785-B60299B43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BBBA8-6034-499E-850D-A4E27308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0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D9F5F-767B-41A0-BE70-5D495F23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E139C5-A208-4589-90F0-7B8A3E66D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122EE2-4E2C-4D00-B2BA-85F7E7880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4F4147-E399-4B85-99B5-4F1FAD3F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DEB848-3F54-4024-A383-36368CB5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3A4EE4-2981-470B-BAAB-A82A1691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F233DF-B348-48C2-B3E2-C2DFC7CD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CF9636-410F-44B1-92A8-EE122FF7D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C73952-58C3-49A7-8EFA-80FDDE7F7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8AEFB4-3206-464C-B885-5690DFB2D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9E7361-B412-4444-85A8-7D5C0E575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D6B6C83-8057-4A00-AC44-6501DD55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2E34EA-C01F-411F-98F2-3DB6514E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F91D02-9D3F-40E7-B6F6-9A89C5D3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04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A885C-CA5D-4B81-B86E-328DD2EA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F17DCE-531F-4799-A2CF-4B5D77394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C6CC004-5C9C-405D-A189-9F5B06F2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192A52C-7F30-494A-8E63-17A38AF5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9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332F2A-C3E2-475E-B272-0672CA8C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2FA3DE-5FEA-405A-BD4D-7D1D7EAC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09CC0C-DB54-4951-BF01-D25399CA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07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9D997-B240-4C44-9A5E-F532B3E41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A1172A-14A7-4B5C-A779-F7166E70E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F00068-5040-4695-9B20-0038C6D60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1797A7-9010-453A-A9A0-79C725BB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5B5992-382E-43C0-AD40-1043857D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D11F4B-5E2A-450D-AF1B-CCD58ACD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30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7490BF-CF77-4C3B-8AA2-B0EF3884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9F5605-C8D6-414F-8BA7-23BA1192F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F3E4F7-FF04-4F10-B247-D49A25838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8D9C4A-E927-4747-BC41-A87B678D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7BA938-9C14-4347-8EF0-516F6C86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CB7645-87E8-46FE-811E-608D8B7A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378B9-07C5-4F3D-89DE-DB6D0927D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0226EF-B35B-4656-9F3E-E5788CAD3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1F9BE4-F3CA-43C7-BD55-544EB9D9D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B408-C162-4ADB-A89E-DA003C04ABC2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9DACAC-D3A8-458D-80D1-B0E1DDC92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C701B3-D1BF-4D9F-B5E0-82924AB467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FCB1-0C76-4203-ADAF-197300B0C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club5433270" TargetMode="External"/><Relationship Id="rId3" Type="http://schemas.openxmlformats.org/officeDocument/2006/relationships/hyperlink" Target="https://pednavigator.ru/metodicheskaja-razrabotka-razvitie-proektnyh-i-informacionno-kommunikacionnyh-kompetencij-pri-organizacii-proektnoj-dejatelnosti-obuchajushhihsja-na-primere-kompleksnogo-zadanija-po-russkomu-jazyku-i/" TargetMode="External"/><Relationship Id="rId7" Type="http://schemas.openxmlformats.org/officeDocument/2006/relationships/hyperlink" Target="https://www.facebook.com/groups/obr.direktor" TargetMode="External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groups/184430342151485" TargetMode="External"/><Relationship Id="rId11" Type="http://schemas.openxmlformats.org/officeDocument/2006/relationships/image" Target="../media/image15.png"/><Relationship Id="rId5" Type="http://schemas.openxmlformats.org/officeDocument/2006/relationships/hyperlink" Target="https://www.facebook.com/groups/991322624235595" TargetMode="External"/><Relationship Id="rId10" Type="http://schemas.openxmlformats.org/officeDocument/2006/relationships/hyperlink" Target="https://vk.com/pedagog_rf" TargetMode="External"/><Relationship Id="rId4" Type="http://schemas.openxmlformats.org/officeDocument/2006/relationships/hyperlink" Target="https://www.facebook.com/groups/obrazeducate" TargetMode="External"/><Relationship Id="rId9" Type="http://schemas.openxmlformats.org/officeDocument/2006/relationships/hyperlink" Target="https://vk.com/lingvomia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713933" y="2589911"/>
            <a:ext cx="3691812" cy="3404489"/>
            <a:chOff x="630805" y="3663599"/>
            <a:chExt cx="3433195" cy="3238247"/>
          </a:xfrm>
        </p:grpSpPr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842"/>
            <a:stretch/>
          </p:blipFill>
          <p:spPr>
            <a:xfrm>
              <a:off x="630805" y="3663599"/>
              <a:ext cx="3098800" cy="323824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Овал 12"/>
            <p:cNvSpPr/>
            <p:nvPr/>
          </p:nvSpPr>
          <p:spPr>
            <a:xfrm>
              <a:off x="3276600" y="4902200"/>
              <a:ext cx="787400" cy="787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9972" y="-44829"/>
            <a:ext cx="1804354" cy="154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127" y="1388434"/>
            <a:ext cx="121088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"Отчет о работе краевой инновационной площадки в 2023 году"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1446" y="4267538"/>
            <a:ext cx="6205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Павелко Е.И., заместитель директора Савина Р.Р., учитель информатики МАОУ лицей № 90 </a:t>
            </a:r>
          </a:p>
          <a:p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Изместьева Е.Г., директор МАОУ лицей № 90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 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678409-8269-44BB-BEB7-D9DC402738CA}"/>
              </a:ext>
            </a:extLst>
          </p:cNvPr>
          <p:cNvSpPr txBox="1"/>
          <p:nvPr/>
        </p:nvSpPr>
        <p:spPr>
          <a:xfrm>
            <a:off x="4700684" y="6374508"/>
            <a:ext cx="2188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Краснодар, 2023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77E755-D540-477E-BB38-847AEA492EFE}"/>
              </a:ext>
            </a:extLst>
          </p:cNvPr>
          <p:cNvSpPr/>
          <p:nvPr/>
        </p:nvSpPr>
        <p:spPr>
          <a:xfrm>
            <a:off x="3309747" y="2861289"/>
            <a:ext cx="76630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площадки: «Организация взаимодействия учителей-предметников как эффективный способ формирования и развития ключевых информационно-коммуникационных компетенций обучающихся» </a:t>
            </a:r>
          </a:p>
        </p:txBody>
      </p:sp>
    </p:spTree>
    <p:extLst>
      <p:ext uri="{BB962C8B-B14F-4D97-AF65-F5344CB8AC3E}">
        <p14:creationId xmlns:p14="http://schemas.microsoft.com/office/powerpoint/2010/main" val="53738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52071"/>
            <a:ext cx="11289145" cy="738617"/>
          </a:xfrm>
        </p:spPr>
        <p:txBody>
          <a:bodyPr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Краевая конференция «Роль науки в наставничестве и педагогике» (Кубанский научный фонд). 27.01.2023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EACD2C-A026-4F9B-9621-4C03FF949A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717D821-B974-CF6F-4626-59EF67EDB6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654" y="1735518"/>
            <a:ext cx="3449781" cy="48296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DFA1593-B338-452B-DCEE-43700A69F58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97195" y="3736462"/>
            <a:ext cx="4737786" cy="300273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4F56CCB-66EF-323D-72E3-B4A73634E5B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1794" y="1735518"/>
            <a:ext cx="4107698" cy="277736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38C6403-B882-97B9-CCC6-7FA834460D2D}"/>
              </a:ext>
            </a:extLst>
          </p:cNvPr>
          <p:cNvSpPr txBox="1"/>
          <p:nvPr/>
        </p:nvSpPr>
        <p:spPr>
          <a:xfrm>
            <a:off x="8222851" y="1735518"/>
            <a:ext cx="37926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Опыт организации проектной деятельности обучающихся в профильных классах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17DA4A-A848-BF58-976D-047A4B324376}"/>
              </a:ext>
            </a:extLst>
          </p:cNvPr>
          <p:cNvSpPr txBox="1"/>
          <p:nvPr/>
        </p:nvSpPr>
        <p:spPr>
          <a:xfrm>
            <a:off x="3862818" y="4744916"/>
            <a:ext cx="3434377" cy="17689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Выступление координатора постоянно действующего методологического семинара в рамках деятельности КИП Павелко Е.И., заместителя директора МАОУ лицей № 90.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0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FFA113-93E5-492C-9790-96057BC917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818" y="4957947"/>
            <a:ext cx="2078182" cy="190005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EACD2C-A026-4F9B-9621-4C03FF949A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3707C1-EBAA-10B2-B13B-528607B65DE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290" y="1690688"/>
            <a:ext cx="4797975" cy="359848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DAFDB82-CB91-D7C3-D035-4DA4230CAF6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12854" y="2179725"/>
            <a:ext cx="3553653" cy="266524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70B3249-C22C-9A27-2A6D-9872E5884FF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336990" y="2157308"/>
            <a:ext cx="3553655" cy="266524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132891B-96A9-4C0B-6EB2-A83452264BFF}"/>
              </a:ext>
            </a:extLst>
          </p:cNvPr>
          <p:cNvSpPr txBox="1"/>
          <p:nvPr/>
        </p:nvSpPr>
        <p:spPr>
          <a:xfrm>
            <a:off x="200890" y="5380672"/>
            <a:ext cx="371994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270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МАОУ лицей № 90 Изместьева Е.Г. «Лицей № 90 – школа инновационных традиций, площадка опорной школы под эгидой РАН».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62BACF-51C3-B5AE-2FEE-D3E9983B7FC3}"/>
              </a:ext>
            </a:extLst>
          </p:cNvPr>
          <p:cNvSpPr txBox="1"/>
          <p:nvPr/>
        </p:nvSpPr>
        <p:spPr>
          <a:xfrm>
            <a:off x="3688857" y="5380672"/>
            <a:ext cx="413111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«Из опыта формирования информационно-коммуникационных компетенций на уроках иностранного языка» (Ветошкина Д.В., учитель английского языка).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32CC61-0E8A-1D34-A146-D141289318E0}"/>
              </a:ext>
            </a:extLst>
          </p:cNvPr>
          <p:cNvSpPr txBox="1"/>
          <p:nvPr/>
        </p:nvSpPr>
        <p:spPr>
          <a:xfrm>
            <a:off x="7408804" y="5328821"/>
            <a:ext cx="410580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«Требования ФГОС и ЕКС к педагогам-предметникам в части формирования информационно-коммуникационных компетенций обучающихся» 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Робский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В.В., преподаватель КубГУ).</a:t>
            </a:r>
            <a:endParaRPr lang="ru-RU" dirty="0"/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E88B91A-479D-51CF-8B46-233380898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90" y="952500"/>
            <a:ext cx="11161321" cy="738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Стажировочная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площадка «Теоретические и практические аспекты внедрения методики моделирования заданий по формированию информационно-коммуникационных компетенций обучающихся на уроках предметов гуманитарного цикла», 4 апреля 2023.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6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0FFA113-93E5-492C-9790-96057BC9179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3818" y="4957947"/>
            <a:ext cx="2078182" cy="190005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27" y="952071"/>
            <a:ext cx="11766617" cy="7386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Стажировочная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площадка «Теоретические и практические аспекты внедрения методики моделирования заданий по формированию информационно-коммуникационных компетенций обучающихся на уроках предметов гуманитарного цикла».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EACD2C-A026-4F9B-9621-4C03FF949A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64C3AD-E2DA-F84C-528D-E19AE7845BA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8909" y="1669447"/>
            <a:ext cx="3860800" cy="28956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B291607-004F-9E7D-A612-909517FF11F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7388" y="1653111"/>
            <a:ext cx="3860800" cy="28956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773BA59-BF11-B9BB-7740-4C432DA453D2}"/>
              </a:ext>
            </a:extLst>
          </p:cNvPr>
          <p:cNvSpPr txBox="1"/>
          <p:nvPr/>
        </p:nvSpPr>
        <p:spPr>
          <a:xfrm>
            <a:off x="3713017" y="4646975"/>
            <a:ext cx="68025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мастер-класс: «Организация деятельности педагогов-предметников по моделированию заданий по формированию информационно-коммуникационных компетенций обучающихся» (Савина Р.Р., учитель информатики), 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E33A15-0909-B0DD-9226-C7DF94C54E2D}"/>
              </a:ext>
            </a:extLst>
          </p:cNvPr>
          <p:cNvSpPr txBox="1"/>
          <p:nvPr/>
        </p:nvSpPr>
        <p:spPr>
          <a:xfrm>
            <a:off x="277088" y="6147356"/>
            <a:ext cx="102385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мастер-класс: «Использование информационных технологий на уроках и на внеклассной работе по английскому языку» (Изместьева Е.С., учитель английского языка)</a:t>
            </a:r>
            <a:endParaRPr lang="ru-RU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FCA567C-6FCF-88EA-ACAB-B50EF5F7F5B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32800" y="2193327"/>
            <a:ext cx="4518891" cy="338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1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DAD440-2608-4833-888D-EF45ADBC6C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1149956"/>
            <a:ext cx="11799518" cy="693787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Организации-соисполнители инновационного образовательного проекта (организации-партнеры) при реализации инновационного образовательного проекта за отчетный период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E82D2E7-F58E-BE55-1A76-893755D6B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59769"/>
              </p:ext>
            </p:extLst>
          </p:nvPr>
        </p:nvGraphicFramePr>
        <p:xfrm>
          <a:off x="332509" y="1955627"/>
          <a:ext cx="11702472" cy="42373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1552">
                  <a:extLst>
                    <a:ext uri="{9D8B030D-6E8A-4147-A177-3AD203B41FA5}">
                      <a16:colId xmlns:a16="http://schemas.microsoft.com/office/drawing/2014/main" val="2990552103"/>
                    </a:ext>
                  </a:extLst>
                </a:gridCol>
                <a:gridCol w="4467433">
                  <a:extLst>
                    <a:ext uri="{9D8B030D-6E8A-4147-A177-3AD203B41FA5}">
                      <a16:colId xmlns:a16="http://schemas.microsoft.com/office/drawing/2014/main" val="3149100179"/>
                    </a:ext>
                  </a:extLst>
                </a:gridCol>
                <a:gridCol w="2743664">
                  <a:extLst>
                    <a:ext uri="{9D8B030D-6E8A-4147-A177-3AD203B41FA5}">
                      <a16:colId xmlns:a16="http://schemas.microsoft.com/office/drawing/2014/main" val="3566337044"/>
                    </a:ext>
                  </a:extLst>
                </a:gridCol>
                <a:gridCol w="3819823">
                  <a:extLst>
                    <a:ext uri="{9D8B030D-6E8A-4147-A177-3AD203B41FA5}">
                      <a16:colId xmlns:a16="http://schemas.microsoft.com/office/drawing/2014/main" val="3457265993"/>
                    </a:ext>
                  </a:extLst>
                </a:gridCol>
              </a:tblGrid>
              <a:tr h="141245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№ п/п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Наименование организации-соисполнителя (организации-партнера), участие которого планировалось при реализации проекта в отчетном периоде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Фактическое участие в реализации проекта в отчетном периоде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Основные функции организации-соисполнителя проекта (организации-партнера) при реализации проекта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193766"/>
                  </a:ext>
                </a:extLst>
              </a:tr>
              <a:tr h="112996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ГБОУ «Краснодарский краевой институт развития образования»</a:t>
                      </a:r>
                    </a:p>
                    <a:p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Организация стажировок и курсов ПК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Проведение научно-исследовательских работ и проектов на базе центра, научное консультирование.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8467754"/>
                  </a:ext>
                </a:extLst>
              </a:tr>
              <a:tr h="1694942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</a:rPr>
                        <a:t>Муниципальное бюджетное общеобразовательное учреждение гимназия им. В.П. Сергейко станицы Ленинградской </a:t>
                      </a:r>
                    </a:p>
                    <a:p>
                      <a:r>
                        <a:rPr lang="ru-RU" sz="1800">
                          <a:effectLst/>
                        </a:rPr>
                        <a:t>муниципального образования Ленинградский район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Обмен опытом, проведение семинаров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</a:rPr>
                        <a:t>Участие в проектах и мероприятиях,</a:t>
                      </a:r>
                    </a:p>
                    <a:p>
                      <a:r>
                        <a:rPr lang="ru-RU" sz="1800" dirty="0">
                          <a:effectLst/>
                        </a:rPr>
                        <a:t>организованных при лицее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5351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99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8705"/>
            <a:ext cx="10515600" cy="6719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проекта (инновационные продукты)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A6E100E-5F87-2BAD-E6A8-CB3BA5148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612" y="1825624"/>
            <a:ext cx="7489315" cy="4701011"/>
          </a:xfrm>
        </p:spPr>
        <p:txBody>
          <a:bodyPr>
            <a:normAutofit fontScale="77500" lnSpcReduction="20000"/>
          </a:bodyPr>
          <a:lstStyle/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календарно-тематическое планирование деятельности учителей-предметников по формированию и развитию информационно-коммуникационных компетенций обучающихся основной школы (разработано и внедрено в учебный процесс).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заданий по различным предметам «Формирование и развитие информационно-коммуникационных компетенций обучающихся на уроках гуманитарного и естественно-научного циклов» (подготовлен к публикации).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календарно-тематическом планировании процесса формирования функциональной грамотности обучающихся (на примере освоения информационно-коммуникационных компетенций)» (Статья в рецензируемом научно-методическом сетевом издании «Кубанская школа» и методическом сборнике КНМЦ).</a:t>
            </a:r>
          </a:p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1" name="Объект 10">
            <a:extLst>
              <a:ext uri="{FF2B5EF4-FFF2-40B4-BE49-F238E27FC236}">
                <a16:creationId xmlns:a16="http://schemas.microsoft.com/office/drawing/2014/main" id="{C0EFE944-CD37-2DB1-8738-67540AAA57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5927" y="2634143"/>
            <a:ext cx="4242463" cy="29407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0" y="1595535"/>
            <a:ext cx="11903363" cy="5069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2913" indent="-266700">
              <a:spcBef>
                <a:spcPts val="2400"/>
              </a:spcBef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3E7372E-6CE0-449E-AFFA-AFB3D228C0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6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CFCB4C-8110-475A-9ED4-BF9876C69AD2}"/>
              </a:ext>
            </a:extLst>
          </p:cNvPr>
          <p:cNvSpPr/>
          <p:nvPr/>
        </p:nvSpPr>
        <p:spPr>
          <a:xfrm>
            <a:off x="0" y="1"/>
            <a:ext cx="12192000" cy="9072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8DAD440-2608-4833-888D-EF45ADBC6C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883"/>
            <a:ext cx="1339180" cy="114995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183F04-0633-4AB7-8E43-65541D127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9972" y="1105126"/>
            <a:ext cx="12191999" cy="738617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опыта работы КИП в профессиональных сетевых группах и на сайтах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D1E6FD-873D-412B-AEC6-5AAD1BFFB9C2}"/>
              </a:ext>
            </a:extLst>
          </p:cNvPr>
          <p:cNvSpPr txBox="1"/>
          <p:nvPr/>
        </p:nvSpPr>
        <p:spPr>
          <a:xfrm>
            <a:off x="1744382" y="47688"/>
            <a:ext cx="10290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муниципального образования город Краснодар</a:t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лицей №90 имени Михаила Лермонтова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7965ABFF-D421-4A0F-9C44-9FC138387832}"/>
              </a:ext>
            </a:extLst>
          </p:cNvPr>
          <p:cNvSpPr txBox="1">
            <a:spLocks/>
          </p:cNvSpPr>
          <p:nvPr/>
        </p:nvSpPr>
        <p:spPr>
          <a:xfrm>
            <a:off x="1" y="2224834"/>
            <a:ext cx="9865856" cy="41205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hlinkClick r:id="rId3"/>
              </a:rPr>
              <a:t>Сайт «Педагогический навигатор»</a:t>
            </a:r>
            <a:endParaRPr lang="ru-RU" sz="2400" dirty="0"/>
          </a:p>
          <a:p>
            <a:r>
              <a:rPr lang="ru-RU" sz="2400" dirty="0">
                <a:hlinkClick r:id="rId4"/>
              </a:rPr>
              <a:t>Сообщество «Российской образование»</a:t>
            </a:r>
            <a:r>
              <a:rPr lang="en-US" sz="2400" dirty="0">
                <a:hlinkClick r:id="rId4"/>
              </a:rPr>
              <a:t> </a:t>
            </a:r>
            <a:r>
              <a:rPr lang="ru-RU" sz="2400" dirty="0">
                <a:hlinkClick r:id="rId4"/>
              </a:rPr>
              <a:t>на сайте </a:t>
            </a:r>
            <a:r>
              <a:rPr lang="en-US" sz="2400" dirty="0">
                <a:hlinkClick r:id="rId4"/>
              </a:rPr>
              <a:t>facebook.com</a:t>
            </a:r>
            <a:r>
              <a:rPr lang="ru-RU" sz="2400" dirty="0">
                <a:hlinkClick r:id="rId4"/>
              </a:rPr>
              <a:t> </a:t>
            </a:r>
            <a:endParaRPr lang="ru-RU" sz="2400" dirty="0"/>
          </a:p>
          <a:p>
            <a:r>
              <a:rPr lang="ru-RU" sz="2400" dirty="0">
                <a:hlinkClick r:id="rId5"/>
              </a:rPr>
              <a:t>Сообщество «Ассоциация директоров школ Краснодарского края» на сайте facebook.com </a:t>
            </a:r>
            <a:endParaRPr lang="ru-RU" sz="2400" dirty="0"/>
          </a:p>
          <a:p>
            <a:r>
              <a:rPr lang="ru-RU" sz="2400" dirty="0">
                <a:hlinkClick r:id="rId6"/>
              </a:rPr>
              <a:t>Сообщество «Учительские </a:t>
            </a:r>
            <a:r>
              <a:rPr lang="ru-RU" sz="2400" dirty="0" err="1">
                <a:hlinkClick r:id="rId6"/>
              </a:rPr>
              <a:t>фишечки</a:t>
            </a:r>
            <a:r>
              <a:rPr lang="ru-RU" sz="2400" dirty="0">
                <a:hlinkClick r:id="rId6"/>
              </a:rPr>
              <a:t>» на сайте facebook.com </a:t>
            </a:r>
            <a:endParaRPr lang="ru-RU" sz="2400" dirty="0"/>
          </a:p>
          <a:p>
            <a:r>
              <a:rPr lang="ru-RU" sz="2400" dirty="0">
                <a:hlinkClick r:id="rId7"/>
              </a:rPr>
              <a:t>Сообщество «Управление системой образования» на сайте facebook.com </a:t>
            </a:r>
            <a:endParaRPr lang="ru-RU" sz="2400" dirty="0">
              <a:hlinkClick r:id="rId5"/>
            </a:endParaRPr>
          </a:p>
          <a:p>
            <a:r>
              <a:rPr lang="ru-RU" sz="2400" dirty="0">
                <a:hlinkClick r:id="rId8"/>
              </a:rPr>
              <a:t>Сообщество «Учителя русского языка и литературы» на сайте </a:t>
            </a:r>
            <a:r>
              <a:rPr lang="en-US" sz="2400" dirty="0" err="1">
                <a:hlinkClick r:id="rId8"/>
              </a:rPr>
              <a:t>vk</a:t>
            </a:r>
            <a:r>
              <a:rPr lang="ru-RU" sz="2400" dirty="0">
                <a:hlinkClick r:id="rId8"/>
              </a:rPr>
              <a:t>.com </a:t>
            </a:r>
            <a:endParaRPr lang="ru-RU" sz="2400" dirty="0"/>
          </a:p>
          <a:p>
            <a:r>
              <a:rPr lang="ru-RU" sz="2400" dirty="0">
                <a:hlinkClick r:id="rId9"/>
              </a:rPr>
              <a:t>Сообщество «Учителю русского языка и литературы» на сайте vk.com </a:t>
            </a:r>
            <a:endParaRPr lang="ru-RU" sz="2400" dirty="0"/>
          </a:p>
          <a:p>
            <a:r>
              <a:rPr lang="ru-RU" sz="2400" dirty="0">
                <a:hlinkClick r:id="rId10"/>
              </a:rPr>
              <a:t>Сообщество «Сообщество учителей РФ» на сайте vk.com </a:t>
            </a:r>
            <a:endParaRPr lang="ru-RU" sz="2400" dirty="0"/>
          </a:p>
          <a:p>
            <a:r>
              <a:rPr lang="ru-RU" sz="2400" u="sng" dirty="0">
                <a:solidFill>
                  <a:srgbClr val="0070C0"/>
                </a:solidFill>
              </a:rPr>
              <a:t>Сайт МАОУ лицей № 90 «Инновационная деятельность»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BD74F1-D190-4919-A869-F5261BBF31B8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3521" y="3527453"/>
            <a:ext cx="2696754" cy="23409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BDE0CB-291B-F718-4767-BC2E1DBEA84E}"/>
              </a:ext>
            </a:extLst>
          </p:cNvPr>
          <p:cNvSpPr txBox="1"/>
          <p:nvPr/>
        </p:nvSpPr>
        <p:spPr>
          <a:xfrm>
            <a:off x="7625593" y="5868388"/>
            <a:ext cx="42716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https://school90.centerstart.ru/node/713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E9FD1BA-1B67-19DB-88C9-E307320F7542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3291" y="1910796"/>
            <a:ext cx="2533987" cy="141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707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Краевая конференция «Роль науки в наставничестве и педагогике» (Кубанский научный фонд). 27.01.2023</vt:lpstr>
      <vt:lpstr>Стажировочная площадка «Теоретические и практические аспекты внедрения методики моделирования заданий по формированию информационно-коммуникационных компетенций обучающихся на уроках предметов гуманитарного цикла», 4 апреля 2023. </vt:lpstr>
      <vt:lpstr>«Стажировочная площадка «Теоретические и практические аспекты внедрения методики моделирования заданий по формированию информационно-коммуникационных компетенций обучающихся на уроках предметов гуманитарного цикла». </vt:lpstr>
      <vt:lpstr>Организации-соисполнители инновационного образовательного проекта (организации-партнеры) при реализации инновационного образовательного проекта за отчетный период</vt:lpstr>
      <vt:lpstr>Результативность проекта (инновационные продукты)</vt:lpstr>
      <vt:lpstr>Публикация опыта работы КИП в профессиональных сетевых группах и на сайтах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краевой инновационной площадки в 2021 году</dc:title>
  <dc:creator>Владимир Робский</dc:creator>
  <cp:lastModifiedBy>Учитель</cp:lastModifiedBy>
  <cp:revision>26</cp:revision>
  <dcterms:created xsi:type="dcterms:W3CDTF">2022-01-27T01:03:10Z</dcterms:created>
  <dcterms:modified xsi:type="dcterms:W3CDTF">2023-09-15T11:49:34Z</dcterms:modified>
</cp:coreProperties>
</file>