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301" r:id="rId3"/>
    <p:sldId id="298" r:id="rId4"/>
    <p:sldId id="304" r:id="rId5"/>
    <p:sldId id="305" r:id="rId6"/>
    <p:sldId id="300" r:id="rId7"/>
    <p:sldId id="306" r:id="rId8"/>
    <p:sldId id="303" r:id="rId9"/>
    <p:sldId id="314" r:id="rId10"/>
    <p:sldId id="315" r:id="rId11"/>
    <p:sldId id="348" r:id="rId12"/>
    <p:sldId id="316" r:id="rId13"/>
    <p:sldId id="318" r:id="rId14"/>
    <p:sldId id="335" r:id="rId15"/>
    <p:sldId id="319" r:id="rId16"/>
    <p:sldId id="327" r:id="rId17"/>
    <p:sldId id="317" r:id="rId18"/>
    <p:sldId id="330" r:id="rId19"/>
    <p:sldId id="333" r:id="rId20"/>
    <p:sldId id="331" r:id="rId21"/>
    <p:sldId id="322" r:id="rId22"/>
    <p:sldId id="329" r:id="rId23"/>
    <p:sldId id="332" r:id="rId24"/>
    <p:sldId id="353" r:id="rId25"/>
    <p:sldId id="345" r:id="rId26"/>
    <p:sldId id="354" r:id="rId27"/>
    <p:sldId id="308" r:id="rId28"/>
    <p:sldId id="337" r:id="rId29"/>
    <p:sldId id="334" r:id="rId30"/>
    <p:sldId id="309" r:id="rId31"/>
    <p:sldId id="338" r:id="rId32"/>
    <p:sldId id="311" r:id="rId33"/>
    <p:sldId id="302" r:id="rId34"/>
    <p:sldId id="340" r:id="rId35"/>
    <p:sldId id="341" r:id="rId36"/>
    <p:sldId id="310" r:id="rId37"/>
    <p:sldId id="312" r:id="rId38"/>
    <p:sldId id="339" r:id="rId39"/>
    <p:sldId id="342" r:id="rId40"/>
    <p:sldId id="292" r:id="rId41"/>
    <p:sldId id="313" r:id="rId42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2" autoAdjust="0"/>
    <p:restoredTop sz="94897" autoAdjust="0"/>
  </p:normalViewPr>
  <p:slideViewPr>
    <p:cSldViewPr>
      <p:cViewPr>
        <p:scale>
          <a:sx n="68" d="100"/>
          <a:sy n="68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48;&#1085;&#1092;&#1086;&#1079;&#1085;&#1072;&#1081;&#1082;&#1072;\&#1056;&#1077;&#1079;&#1091;&#1083;&#1100;&#1090;&#1072;&#1090;&#1099;\UUD2014_1934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2_11_2013\2014-2015\&#1050;&#1086;&#1085;&#1082;&#1091;&#1088;&#1089;&#1099;\&#1048;&#1085;&#1092;&#1086;&#1079;&#1085;&#1072;&#1081;&#1082;&#1072;\UUD2015_193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cat>
            <c:multiLvlStrRef>
              <c:f>обложка!$B$14:$C$23</c:f>
              <c:multiLvlStrCache>
                <c:ptCount val="10"/>
                <c:lvl>
                  <c:pt idx="1">
                    <c:v>личностные</c:v>
                  </c:pt>
                  <c:pt idx="2">
                    <c:v>регулятивные</c:v>
                  </c:pt>
                  <c:pt idx="3">
                    <c:v>познавательные</c:v>
                  </c:pt>
                  <c:pt idx="4">
                    <c:v>коммуникативные</c:v>
                  </c:pt>
                  <c:pt idx="6">
                    <c:v>личностные</c:v>
                  </c:pt>
                  <c:pt idx="7">
                    <c:v>регулятивные</c:v>
                  </c:pt>
                  <c:pt idx="8">
                    <c:v>познавательные</c:v>
                  </c:pt>
                  <c:pt idx="9">
                    <c:v>коммуникативные</c:v>
                  </c:pt>
                </c:lvl>
                <c:lvl>
                  <c:pt idx="0">
                    <c:v>Начальный</c:v>
                  </c:pt>
                  <c:pt idx="5">
                    <c:v>Подготовительный</c:v>
                  </c:pt>
                </c:lvl>
              </c:multiLvlStrCache>
            </c:multiLvlStrRef>
          </c:cat>
          <c:val>
            <c:numRef>
              <c:f>обложка!$D$14:$D$23</c:f>
              <c:numCache>
                <c:formatCode>General</c:formatCode>
                <c:ptCount val="10"/>
              </c:numCache>
            </c:numRef>
          </c:val>
        </c:ser>
        <c:ser>
          <c:idx val="1"/>
          <c:order val="1"/>
          <c:invertIfNegative val="0"/>
          <c:cat>
            <c:multiLvlStrRef>
              <c:f>обложка!$B$14:$C$23</c:f>
              <c:multiLvlStrCache>
                <c:ptCount val="10"/>
                <c:lvl>
                  <c:pt idx="1">
                    <c:v>личностные</c:v>
                  </c:pt>
                  <c:pt idx="2">
                    <c:v>регулятивные</c:v>
                  </c:pt>
                  <c:pt idx="3">
                    <c:v>познавательные</c:v>
                  </c:pt>
                  <c:pt idx="4">
                    <c:v>коммуникативные</c:v>
                  </c:pt>
                  <c:pt idx="6">
                    <c:v>личностные</c:v>
                  </c:pt>
                  <c:pt idx="7">
                    <c:v>регулятивные</c:v>
                  </c:pt>
                  <c:pt idx="8">
                    <c:v>познавательные</c:v>
                  </c:pt>
                  <c:pt idx="9">
                    <c:v>коммуникативные</c:v>
                  </c:pt>
                </c:lvl>
                <c:lvl>
                  <c:pt idx="0">
                    <c:v>Начальный</c:v>
                  </c:pt>
                  <c:pt idx="5">
                    <c:v>Подготовительный</c:v>
                  </c:pt>
                </c:lvl>
              </c:multiLvlStrCache>
            </c:multiLvlStrRef>
          </c:cat>
          <c:val>
            <c:numRef>
              <c:f>обложка!$E$14:$E$23</c:f>
              <c:numCache>
                <c:formatCode>General</c:formatCode>
                <c:ptCount val="10"/>
              </c:numCache>
            </c:numRef>
          </c:val>
        </c:ser>
        <c:ser>
          <c:idx val="2"/>
          <c:order val="2"/>
          <c:invertIfNegative val="0"/>
          <c:cat>
            <c:multiLvlStrRef>
              <c:f>обложка!$B$14:$C$23</c:f>
              <c:multiLvlStrCache>
                <c:ptCount val="10"/>
                <c:lvl>
                  <c:pt idx="1">
                    <c:v>личностные</c:v>
                  </c:pt>
                  <c:pt idx="2">
                    <c:v>регулятивные</c:v>
                  </c:pt>
                  <c:pt idx="3">
                    <c:v>познавательные</c:v>
                  </c:pt>
                  <c:pt idx="4">
                    <c:v>коммуникативные</c:v>
                  </c:pt>
                  <c:pt idx="6">
                    <c:v>личностные</c:v>
                  </c:pt>
                  <c:pt idx="7">
                    <c:v>регулятивные</c:v>
                  </c:pt>
                  <c:pt idx="8">
                    <c:v>познавательные</c:v>
                  </c:pt>
                  <c:pt idx="9">
                    <c:v>коммуникативные</c:v>
                  </c:pt>
                </c:lvl>
                <c:lvl>
                  <c:pt idx="0">
                    <c:v>Начальный</c:v>
                  </c:pt>
                  <c:pt idx="5">
                    <c:v>Подготовительный</c:v>
                  </c:pt>
                </c:lvl>
              </c:multiLvlStrCache>
            </c:multiLvlStrRef>
          </c:cat>
          <c:val>
            <c:numRef>
              <c:f>обложка!$F$14:$F$23</c:f>
              <c:numCache>
                <c:formatCode>General</c:formatCode>
                <c:ptCount val="10"/>
                <c:pt idx="1">
                  <c:v>92</c:v>
                </c:pt>
                <c:pt idx="2">
                  <c:v>91.333333333333258</c:v>
                </c:pt>
                <c:pt idx="3">
                  <c:v>91.444444444444542</c:v>
                </c:pt>
                <c:pt idx="4">
                  <c:v>90.888888888888687</c:v>
                </c:pt>
                <c:pt idx="6">
                  <c:v>80.538461538461348</c:v>
                </c:pt>
                <c:pt idx="7">
                  <c:v>82.692307692307679</c:v>
                </c:pt>
                <c:pt idx="8">
                  <c:v>80.692307692307679</c:v>
                </c:pt>
                <c:pt idx="9">
                  <c:v>82.3846153846155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604416"/>
        <c:axId val="64614400"/>
      </c:barChart>
      <c:catAx>
        <c:axId val="64604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900"/>
            </a:pPr>
            <a:endParaRPr lang="ru-RU"/>
          </a:p>
        </c:txPr>
        <c:crossAx val="64614400"/>
        <c:crosses val="autoZero"/>
        <c:auto val="1"/>
        <c:lblAlgn val="ctr"/>
        <c:lblOffset val="100"/>
        <c:noMultiLvlLbl val="0"/>
      </c:catAx>
      <c:valAx>
        <c:axId val="64614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6460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0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cat>
            <c:multiLvlStrRef>
              <c:f>обложка!$B$14:$C$23</c:f>
              <c:multiLvlStrCache>
                <c:ptCount val="10"/>
                <c:lvl>
                  <c:pt idx="1">
                    <c:v>личностные</c:v>
                  </c:pt>
                  <c:pt idx="2">
                    <c:v>регулятивные</c:v>
                  </c:pt>
                  <c:pt idx="3">
                    <c:v>познавательные</c:v>
                  </c:pt>
                  <c:pt idx="4">
                    <c:v>коммуникативные</c:v>
                  </c:pt>
                  <c:pt idx="6">
                    <c:v>личностные</c:v>
                  </c:pt>
                  <c:pt idx="7">
                    <c:v>регулятивные</c:v>
                  </c:pt>
                  <c:pt idx="8">
                    <c:v>познавательные</c:v>
                  </c:pt>
                  <c:pt idx="9">
                    <c:v>коммуникативные</c:v>
                  </c:pt>
                </c:lvl>
                <c:lvl>
                  <c:pt idx="0">
                    <c:v>Начальный</c:v>
                  </c:pt>
                  <c:pt idx="5">
                    <c:v>Подготовительный</c:v>
                  </c:pt>
                </c:lvl>
              </c:multiLvlStrCache>
            </c:multiLvlStrRef>
          </c:cat>
          <c:val>
            <c:numRef>
              <c:f>обложка!$D$14:$D$23</c:f>
              <c:numCache>
                <c:formatCode>General</c:formatCode>
                <c:ptCount val="10"/>
              </c:numCache>
            </c:numRef>
          </c:val>
        </c:ser>
        <c:ser>
          <c:idx val="1"/>
          <c:order val="1"/>
          <c:invertIfNegative val="0"/>
          <c:cat>
            <c:multiLvlStrRef>
              <c:f>обложка!$B$14:$C$23</c:f>
              <c:multiLvlStrCache>
                <c:ptCount val="10"/>
                <c:lvl>
                  <c:pt idx="1">
                    <c:v>личностные</c:v>
                  </c:pt>
                  <c:pt idx="2">
                    <c:v>регулятивные</c:v>
                  </c:pt>
                  <c:pt idx="3">
                    <c:v>познавательные</c:v>
                  </c:pt>
                  <c:pt idx="4">
                    <c:v>коммуникативные</c:v>
                  </c:pt>
                  <c:pt idx="6">
                    <c:v>личностные</c:v>
                  </c:pt>
                  <c:pt idx="7">
                    <c:v>регулятивные</c:v>
                  </c:pt>
                  <c:pt idx="8">
                    <c:v>познавательные</c:v>
                  </c:pt>
                  <c:pt idx="9">
                    <c:v>коммуникативные</c:v>
                  </c:pt>
                </c:lvl>
                <c:lvl>
                  <c:pt idx="0">
                    <c:v>Начальный</c:v>
                  </c:pt>
                  <c:pt idx="5">
                    <c:v>Подготовительный</c:v>
                  </c:pt>
                </c:lvl>
              </c:multiLvlStrCache>
            </c:multiLvlStrRef>
          </c:cat>
          <c:val>
            <c:numRef>
              <c:f>обложка!$E$14:$E$23</c:f>
              <c:numCache>
                <c:formatCode>General</c:formatCode>
                <c:ptCount val="10"/>
              </c:numCache>
            </c:numRef>
          </c:val>
        </c:ser>
        <c:ser>
          <c:idx val="2"/>
          <c:order val="2"/>
          <c:invertIfNegative val="0"/>
          <c:cat>
            <c:multiLvlStrRef>
              <c:f>обложка!$B$14:$C$23</c:f>
              <c:multiLvlStrCache>
                <c:ptCount val="10"/>
                <c:lvl>
                  <c:pt idx="1">
                    <c:v>личностные</c:v>
                  </c:pt>
                  <c:pt idx="2">
                    <c:v>регулятивные</c:v>
                  </c:pt>
                  <c:pt idx="3">
                    <c:v>познавательные</c:v>
                  </c:pt>
                  <c:pt idx="4">
                    <c:v>коммуникативные</c:v>
                  </c:pt>
                  <c:pt idx="6">
                    <c:v>личностные</c:v>
                  </c:pt>
                  <c:pt idx="7">
                    <c:v>регулятивные</c:v>
                  </c:pt>
                  <c:pt idx="8">
                    <c:v>познавательные</c:v>
                  </c:pt>
                  <c:pt idx="9">
                    <c:v>коммуникативные</c:v>
                  </c:pt>
                </c:lvl>
                <c:lvl>
                  <c:pt idx="0">
                    <c:v>Начальный</c:v>
                  </c:pt>
                  <c:pt idx="5">
                    <c:v>Подготовительный</c:v>
                  </c:pt>
                </c:lvl>
              </c:multiLvlStrCache>
            </c:multiLvlStrRef>
          </c:cat>
          <c:val>
            <c:numRef>
              <c:f>обложка!$F$14:$F$23</c:f>
              <c:numCache>
                <c:formatCode>General</c:formatCode>
                <c:ptCount val="10"/>
                <c:pt idx="1">
                  <c:v>96</c:v>
                </c:pt>
                <c:pt idx="2">
                  <c:v>96</c:v>
                </c:pt>
                <c:pt idx="3">
                  <c:v>96</c:v>
                </c:pt>
                <c:pt idx="4">
                  <c:v>96.2</c:v>
                </c:pt>
                <c:pt idx="6">
                  <c:v>90.571428571428456</c:v>
                </c:pt>
                <c:pt idx="7">
                  <c:v>90.428571428571388</c:v>
                </c:pt>
                <c:pt idx="8">
                  <c:v>90.857142857142819</c:v>
                </c:pt>
                <c:pt idx="9">
                  <c:v>91.142857142856997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929152"/>
        <c:axId val="96863360"/>
      </c:barChart>
      <c:catAx>
        <c:axId val="649291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900"/>
            </a:pPr>
            <a:endParaRPr lang="ru-RU"/>
          </a:p>
        </c:txPr>
        <c:crossAx val="96863360"/>
        <c:crosses val="autoZero"/>
        <c:auto val="1"/>
        <c:lblAlgn val="ctr"/>
        <c:lblOffset val="100"/>
        <c:noMultiLvlLbl val="0"/>
      </c:catAx>
      <c:valAx>
        <c:axId val="96863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64929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24BD5D-0EF9-4661-AFE8-744EACBED5F6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E842EBD-8E71-42FF-8414-814329F863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441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299B569-EA66-47FE-AF1E-CC01F3C48393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799995-5548-41BF-92D6-72FE53229C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75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ru-RU" dirty="0" smtClean="0"/>
              <a:t>Переосмысление обучения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799995-5548-41BF-92D6-72FE53229C6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r>
              <a:rPr lang="ru-RU" dirty="0" smtClean="0"/>
              <a:t>Переосмысление обучения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799995-5548-41BF-92D6-72FE53229C6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799995-5548-41BF-92D6-72FE53229C6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8634B-3EB7-4BE5-A34B-752570DFA7AF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4996-0FFE-46CC-8D1D-AD18A4D77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AA421-034F-4CC0-B087-EB69539EEB91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EAF39-9BCD-4AC3-9B9D-E866D6308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CD950-5602-4E8F-9C2B-BF2DB3B1983E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B4BE5-D340-4A9F-A1C7-8CEFCA3484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8C795-0355-4014-84EB-5E5BC5B924C0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40A44-7A42-4458-8B39-583692F42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A947E-4778-423F-8334-A373193FAB1D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C5FA-E1FB-4780-BA98-03E1D69FB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C4047-C69D-427E-BE5C-38D228C39B4C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2A015-FE31-4891-B2D7-4C8B75E6C1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11CC1-E5AD-4E35-BB2B-36D63663672C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9A4FE-A076-414A-AF64-36CDFA894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8745B-57D1-4800-85F2-3AADF83010EC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F3F39-9201-4E40-9ED5-01CBEB3F4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87437-C9C2-4016-A60A-4E686846CC49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78D7D-79FB-4309-8FFE-53B861916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857AE-49DC-42BF-A166-AA9972C4A720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CB7C2-4DDA-4E42-BB7A-A9BEAC3E9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581C-C6C5-4489-9A19-1B691E2EE83A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FC181-0986-4C5B-8B6B-0F0C1B7EF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047EAE-174F-488B-A3F1-E686972F28A2}" type="datetimeFigureOut">
              <a:rPr lang="ru-RU"/>
              <a:pPr>
                <a:defRPr/>
              </a:pPr>
              <a:t>01.07.2016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D6C6D5-9D3B-4D9C-B671-A669E1559B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video" Target="file:///G:\&#1057;&#1077;&#1084;&#1080;&#1085;&#1072;&#1088;_&#1058;&#1100;&#1102;&#1090;&#1086;&#1088;&#1099;%2011-15&#1084;&#1072;&#1088;&#1090;&#1072;\wedo_&#1083;&#1080;&#1085;&#1080;&#1103;%20&#1092;&#1080;&#1085;&#1080;&#1096;&#1072;.wmv" TargetMode="External"/><Relationship Id="rId1" Type="http://schemas.openxmlformats.org/officeDocument/2006/relationships/video" Target="file:///G:\&#1057;&#1077;&#1084;&#1080;&#1085;&#1072;&#1088;_&#1058;&#1100;&#1102;&#1090;&#1086;&#1088;&#1099;%2011-15&#1084;&#1072;&#1088;&#1090;&#1072;\wedo_&#1082;&#1072;&#1088;&#1091;&#1089;&#1077;&#1083;&#1100;.wmv" TargetMode="Externa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irstlegoleague.org/" TargetMode="Externa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>
            <a:off x="428596" y="214290"/>
            <a:ext cx="1285884" cy="1285884"/>
          </a:xfrm>
          <a:prstGeom prst="ellipse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398004" y="214290"/>
          <a:ext cx="1316476" cy="1285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DRAW" r:id="rId4" imgW="1641531" imgH="1596664" progId="CorelDRAW.Graphic.13">
                  <p:embed/>
                </p:oleObj>
              </mc:Choice>
              <mc:Fallback>
                <p:oleObj name="CorelDRAW" r:id="rId4" imgW="1641531" imgH="1596664" progId="CorelDRAW.Graphic.1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04" y="214290"/>
                        <a:ext cx="1316476" cy="12858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72074"/>
            <a:ext cx="9072626" cy="2714644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</a:rPr>
              <a:t>Чернова Светлана Александровна,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</a:rPr>
              <a:t>учитель информатики и ИКТ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</a:rPr>
              <a:t>ЧОУ «Гимназия №1»  г.НОВОРОССИЙСКА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500" dirty="0" smtClean="0">
              <a:ln>
                <a:solidFill>
                  <a:srgbClr val="002060"/>
                </a:solidFill>
              </a:ln>
              <a:solidFill>
                <a:srgbClr val="FFFFCC"/>
              </a:solidFill>
              <a:latin typeface="Impact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</a:rPr>
              <a:t>2016 г.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2974" y="357166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</a:rPr>
              <a:t>Частное  общеобразовательное  учреждение  «Гимназия №1»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FFFFCC"/>
              </a:solidFill>
              <a:latin typeface="Impact" pitchFamily="34" charset="0"/>
            </a:endParaRPr>
          </a:p>
        </p:txBody>
      </p:sp>
      <p:pic>
        <p:nvPicPr>
          <p:cNvPr id="8" name="Рисунок 7" descr="Рисунок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57232"/>
            <a:ext cx="9144000" cy="3999739"/>
          </a:xfrm>
          <a:prstGeom prst="rect">
            <a:avLst/>
          </a:prstGeom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Курс «Азы </a:t>
            </a:r>
            <a:r>
              <a:rPr lang="ru-RU" sz="4000" dirty="0" err="1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Роботландии</a:t>
            </a: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142984"/>
            <a:ext cx="814393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Дидактические особенности курса:</a:t>
            </a:r>
            <a:endParaRPr lang="ru-RU" sz="3200" b="1" dirty="0">
              <a:latin typeface="Calibri" pitchFamily="34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Электронный гипертекстовый интерактивный учебник-лаборатория </a:t>
            </a:r>
            <a:r>
              <a:rPr lang="ru-RU" sz="2700" dirty="0" err="1" smtClean="0">
                <a:latin typeface="Calibri" pitchFamily="34" charset="0"/>
              </a:rPr>
              <a:t>Дуванова</a:t>
            </a:r>
            <a:r>
              <a:rPr lang="ru-RU" sz="2700" dirty="0" smtClean="0">
                <a:latin typeface="Calibri" pitchFamily="34" charset="0"/>
              </a:rPr>
              <a:t> А.А.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Робототехнические конструкторы </a:t>
            </a:r>
            <a:r>
              <a:rPr lang="ru-RU" sz="2700" dirty="0" err="1" smtClean="0">
                <a:latin typeface="Calibri" pitchFamily="34" charset="0"/>
              </a:rPr>
              <a:t>ПервоРобот</a:t>
            </a:r>
            <a:r>
              <a:rPr lang="ru-RU" sz="2700" dirty="0" smtClean="0">
                <a:latin typeface="Calibri" pitchFamily="34" charset="0"/>
              </a:rPr>
              <a:t> </a:t>
            </a:r>
            <a:r>
              <a:rPr lang="en-US" sz="2700" dirty="0" smtClean="0">
                <a:latin typeface="Calibri" pitchFamily="34" charset="0"/>
              </a:rPr>
              <a:t>LEGO </a:t>
            </a:r>
            <a:r>
              <a:rPr lang="en-US" sz="2700" dirty="0" err="1" smtClean="0">
                <a:latin typeface="Calibri" pitchFamily="34" charset="0"/>
              </a:rPr>
              <a:t>WeDo</a:t>
            </a:r>
            <a:r>
              <a:rPr lang="ru-RU" sz="2700" dirty="0" smtClean="0">
                <a:latin typeface="Calibri" pitchFamily="34" charset="0"/>
              </a:rPr>
              <a:t>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Среда управления роботами (программное обеспечение </a:t>
            </a:r>
            <a:r>
              <a:rPr lang="ru-RU" sz="2700" dirty="0" err="1" smtClean="0">
                <a:latin typeface="Calibri" pitchFamily="34" charset="0"/>
              </a:rPr>
              <a:t>ПервоРобот</a:t>
            </a:r>
            <a:r>
              <a:rPr lang="ru-RU" sz="2700" dirty="0" smtClean="0">
                <a:latin typeface="Calibri" pitchFamily="34" charset="0"/>
              </a:rPr>
              <a:t> </a:t>
            </a:r>
            <a:r>
              <a:rPr lang="en-US" sz="2700" dirty="0" smtClean="0">
                <a:latin typeface="Calibri" pitchFamily="34" charset="0"/>
              </a:rPr>
              <a:t>LEGO </a:t>
            </a:r>
            <a:r>
              <a:rPr lang="en-US" sz="2700" dirty="0" err="1" smtClean="0">
                <a:latin typeface="Calibri" pitchFamily="34" charset="0"/>
              </a:rPr>
              <a:t>WeDo</a:t>
            </a:r>
            <a:r>
              <a:rPr lang="ru-RU" sz="2700" dirty="0" smtClean="0">
                <a:latin typeface="Calibri" pitchFamily="34" charset="0"/>
              </a:rPr>
              <a:t>)</a:t>
            </a:r>
          </a:p>
        </p:txBody>
      </p:sp>
      <p:pic>
        <p:nvPicPr>
          <p:cNvPr id="7169" name="Picture 1" descr="C:\Documents and Settings\Светлана\Мои документы\Мои рисунки\Программы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101" y="4214818"/>
            <a:ext cx="1632883" cy="2267232"/>
          </a:xfrm>
          <a:prstGeom prst="rect">
            <a:avLst/>
          </a:prstGeom>
          <a:noFill/>
        </p:spPr>
      </p:pic>
      <p:pic>
        <p:nvPicPr>
          <p:cNvPr id="7" name="Picture 7" descr="LEGO-Education-WeDo-Robotics-Construction-S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214818"/>
            <a:ext cx="247895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945" y="4214818"/>
            <a:ext cx="295273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Курс «Азы </a:t>
            </a:r>
            <a:r>
              <a:rPr lang="ru-RU" sz="4000" dirty="0" err="1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Роботландии</a:t>
            </a: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142984"/>
            <a:ext cx="8143932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Дидактические особенности курса:</a:t>
            </a:r>
            <a:endParaRPr lang="ru-RU" sz="3200" b="1" dirty="0">
              <a:latin typeface="Calibri" pitchFamily="34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комплект заданий с использованием коллекции интерактивных объектов </a:t>
            </a:r>
            <a:r>
              <a:rPr lang="ru-RU" sz="2700" dirty="0" err="1" smtClean="0">
                <a:latin typeface="Calibri" pitchFamily="34" charset="0"/>
              </a:rPr>
              <a:t>Lesson</a:t>
            </a:r>
            <a:r>
              <a:rPr lang="ru-RU" sz="2700" dirty="0" smtClean="0">
                <a:latin typeface="Calibri" pitchFamily="34" charset="0"/>
              </a:rPr>
              <a:t> </a:t>
            </a:r>
            <a:r>
              <a:rPr lang="ru-RU" sz="2700" dirty="0" err="1" smtClean="0">
                <a:latin typeface="Calibri" pitchFamily="34" charset="0"/>
              </a:rPr>
              <a:t>Activity</a:t>
            </a:r>
            <a:r>
              <a:rPr lang="ru-RU" sz="2700" dirty="0" smtClean="0">
                <a:latin typeface="Calibri" pitchFamily="34" charset="0"/>
              </a:rPr>
              <a:t> </a:t>
            </a:r>
            <a:r>
              <a:rPr lang="ru-RU" sz="2700" dirty="0" err="1" smtClean="0">
                <a:latin typeface="Calibri" pitchFamily="34" charset="0"/>
              </a:rPr>
              <a:t>Toolkit</a:t>
            </a:r>
            <a:r>
              <a:rPr lang="ru-RU" sz="2700" dirty="0" smtClean="0">
                <a:latin typeface="Calibri" pitchFamily="34" charset="0"/>
              </a:rPr>
              <a:t> для доски </a:t>
            </a:r>
            <a:r>
              <a:rPr lang="ru-RU" sz="2700" dirty="0" err="1" smtClean="0">
                <a:latin typeface="Calibri" pitchFamily="34" charset="0"/>
              </a:rPr>
              <a:t>Smart</a:t>
            </a:r>
            <a:r>
              <a:rPr lang="ru-RU" sz="2700" dirty="0" smtClean="0">
                <a:latin typeface="Calibri" pitchFamily="34" charset="0"/>
              </a:rPr>
              <a:t> </a:t>
            </a:r>
            <a:r>
              <a:rPr lang="ru-RU" sz="2700" dirty="0" err="1" smtClean="0">
                <a:latin typeface="Calibri" pitchFamily="34" charset="0"/>
              </a:rPr>
              <a:t>Board</a:t>
            </a:r>
            <a:r>
              <a:rPr lang="ru-RU" sz="2700" dirty="0" smtClean="0">
                <a:latin typeface="Calibri" pitchFamily="34" charset="0"/>
              </a:rPr>
              <a:t> (анаграммы, сортировщик изображений, выбор изображения, множественный выбор, водоворот для сортировки картинок</a:t>
            </a:r>
            <a:r>
              <a:rPr lang="en-US" sz="2700" dirty="0" smtClean="0">
                <a:latin typeface="Calibri" pitchFamily="34" charset="0"/>
              </a:rPr>
              <a:t>)</a:t>
            </a:r>
            <a:endParaRPr lang="ru-RU" sz="2700" dirty="0" smtClean="0">
              <a:latin typeface="Calibri" pitchFamily="34" charset="0"/>
            </a:endParaRPr>
          </a:p>
        </p:txBody>
      </p:sp>
      <p:pic>
        <p:nvPicPr>
          <p:cNvPr id="52226" name="Picture 2" descr="gam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901" y="3714752"/>
            <a:ext cx="372578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gam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14752"/>
            <a:ext cx="3786214" cy="270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gam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14752"/>
            <a:ext cx="3857652" cy="272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Планируемые результаты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342330"/>
            <a:ext cx="807249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Личностные:</a:t>
            </a:r>
            <a:endParaRPr lang="ru-RU" sz="3200" b="1" dirty="0">
              <a:latin typeface="Calibri" pitchFamily="34" charset="0"/>
            </a:endParaRPr>
          </a:p>
          <a:p>
            <a:pPr marL="266700" lvl="0" indent="-266700" algn="just">
              <a:buFont typeface="Wingdings" pitchFamily="2" charset="2"/>
              <a:buChar char="ü"/>
            </a:pPr>
            <a:r>
              <a:rPr lang="ru-RU" sz="2800" dirty="0" smtClean="0">
                <a:latin typeface="Calibri" pitchFamily="34" charset="0"/>
              </a:rPr>
              <a:t>критическое отношение к информации и избирательность её восприятия; </a:t>
            </a:r>
          </a:p>
          <a:p>
            <a:pPr marL="266700" lvl="0" indent="-266700" algn="just">
              <a:buFont typeface="Wingdings" pitchFamily="2" charset="2"/>
              <a:buChar char="ü"/>
            </a:pPr>
            <a:r>
              <a:rPr lang="ru-RU" sz="2800" dirty="0" smtClean="0">
                <a:latin typeface="Calibri" pitchFamily="34" charset="0"/>
              </a:rPr>
              <a:t>уважение к информационным результатам других людей;</a:t>
            </a:r>
          </a:p>
          <a:p>
            <a:pPr marL="266700" lvl="0" indent="-266700" algn="just">
              <a:buFont typeface="Wingdings" pitchFamily="2" charset="2"/>
              <a:buChar char="ü"/>
            </a:pPr>
            <a:r>
              <a:rPr lang="ru-RU" sz="2800" dirty="0" smtClean="0">
                <a:latin typeface="Calibri" pitchFamily="34" charset="0"/>
              </a:rPr>
              <a:t>осмысление мотивов своих действий при выполнении заданий с жизненными ситуациями;</a:t>
            </a:r>
          </a:p>
          <a:p>
            <a:pPr marL="266700" lvl="0" indent="-266700" algn="just">
              <a:buFont typeface="Wingdings" pitchFamily="2" charset="2"/>
              <a:buChar char="ü"/>
            </a:pPr>
            <a:r>
              <a:rPr lang="ru-RU" sz="2800" dirty="0" smtClean="0">
                <a:latin typeface="Calibri" pitchFamily="34" charset="0"/>
              </a:rPr>
              <a:t>начало профессионального </a:t>
            </a:r>
            <a:r>
              <a:rPr lang="ru-RU" sz="2800" dirty="0" err="1" smtClean="0">
                <a:latin typeface="Calibri" pitchFamily="34" charset="0"/>
              </a:rPr>
              <a:t>самоопре-деления</a:t>
            </a:r>
            <a:r>
              <a:rPr lang="ru-RU" sz="2800" dirty="0" smtClean="0">
                <a:latin typeface="Calibri" pitchFamily="34" charset="0"/>
              </a:rPr>
              <a:t>, ознакомление с миром профессий, связанных с информационными и коммуникационными технологиями.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Планируемые результаты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071546"/>
            <a:ext cx="8143932" cy="658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latin typeface="Calibri" pitchFamily="34" charset="0"/>
              </a:rPr>
              <a:t>Метапредметные</a:t>
            </a:r>
            <a:r>
              <a:rPr lang="ru-RU" sz="3200" b="1" dirty="0" smtClean="0">
                <a:latin typeface="Calibri" pitchFamily="34" charset="0"/>
              </a:rPr>
              <a:t>:</a:t>
            </a:r>
            <a:endParaRPr lang="ru-RU" sz="3200" b="1" dirty="0">
              <a:latin typeface="Calibri" pitchFamily="34" charset="0"/>
            </a:endParaRPr>
          </a:p>
          <a:p>
            <a:r>
              <a:rPr lang="ru-RU" sz="2700" b="1" i="1" dirty="0" smtClean="0">
                <a:latin typeface="Calibri" pitchFamily="34" charset="0"/>
              </a:rPr>
              <a:t>Познавательные универсальные учебные действия: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моделирование;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анализ объектов с целью выделения признаков;</a:t>
            </a:r>
          </a:p>
          <a:p>
            <a:pPr marL="269875" lvl="0" indent="-269875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синтез – составление целого из частей, в том числе самостоятельное достраивание с восполнением недостающих компонентов;</a:t>
            </a:r>
          </a:p>
          <a:p>
            <a:pPr marL="269875" lvl="0" indent="-269875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выбор оснований и критериев для сравнения;</a:t>
            </a:r>
          </a:p>
          <a:p>
            <a:pPr marL="269875" lvl="0" indent="-269875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установление причинно-следственных связей;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построение логической цепи рассуждений;</a:t>
            </a:r>
          </a:p>
          <a:p>
            <a:pPr marL="269875" indent="-269875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экспериментальное исследование, оценка влияния отдельных факторов.</a:t>
            </a:r>
          </a:p>
          <a:p>
            <a:pPr lvl="0" algn="just">
              <a:buFont typeface="Wingdings" pitchFamily="2" charset="2"/>
              <a:buChar char="ü"/>
            </a:pPr>
            <a:endParaRPr lang="ru-RU" sz="2700" dirty="0" smtClean="0">
              <a:latin typeface="Calibri" pitchFamily="34" charset="0"/>
            </a:endParaRPr>
          </a:p>
          <a:p>
            <a:pPr lvl="0" algn="just">
              <a:buFont typeface="Wingdings" pitchFamily="2" charset="2"/>
              <a:buChar char="ü"/>
            </a:pPr>
            <a:endParaRPr lang="ru-RU" sz="27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Моделирование (9580)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8329670" cy="489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Моделирование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9297" t="22825" r="11377" b="34273"/>
          <a:stretch>
            <a:fillRect/>
          </a:stretch>
        </p:blipFill>
        <p:spPr bwMode="auto">
          <a:xfrm>
            <a:off x="2643174" y="1181730"/>
            <a:ext cx="4011690" cy="217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C:\Documents and Settings\Светлана\Мои документы\Мои рисунки\Творческая лаборатория\IMG_9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29" y="3429001"/>
            <a:ext cx="4536313" cy="3024208"/>
          </a:xfrm>
          <a:prstGeom prst="rect">
            <a:avLst/>
          </a:prstGeom>
          <a:noFill/>
        </p:spPr>
      </p:pic>
      <p:pic>
        <p:nvPicPr>
          <p:cNvPr id="8" name="Picture 2" descr="C:\Documents and Settings\Светлана\Мои документы\Мои рисунки\Творческая лаборатория\IMG_928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50000" t="72967" r="32143"/>
          <a:stretch>
            <a:fillRect/>
          </a:stretch>
        </p:blipFill>
        <p:spPr bwMode="auto">
          <a:xfrm>
            <a:off x="5396922" y="3429000"/>
            <a:ext cx="2961292" cy="298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Экспериментальное исследование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030959" cy="3729559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9780" y="772843"/>
            <a:ext cx="2592287" cy="3584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19790" y="764988"/>
            <a:ext cx="259245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70811" y="3397714"/>
            <a:ext cx="2520000" cy="359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229849" y="3419224"/>
            <a:ext cx="2592000" cy="361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Планируемые результаты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142984"/>
            <a:ext cx="8143932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latin typeface="Calibri" pitchFamily="34" charset="0"/>
              </a:rPr>
              <a:t>Метапредметные</a:t>
            </a:r>
            <a:r>
              <a:rPr lang="ru-RU" sz="3200" b="1" dirty="0" smtClean="0">
                <a:latin typeface="Calibri" pitchFamily="34" charset="0"/>
              </a:rPr>
              <a:t>:</a:t>
            </a:r>
            <a:endParaRPr lang="ru-RU" sz="3200" b="1" dirty="0">
              <a:latin typeface="Calibri" pitchFamily="34" charset="0"/>
            </a:endParaRPr>
          </a:p>
          <a:p>
            <a:pPr algn="just"/>
            <a:r>
              <a:rPr lang="ru-RU" sz="2700" b="1" i="1" dirty="0" smtClean="0">
                <a:latin typeface="Calibri" pitchFamily="34" charset="0"/>
              </a:rPr>
              <a:t>Регулятивные универсальные учебные действия:</a:t>
            </a:r>
          </a:p>
          <a:p>
            <a:pPr marL="266700" lvl="0" indent="-26670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планирование последовательности шагов алгоритма для достижения цели;</a:t>
            </a:r>
          </a:p>
          <a:p>
            <a:pPr marL="266700" lvl="0" indent="-26670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поиск ошибок в плане действий и внесение в него изменений.</a:t>
            </a:r>
          </a:p>
          <a:p>
            <a:pPr lvl="0" algn="just"/>
            <a:endParaRPr lang="ru-RU" sz="2700" dirty="0" smtClean="0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28564" t="26367" r="10644" b="26758"/>
          <a:stretch>
            <a:fillRect/>
          </a:stretch>
        </p:blipFill>
        <p:spPr bwMode="auto">
          <a:xfrm>
            <a:off x="571472" y="3857628"/>
            <a:ext cx="4199959" cy="242889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4623" t="39062" r="15620"/>
          <a:stretch>
            <a:fillRect/>
          </a:stretch>
        </p:blipFill>
        <p:spPr bwMode="auto">
          <a:xfrm>
            <a:off x="4857752" y="3857628"/>
            <a:ext cx="3707256" cy="2428892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Моделирование (9585)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003" t="27599" r="13777" b="24444"/>
          <a:stretch>
            <a:fillRect/>
          </a:stretch>
        </p:blipFill>
        <p:spPr bwMode="auto">
          <a:xfrm>
            <a:off x="428595" y="1571612"/>
            <a:ext cx="828935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Организация занятий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030959" cy="3729559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6" t="6846" b="41850"/>
          <a:stretch>
            <a:fillRect/>
          </a:stretch>
        </p:blipFill>
        <p:spPr bwMode="auto">
          <a:xfrm>
            <a:off x="785786" y="1714488"/>
            <a:ext cx="757242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56880" y="1142984"/>
            <a:ext cx="8087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alibri" pitchFamily="34" charset="0"/>
              </a:rPr>
              <a:t>Организация урока. Тема «Стройплощадка»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Ресурсный центр «Перспектива»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142984"/>
            <a:ext cx="8429684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42938" y="1214438"/>
            <a:ext cx="78581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700" dirty="0" smtClean="0">
                <a:latin typeface="Calibri" pitchFamily="34" charset="0"/>
              </a:rPr>
              <a:t>С </a:t>
            </a:r>
            <a:r>
              <a:rPr lang="ru-RU" sz="2700" b="1" dirty="0" smtClean="0">
                <a:latin typeface="Calibri" pitchFamily="34" charset="0"/>
              </a:rPr>
              <a:t>2012</a:t>
            </a:r>
            <a:r>
              <a:rPr lang="ru-RU" sz="2700" dirty="0" smtClean="0">
                <a:latin typeface="Calibri" pitchFamily="34" charset="0"/>
              </a:rPr>
              <a:t> года ЧОУ «Гимназия №1» является региональным ресурсным центром Программы «Робототехника: инженерно-технические кадры инновационной России»</a:t>
            </a:r>
          </a:p>
        </p:txBody>
      </p:sp>
      <p:pic>
        <p:nvPicPr>
          <p:cNvPr id="2050" name="Picture 2" descr="P:\2012-2013\Кабинет\Внеклассная работа\img007.jpg"/>
          <p:cNvPicPr>
            <a:picLocks noChangeAspect="1" noChangeArrowheads="1"/>
          </p:cNvPicPr>
          <p:nvPr/>
        </p:nvPicPr>
        <p:blipFill>
          <a:blip r:embed="rId2" cstate="print"/>
          <a:srcRect t="3814"/>
          <a:stretch>
            <a:fillRect/>
          </a:stretch>
        </p:blipFill>
        <p:spPr bwMode="auto">
          <a:xfrm>
            <a:off x="2071670" y="3000372"/>
            <a:ext cx="5008460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Экспериментальное  исследование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030959" cy="3729559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5157" t="12695" r="12109" b="6250"/>
          <a:stretch>
            <a:fillRect/>
          </a:stretch>
        </p:blipFill>
        <p:spPr bwMode="auto">
          <a:xfrm>
            <a:off x="571472" y="1214422"/>
            <a:ext cx="4523851" cy="52149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5352" t="51953" r="11181" b="9961"/>
          <a:stretch>
            <a:fillRect/>
          </a:stretch>
        </p:blipFill>
        <p:spPr bwMode="auto">
          <a:xfrm>
            <a:off x="5143504" y="1214422"/>
            <a:ext cx="3500462" cy="187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30956" t="19726" r="14844" b="17773"/>
          <a:stretch>
            <a:fillRect/>
          </a:stretch>
        </p:blipFill>
        <p:spPr bwMode="auto">
          <a:xfrm>
            <a:off x="5143504" y="3340185"/>
            <a:ext cx="3571900" cy="30892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Планируемые результаты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285860"/>
            <a:ext cx="8001056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err="1" smtClean="0">
                <a:latin typeface="Calibri" pitchFamily="34" charset="0"/>
              </a:rPr>
              <a:t>Метапредметные</a:t>
            </a:r>
            <a:r>
              <a:rPr lang="ru-RU" sz="3200" b="1" dirty="0" smtClean="0">
                <a:latin typeface="Calibri" pitchFamily="34" charset="0"/>
              </a:rPr>
              <a:t>:</a:t>
            </a:r>
            <a:endParaRPr lang="ru-RU" sz="3200" b="1" dirty="0">
              <a:latin typeface="Calibri" pitchFamily="34" charset="0"/>
            </a:endParaRPr>
          </a:p>
          <a:p>
            <a:r>
              <a:rPr lang="ru-RU" sz="2700" b="1" i="1" dirty="0" smtClean="0">
                <a:latin typeface="Calibri" pitchFamily="34" charset="0"/>
              </a:rPr>
              <a:t>Коммуникативные универсальные учебные действия:</a:t>
            </a:r>
          </a:p>
          <a:p>
            <a:pPr marL="269875" lvl="0" indent="-269875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аргументирование своей точки зрения на выбор оснований и критериев при выделении признаков, сравнении и классификации объектов;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выслушивание собеседника и ведение диалога;</a:t>
            </a:r>
          </a:p>
          <a:p>
            <a:pPr marL="269875" lvl="0" indent="-269875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признание возможности существования различных точек зрения и права каждого иметь свою;</a:t>
            </a:r>
          </a:p>
          <a:p>
            <a:pPr marL="269875" lvl="0" indent="-269875"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фиксация хода коллективной/личной коммуникации (аудио-видео и текстовая запись).</a:t>
            </a:r>
          </a:p>
          <a:p>
            <a:pPr lvl="0" algn="just">
              <a:buFont typeface="Wingdings" pitchFamily="2" charset="2"/>
              <a:buChar char="ü"/>
            </a:pPr>
            <a:endParaRPr lang="ru-RU" sz="2700" dirty="0" smtClean="0">
              <a:latin typeface="Calibri" pitchFamily="34" charset="0"/>
            </a:endParaRPr>
          </a:p>
          <a:p>
            <a:pPr lvl="0" algn="just">
              <a:buFont typeface="Wingdings" pitchFamily="2" charset="2"/>
              <a:buChar char="ü"/>
            </a:pPr>
            <a:endParaRPr lang="ru-RU" sz="27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Представление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9154" name="Picture 2" descr="C:\Documents and Settings\Светлана\Мои документы\Мои рисунки\Творческая лаборатория\IMG_9289.JPG"/>
          <p:cNvPicPr>
            <a:picLocks noChangeAspect="1" noChangeArrowheads="1"/>
          </p:cNvPicPr>
          <p:nvPr/>
        </p:nvPicPr>
        <p:blipFill>
          <a:blip r:embed="rId2" cstate="screen"/>
          <a:srcRect r="31915"/>
          <a:stretch>
            <a:fillRect/>
          </a:stretch>
        </p:blipFill>
        <p:spPr bwMode="auto">
          <a:xfrm>
            <a:off x="571472" y="1285860"/>
            <a:ext cx="2286016" cy="2238390"/>
          </a:xfrm>
          <a:prstGeom prst="rect">
            <a:avLst/>
          </a:prstGeom>
          <a:noFill/>
        </p:spPr>
      </p:pic>
      <p:pic>
        <p:nvPicPr>
          <p:cNvPr id="6146" name="Picture 2" descr="H:\IPad\IMG_0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285860"/>
            <a:ext cx="3000396" cy="2241036"/>
          </a:xfrm>
          <a:prstGeom prst="rect">
            <a:avLst/>
          </a:prstGeom>
          <a:noFill/>
        </p:spPr>
      </p:pic>
      <p:pic>
        <p:nvPicPr>
          <p:cNvPr id="2050" name="Picture 2" descr="G:\IPad\IMG_1083.jpg"/>
          <p:cNvPicPr>
            <a:picLocks noChangeAspect="1" noChangeArrowheads="1"/>
          </p:cNvPicPr>
          <p:nvPr/>
        </p:nvPicPr>
        <p:blipFill>
          <a:blip r:embed="rId4" cstate="print"/>
          <a:srcRect r="12431"/>
          <a:stretch>
            <a:fillRect/>
          </a:stretch>
        </p:blipFill>
        <p:spPr bwMode="auto">
          <a:xfrm>
            <a:off x="6000760" y="1285860"/>
            <a:ext cx="2629490" cy="2242800"/>
          </a:xfrm>
          <a:prstGeom prst="rect">
            <a:avLst/>
          </a:prstGeom>
          <a:noFill/>
        </p:spPr>
      </p:pic>
      <p:pic>
        <p:nvPicPr>
          <p:cNvPr id="2051" name="Picture 3" descr="G:\IPad\IMG_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155416" y="3976520"/>
            <a:ext cx="2726452" cy="2036424"/>
          </a:xfrm>
          <a:prstGeom prst="rect">
            <a:avLst/>
          </a:prstGeom>
          <a:noFill/>
        </p:spPr>
      </p:pic>
      <p:pic>
        <p:nvPicPr>
          <p:cNvPr id="2052" name="Picture 4" descr="G:\IPad\IMG_0083.jpg"/>
          <p:cNvPicPr>
            <a:picLocks noChangeAspect="1" noChangeArrowheads="1"/>
          </p:cNvPicPr>
          <p:nvPr/>
        </p:nvPicPr>
        <p:blipFill>
          <a:blip r:embed="rId6" cstate="print"/>
          <a:srcRect l="15321" r="5731"/>
          <a:stretch>
            <a:fillRect/>
          </a:stretch>
        </p:blipFill>
        <p:spPr bwMode="auto">
          <a:xfrm>
            <a:off x="556121" y="3643314"/>
            <a:ext cx="2872871" cy="2718000"/>
          </a:xfrm>
          <a:prstGeom prst="rect">
            <a:avLst/>
          </a:prstGeom>
          <a:noFill/>
        </p:spPr>
      </p:pic>
      <p:pic>
        <p:nvPicPr>
          <p:cNvPr id="2053" name="Picture 5" descr="G:\IPad\IMG_0090.jpg"/>
          <p:cNvPicPr>
            <a:picLocks noChangeAspect="1" noChangeArrowheads="1"/>
          </p:cNvPicPr>
          <p:nvPr/>
        </p:nvPicPr>
        <p:blipFill>
          <a:blip r:embed="rId7" cstate="print"/>
          <a:srcRect l="17574"/>
          <a:stretch>
            <a:fillRect/>
          </a:stretch>
        </p:blipFill>
        <p:spPr bwMode="auto">
          <a:xfrm>
            <a:off x="5643571" y="3643313"/>
            <a:ext cx="3000396" cy="2718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Представление результатов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2" name="Picture 2" descr="H:\IPad\IMG_0589.jpg"/>
          <p:cNvPicPr>
            <a:picLocks noChangeAspect="1" noChangeArrowheads="1"/>
          </p:cNvPicPr>
          <p:nvPr/>
        </p:nvPicPr>
        <p:blipFill>
          <a:blip r:embed="rId4" cstate="print"/>
          <a:srcRect l="4651" r="4651"/>
          <a:stretch>
            <a:fillRect/>
          </a:stretch>
        </p:blipFill>
        <p:spPr bwMode="auto">
          <a:xfrm>
            <a:off x="500035" y="1285860"/>
            <a:ext cx="2775889" cy="2286000"/>
          </a:xfrm>
          <a:prstGeom prst="rect">
            <a:avLst/>
          </a:prstGeom>
          <a:noFill/>
        </p:spPr>
      </p:pic>
      <p:pic>
        <p:nvPicPr>
          <p:cNvPr id="5123" name="Picture 3" descr="H:\IPad\IMG_0586.jpg"/>
          <p:cNvPicPr>
            <a:picLocks noChangeAspect="1" noChangeArrowheads="1"/>
          </p:cNvPicPr>
          <p:nvPr/>
        </p:nvPicPr>
        <p:blipFill>
          <a:blip r:embed="rId5" cstate="print"/>
          <a:srcRect l="40000"/>
          <a:stretch>
            <a:fillRect/>
          </a:stretch>
        </p:blipFill>
        <p:spPr bwMode="auto">
          <a:xfrm>
            <a:off x="3428992" y="1285861"/>
            <a:ext cx="1836370" cy="2286016"/>
          </a:xfrm>
          <a:prstGeom prst="rect">
            <a:avLst/>
          </a:prstGeom>
          <a:noFill/>
        </p:spPr>
      </p:pic>
      <p:pic>
        <p:nvPicPr>
          <p:cNvPr id="5124" name="Picture 4" descr="H:\IPad\IMG_0581.jpg"/>
          <p:cNvPicPr>
            <a:picLocks noChangeAspect="1" noChangeArrowheads="1"/>
          </p:cNvPicPr>
          <p:nvPr/>
        </p:nvPicPr>
        <p:blipFill>
          <a:blip r:embed="rId6" cstate="print"/>
          <a:srcRect l="10069" r="28588" b="43027"/>
          <a:stretch>
            <a:fillRect/>
          </a:stretch>
        </p:blipFill>
        <p:spPr bwMode="auto">
          <a:xfrm>
            <a:off x="5429255" y="1285860"/>
            <a:ext cx="3295365" cy="2286016"/>
          </a:xfrm>
          <a:prstGeom prst="rect">
            <a:avLst/>
          </a:prstGeom>
          <a:noFill/>
        </p:spPr>
      </p:pic>
      <p:pic>
        <p:nvPicPr>
          <p:cNvPr id="15" name="wedo_карусель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28596" y="3857628"/>
            <a:ext cx="4160213" cy="2357454"/>
          </a:xfrm>
          <a:prstGeom prst="rect">
            <a:avLst/>
          </a:prstGeom>
        </p:spPr>
      </p:pic>
      <p:pic>
        <p:nvPicPr>
          <p:cNvPr id="16" name="wedo_линия финиша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605618" y="3857628"/>
            <a:ext cx="4160213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Представление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2" name="Picture 2" descr="F:\2_11_2013\2014-2015\Конкурсы\Чайковский\Работы в jpeg\Гуляева Алина_Страница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7358114" cy="5218254"/>
          </a:xfrm>
          <a:prstGeom prst="rect">
            <a:avLst/>
          </a:prstGeom>
          <a:noFill/>
        </p:spPr>
      </p:pic>
      <p:pic>
        <p:nvPicPr>
          <p:cNvPr id="20483" name="Picture 3" descr="F:\2_11_2013\2014-2015\Конкурсы\Чайковский\Работы в jpeg\Селиверстова Николетта_Страница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7358114" cy="5218254"/>
          </a:xfrm>
          <a:prstGeom prst="rect">
            <a:avLst/>
          </a:prstGeom>
          <a:noFill/>
        </p:spPr>
      </p:pic>
      <p:pic>
        <p:nvPicPr>
          <p:cNvPr id="20484" name="Picture 4" descr="F:\2_11_2013\2014-2015\Конкурсы\Чайковский\Работы в jpeg\Федотова Ульяна_Страница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85860"/>
            <a:ext cx="7358114" cy="5218254"/>
          </a:xfrm>
          <a:prstGeom prst="rect">
            <a:avLst/>
          </a:prstGeom>
          <a:noFill/>
        </p:spPr>
      </p:pic>
      <p:pic>
        <p:nvPicPr>
          <p:cNvPr id="20485" name="Picture 5" descr="F:\2_11_2013\2014-2015\Конкурсы\Чайковский\Работы в jpeg\Шилкина Ева и Гаврилова Мела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285860"/>
            <a:ext cx="7358114" cy="5218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Представление и защита проектов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1384545"/>
            <a:ext cx="800105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800" dirty="0" smtClean="0"/>
              <a:t>Программа </a:t>
            </a:r>
            <a:r>
              <a:rPr lang="ru-RU" sz="2800" dirty="0" err="1" smtClean="0"/>
              <a:t>Junior</a:t>
            </a:r>
            <a:r>
              <a:rPr lang="ru-RU" sz="2800" dirty="0" smtClean="0"/>
              <a:t> FIRST LEGO </a:t>
            </a:r>
            <a:r>
              <a:rPr lang="ru-RU" sz="2800" dirty="0" err="1" smtClean="0"/>
              <a:t>League</a:t>
            </a:r>
            <a:r>
              <a:rPr lang="ru-RU" sz="2800" dirty="0" smtClean="0"/>
              <a:t> (</a:t>
            </a:r>
            <a:r>
              <a:rPr lang="ru-RU" sz="2800" dirty="0" err="1" smtClean="0"/>
              <a:t>Jr</a:t>
            </a:r>
            <a:r>
              <a:rPr lang="ru-RU" sz="2800" dirty="0" smtClean="0"/>
              <a:t>. FLL®) для учащихся младших классов возрастом от 6 до 9 лет.</a:t>
            </a:r>
          </a:p>
          <a:p>
            <a:pPr algn="ctr"/>
            <a:endParaRPr lang="ru-RU" dirty="0"/>
          </a:p>
        </p:txBody>
      </p:sp>
      <p:pic>
        <p:nvPicPr>
          <p:cNvPr id="54276" name="Picture 4" descr="G:\JrFLL\Печать\JrFLL_Logo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8" y="2071678"/>
            <a:ext cx="2928926" cy="2706109"/>
          </a:xfrm>
          <a:prstGeom prst="rect">
            <a:avLst/>
          </a:prstGeom>
          <a:noFill/>
        </p:spPr>
      </p:pic>
      <p:pic>
        <p:nvPicPr>
          <p:cNvPr id="53250" name="Picture 2" descr="H:\РОБОФЕСТ-ЮГ 2014 Сочи\DSC06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21777"/>
            <a:ext cx="4786346" cy="3589760"/>
          </a:xfrm>
          <a:prstGeom prst="rect">
            <a:avLst/>
          </a:prstGeom>
          <a:noFill/>
        </p:spPr>
      </p:pic>
      <p:pic>
        <p:nvPicPr>
          <p:cNvPr id="53252" name="Picture 4" descr="http://championship.usfirst.org/sites/default/files/PlayingField_JRFLL_2015_0.jpg"/>
          <p:cNvPicPr>
            <a:picLocks noChangeAspect="1" noChangeArrowheads="1"/>
          </p:cNvPicPr>
          <p:nvPr/>
        </p:nvPicPr>
        <p:blipFill>
          <a:blip r:embed="rId5" cstate="print"/>
          <a:srcRect l="14474" t="6591" r="14473" b="28702"/>
          <a:stretch>
            <a:fillRect/>
          </a:stretch>
        </p:blipFill>
        <p:spPr bwMode="auto">
          <a:xfrm>
            <a:off x="6000760" y="4357693"/>
            <a:ext cx="2357454" cy="2143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Представление и защита проектов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1384545"/>
            <a:ext cx="84296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800" dirty="0" smtClean="0"/>
              <a:t>Всероссийская Робототехническая Олимпиада. Творческая категория «Борись с отходами»: младшая возрастная группа.</a:t>
            </a:r>
          </a:p>
          <a:p>
            <a:pPr algn="just">
              <a:spcAft>
                <a:spcPts val="600"/>
              </a:spcAft>
            </a:pPr>
            <a:endParaRPr lang="ru-RU" sz="2800" dirty="0" smtClean="0"/>
          </a:p>
          <a:p>
            <a:pPr algn="ctr"/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857496"/>
            <a:ext cx="5538758" cy="350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357430"/>
            <a:ext cx="219075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Внутренняя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42910" y="1428736"/>
            <a:ext cx="7858125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Формы контроля:</a:t>
            </a:r>
            <a:endParaRPr lang="ru-RU" sz="3200" b="1" dirty="0">
              <a:latin typeface="Calibri" pitchFamily="34" charset="0"/>
            </a:endParaRPr>
          </a:p>
          <a:p>
            <a:pPr lvl="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представление и защита проектов; </a:t>
            </a:r>
          </a:p>
          <a:p>
            <a:pPr lvl="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выполнение творческих, практических и конкурсных работ; </a:t>
            </a:r>
          </a:p>
          <a:p>
            <a:pPr lvl="0" algn="just"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диагностика </a:t>
            </a:r>
            <a:r>
              <a:rPr lang="ru-RU" sz="2700" dirty="0" err="1" smtClean="0">
                <a:latin typeface="Calibri" pitchFamily="34" charset="0"/>
              </a:rPr>
              <a:t>метапредметных</a:t>
            </a:r>
            <a:r>
              <a:rPr lang="ru-RU" sz="2700" dirty="0" smtClean="0">
                <a:latin typeface="Calibri" pitchFamily="34" charset="0"/>
              </a:rPr>
              <a:t> и личностных результатов на основе наблюдений, результаты которых фиксируются в рамках накопительной системы оценки в </a:t>
            </a:r>
            <a:r>
              <a:rPr lang="ru-RU" sz="2700" dirty="0" err="1" smtClean="0">
                <a:latin typeface="Calibri" pitchFamily="34" charset="0"/>
              </a:rPr>
              <a:t>портфолио</a:t>
            </a:r>
            <a:r>
              <a:rPr lang="ru-RU" sz="2700" dirty="0" smtClean="0">
                <a:latin typeface="Calibri" pitchFamily="34" charset="0"/>
              </a:rPr>
              <a:t> учеников.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Конкурсы  </a:t>
            </a:r>
            <a:r>
              <a:rPr lang="ru-RU" sz="4000" dirty="0" err="1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лего-моделей</a:t>
            </a:r>
            <a:endParaRPr lang="ru-RU" sz="4000" dirty="0" smtClean="0">
              <a:ln>
                <a:solidFill>
                  <a:srgbClr val="002060"/>
                </a:solidFill>
              </a:ln>
              <a:solidFill>
                <a:srgbClr val="FFFFCC"/>
              </a:solidFill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 l="28711" t="9521" r="28515" b="9912"/>
          <a:stretch>
            <a:fillRect/>
          </a:stretch>
        </p:blipFill>
        <p:spPr bwMode="auto">
          <a:xfrm>
            <a:off x="439200" y="1285860"/>
            <a:ext cx="3366029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 descr="F:\2_11_2013\2013-2014\Конкурсы\ЛЕГОБУМ\легобум\сайт\legobum4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2745" r="2306" b="2803"/>
          <a:stretch>
            <a:fillRect/>
          </a:stretch>
        </p:blipFill>
        <p:spPr bwMode="auto">
          <a:xfrm>
            <a:off x="3857620" y="1285859"/>
            <a:ext cx="2714644" cy="2071703"/>
          </a:xfrm>
          <a:prstGeom prst="rect">
            <a:avLst/>
          </a:prstGeom>
          <a:noFill/>
        </p:spPr>
      </p:pic>
      <p:pic>
        <p:nvPicPr>
          <p:cNvPr id="50180" name="Picture 4" descr="F:\2_11_2013\2013-2014\Конкурсы\ЛЕГОБУМ\легобум\сайт\legobum5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r="38606"/>
          <a:stretch>
            <a:fillRect/>
          </a:stretch>
        </p:blipFill>
        <p:spPr bwMode="auto">
          <a:xfrm>
            <a:off x="3857619" y="3429000"/>
            <a:ext cx="2696003" cy="292895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0181" name="Picture 5" descr="F:\2_11_2013\2013-2014\Конкурсы\ЛЕГОБУМ\легобум\сайт\legobum10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31494" t="3020" r="12109" b="9406"/>
          <a:stretch>
            <a:fillRect/>
          </a:stretch>
        </p:blipFill>
        <p:spPr bwMode="auto">
          <a:xfrm>
            <a:off x="6638394" y="1285860"/>
            <a:ext cx="2005572" cy="20772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0182" name="Picture 6" descr="F:\2_11_2013\2013-2014\Конкурсы\ЛЕГОБУМ\легобум\сайт\legobum9.JPG"/>
          <p:cNvPicPr>
            <a:picLocks noChangeAspect="1" noChangeArrowheads="1"/>
          </p:cNvPicPr>
          <p:nvPr/>
        </p:nvPicPr>
        <p:blipFill>
          <a:blip r:embed="rId6" cstate="print"/>
          <a:srcRect l="5028" r="34641"/>
          <a:stretch>
            <a:fillRect/>
          </a:stretch>
        </p:blipFill>
        <p:spPr bwMode="auto">
          <a:xfrm>
            <a:off x="6642366" y="3429000"/>
            <a:ext cx="2001600" cy="2212853"/>
          </a:xfrm>
          <a:prstGeom prst="rect">
            <a:avLst/>
          </a:prstGeom>
          <a:noFill/>
        </p:spPr>
      </p:pic>
      <p:pic>
        <p:nvPicPr>
          <p:cNvPr id="50183" name="Picture 7" descr="F:\2_11_2013\2013-2014\Конкурсы\ЛЕГОБУМ\легобум\сайт\legobum1.JPG"/>
          <p:cNvPicPr>
            <a:picLocks noChangeAspect="1" noChangeArrowheads="1"/>
          </p:cNvPicPr>
          <p:nvPr/>
        </p:nvPicPr>
        <p:blipFill>
          <a:blip r:embed="rId7" cstate="print"/>
          <a:srcRect l="33154" t="73060" r="20703" b="4703"/>
          <a:stretch>
            <a:fillRect/>
          </a:stretch>
        </p:blipFill>
        <p:spPr bwMode="auto">
          <a:xfrm>
            <a:off x="6643702" y="5715016"/>
            <a:ext cx="2000264" cy="64294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Конкурсы  </a:t>
            </a:r>
            <a:r>
              <a:rPr lang="ru-RU" sz="4000" dirty="0" err="1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лего-проектов</a:t>
            </a:r>
            <a:endParaRPr lang="ru-RU" sz="4000" dirty="0" smtClean="0">
              <a:ln>
                <a:solidFill>
                  <a:srgbClr val="002060"/>
                </a:solidFill>
              </a:ln>
              <a:solidFill>
                <a:srgbClr val="FFFFCC"/>
              </a:solidFill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3250" name="Picture 2" descr="C:\Documents and Settings\Светлана\Мои документы\Мои рисунки\Picasa\Коллажи\Творчество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7224" y="1263620"/>
            <a:ext cx="7500990" cy="5165776"/>
          </a:xfrm>
          <a:prstGeom prst="rect">
            <a:avLst/>
          </a:prstGeom>
          <a:noFill/>
        </p:spPr>
      </p:pic>
      <p:pic>
        <p:nvPicPr>
          <p:cNvPr id="6" name="Picture 2" descr="H:\IPad\IMG_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2906" y="1285860"/>
            <a:ext cx="3251904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Программа «Робототехника»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71472" y="1214438"/>
            <a:ext cx="792961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atin typeface="Calibri" pitchFamily="34" charset="0"/>
              </a:rPr>
              <a:t>Цель Программы:</a:t>
            </a:r>
            <a:endParaRPr lang="ru-RU" sz="2600" b="1" dirty="0">
              <a:latin typeface="Calibri" pitchFamily="34" charset="0"/>
            </a:endParaRPr>
          </a:p>
          <a:p>
            <a:pPr algn="just"/>
            <a:r>
              <a:rPr lang="ru-RU" sz="2600" dirty="0" smtClean="0">
                <a:latin typeface="Calibri" pitchFamily="34" charset="0"/>
              </a:rPr>
              <a:t>Содействие формированию востребованного резерва инженерно-технических кадров, обладающих лидерскими качествами, современным инженерным мышлением, способных решать задачи высокотехнологичных отраслей экономики России.</a:t>
            </a:r>
            <a:endParaRPr lang="ru-RU" sz="26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9961" t="25551" r="10937" b="35371"/>
          <a:stretch>
            <a:fillRect/>
          </a:stretch>
        </p:blipFill>
        <p:spPr bwMode="auto">
          <a:xfrm>
            <a:off x="982241" y="3714752"/>
            <a:ext cx="723309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 rot="21124173">
            <a:off x="184774" y="4238895"/>
            <a:ext cx="8717449" cy="121207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4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http://russianrobotics.ru/</a:t>
            </a:r>
            <a:endParaRPr lang="en-US" sz="5400" b="1" spc="45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Внутренняя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71473" y="1071546"/>
            <a:ext cx="80010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Calibri" pitchFamily="34" charset="0"/>
              </a:rPr>
              <a:t>Участие в школьных конкурсах и соревнованиях в 2012-2013 </a:t>
            </a:r>
            <a:r>
              <a:rPr lang="ru-RU" sz="3000" b="1" dirty="0" err="1" smtClean="0">
                <a:latin typeface="Calibri" pitchFamily="34" charset="0"/>
              </a:rPr>
              <a:t>уч.г</a:t>
            </a:r>
            <a:r>
              <a:rPr lang="ru-RU" sz="3000" b="1" dirty="0" smtClean="0">
                <a:latin typeface="Calibri" pitchFamily="34" charset="0"/>
              </a:rPr>
              <a:t>.</a:t>
            </a:r>
            <a:endParaRPr lang="ru-RU" sz="3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1680" t="20290" r="4492" b="9819"/>
          <a:stretch>
            <a:fillRect/>
          </a:stretch>
        </p:blipFill>
        <p:spPr bwMode="auto">
          <a:xfrm>
            <a:off x="1357290" y="2059771"/>
            <a:ext cx="6500826" cy="444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Внутренняя оценка результатов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71473" y="1071546"/>
            <a:ext cx="80010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atin typeface="Calibri" pitchFamily="34" charset="0"/>
              </a:rPr>
              <a:t>Участие в школьных конкурсах и соревнованиях в 2013-2014 </a:t>
            </a:r>
            <a:r>
              <a:rPr lang="ru-RU" sz="3000" b="1" dirty="0" err="1" smtClean="0">
                <a:latin typeface="Calibri" pitchFamily="34" charset="0"/>
              </a:rPr>
              <a:t>уч.г</a:t>
            </a:r>
            <a:r>
              <a:rPr lang="ru-RU" sz="3000" b="1" dirty="0" smtClean="0">
                <a:latin typeface="Calibri" pitchFamily="34" charset="0"/>
              </a:rPr>
              <a:t>.</a:t>
            </a:r>
            <a:endParaRPr lang="ru-RU" sz="3000" dirty="0"/>
          </a:p>
        </p:txBody>
      </p:sp>
      <p:pic>
        <p:nvPicPr>
          <p:cNvPr id="13" name="Содержимое 12" descr="Рисунок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990167"/>
            <a:ext cx="8009482" cy="45106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Внутренняя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6" descr="C:\Documents and Settings\Светлана\Мои документы\Мои рисунки\Picasa\Коллажи\Творческая лаборатория.jpg"/>
          <p:cNvPicPr>
            <a:picLocks noChangeAspect="1" noChangeArrowheads="1"/>
          </p:cNvPicPr>
          <p:nvPr/>
        </p:nvPicPr>
        <p:blipFill>
          <a:blip r:embed="rId2" cstate="print"/>
          <a:srcRect l="1817" t="2573" r="1817" b="2280"/>
          <a:stretch>
            <a:fillRect/>
          </a:stretch>
        </p:blipFill>
        <p:spPr bwMode="auto">
          <a:xfrm>
            <a:off x="785786" y="1214422"/>
            <a:ext cx="757237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Внешняя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596" y="1142984"/>
            <a:ext cx="8429684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42938" y="1253669"/>
            <a:ext cx="78581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 smtClean="0">
                <a:latin typeface="Calibri" pitchFamily="34" charset="0"/>
              </a:rPr>
              <a:t>Формы контроля:</a:t>
            </a:r>
            <a:endParaRPr lang="ru-RU" sz="3200" b="1" dirty="0">
              <a:latin typeface="Calibri" pitchFamily="34" charset="0"/>
            </a:endParaRPr>
          </a:p>
          <a:p>
            <a:pPr lvl="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Выполнение олимпиадных заданий. </a:t>
            </a:r>
          </a:p>
          <a:p>
            <a:pPr lvl="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Участие в робототехнических соревнованиях и фестивалях регионального и всероссийского уровней.</a:t>
            </a:r>
            <a:endParaRPr lang="ru-RU" sz="2400" dirty="0"/>
          </a:p>
        </p:txBody>
      </p:sp>
      <p:pic>
        <p:nvPicPr>
          <p:cNvPr id="17410" name="Picture 2" descr="H:\Фото Москва 2015\7.jpg"/>
          <p:cNvPicPr>
            <a:picLocks noChangeAspect="1" noChangeArrowheads="1"/>
          </p:cNvPicPr>
          <p:nvPr/>
        </p:nvPicPr>
        <p:blipFill>
          <a:blip r:embed="rId2" cstate="print"/>
          <a:srcRect l="10258" r="5973"/>
          <a:stretch>
            <a:fillRect/>
          </a:stretch>
        </p:blipFill>
        <p:spPr bwMode="auto">
          <a:xfrm>
            <a:off x="5072066" y="3515017"/>
            <a:ext cx="3571900" cy="2842941"/>
          </a:xfrm>
          <a:prstGeom prst="rect">
            <a:avLst/>
          </a:prstGeom>
          <a:noFill/>
        </p:spPr>
      </p:pic>
      <p:pic>
        <p:nvPicPr>
          <p:cNvPr id="17411" name="Picture 3" descr="H:\РОБОФЕСТ-ЮГ 2014 Сочи\DSC06370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20616" r="9667"/>
          <a:stretch>
            <a:fillRect/>
          </a:stretch>
        </p:blipFill>
        <p:spPr bwMode="auto">
          <a:xfrm>
            <a:off x="642910" y="3513958"/>
            <a:ext cx="4315019" cy="28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Внешняя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214422"/>
            <a:ext cx="8429684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42938" y="1142984"/>
            <a:ext cx="785812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Выполнение олимпиадных заданий:</a:t>
            </a:r>
          </a:p>
          <a:p>
            <a:pPr lvl="0" algn="ctr">
              <a:spcAft>
                <a:spcPts val="0"/>
              </a:spcAft>
            </a:pPr>
            <a:r>
              <a:rPr lang="ru-RU" sz="2400" b="1" dirty="0" smtClean="0">
                <a:latin typeface="Calibri" pitchFamily="34" charset="0"/>
              </a:rPr>
              <a:t>Уровень </a:t>
            </a:r>
            <a:r>
              <a:rPr lang="ru-RU" sz="2400" b="1" dirty="0" err="1" smtClean="0">
                <a:latin typeface="Calibri" pitchFamily="34" charset="0"/>
              </a:rPr>
              <a:t>сформированности</a:t>
            </a:r>
            <a:endParaRPr lang="ru-RU" sz="2400" b="1" dirty="0" smtClean="0">
              <a:latin typeface="Calibri" pitchFamily="34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2400" b="1" dirty="0" smtClean="0">
                <a:latin typeface="Calibri" pitchFamily="34" charset="0"/>
              </a:rPr>
              <a:t>универсальных учебных действий по итогам  конкурса ИНФОЗНАЙКА-2014 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785786" y="2428869"/>
          <a:ext cx="7515225" cy="478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28860" y="3286124"/>
            <a:ext cx="220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НАЧАЛЬНЫЙ</a:t>
            </a:r>
            <a:endParaRPr lang="ru-RU" sz="28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90" y="3286124"/>
            <a:ext cx="3633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ПОДГОТОВИТЕЛЬНЫЙ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Внешняя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214422"/>
            <a:ext cx="8429684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42938" y="1142984"/>
            <a:ext cx="7858125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Выполнение олимпиадных заданий:</a:t>
            </a:r>
          </a:p>
          <a:p>
            <a:pPr lvl="0" algn="ctr">
              <a:spcAft>
                <a:spcPts val="0"/>
              </a:spcAft>
            </a:pPr>
            <a:r>
              <a:rPr lang="ru-RU" sz="2400" b="1" dirty="0" smtClean="0">
                <a:latin typeface="Calibri" pitchFamily="34" charset="0"/>
              </a:rPr>
              <a:t>Уровень </a:t>
            </a:r>
            <a:r>
              <a:rPr lang="ru-RU" sz="2400" b="1" dirty="0" err="1" smtClean="0">
                <a:latin typeface="Calibri" pitchFamily="34" charset="0"/>
              </a:rPr>
              <a:t>сформированности</a:t>
            </a:r>
            <a:endParaRPr lang="ru-RU" sz="2400" b="1" dirty="0" smtClean="0">
              <a:latin typeface="Calibri" pitchFamily="34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2400" b="1" dirty="0" smtClean="0">
                <a:latin typeface="Calibri" pitchFamily="34" charset="0"/>
              </a:rPr>
              <a:t>универсальных учебных действий по итогам  конкурса ИНФОЗНАЙКА-2015 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714348" y="2428868"/>
          <a:ext cx="7715304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428860" y="3286124"/>
            <a:ext cx="2201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НАЧАЛЬНЫЙ</a:t>
            </a:r>
            <a:endParaRPr lang="ru-RU" sz="28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9190" y="3286124"/>
            <a:ext cx="3633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+mj-lt"/>
              </a:rPr>
              <a:t>ПОДГОТОВИТЕЛЬНЫЙ</a:t>
            </a:r>
            <a:endParaRPr lang="ru-RU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Внешняя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42844" y="1142984"/>
            <a:ext cx="88582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Calibri" pitchFamily="34" charset="0"/>
              </a:rPr>
              <a:t>Участие в региональных, всероссийских  олимпиадах  и соревнованиях в 2012-2013 </a:t>
            </a:r>
            <a:r>
              <a:rPr lang="ru-RU" sz="2600" b="1" dirty="0" err="1" smtClean="0">
                <a:latin typeface="Calibri" pitchFamily="34" charset="0"/>
              </a:rPr>
              <a:t>уч.г</a:t>
            </a:r>
            <a:r>
              <a:rPr lang="ru-RU" sz="2600" b="1" dirty="0" smtClean="0">
                <a:latin typeface="Calibri" pitchFamily="34" charset="0"/>
              </a:rPr>
              <a:t>.</a:t>
            </a:r>
            <a:endParaRPr lang="ru-RU" sz="2600" dirty="0"/>
          </a:p>
        </p:txBody>
      </p:sp>
      <p:pic>
        <p:nvPicPr>
          <p:cNvPr id="7169" name="Picture 1" descr="Чернова_рис2"/>
          <p:cNvPicPr>
            <a:picLocks noChangeAspect="1" noChangeArrowheads="1"/>
          </p:cNvPicPr>
          <p:nvPr/>
        </p:nvPicPr>
        <p:blipFill>
          <a:blip r:embed="rId2" cstate="print"/>
          <a:srcRect t="3125" b="1562"/>
          <a:stretch>
            <a:fillRect/>
          </a:stretch>
        </p:blipFill>
        <p:spPr bwMode="auto">
          <a:xfrm>
            <a:off x="1214414" y="1928802"/>
            <a:ext cx="678661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Внешняя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596" y="1142984"/>
            <a:ext cx="8429684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986" name="Picture 2" descr="C:\Documents and Settings\Светлана\Мои документы\Мои рисунки\Picasa\Коллажи\Поиск.jpg"/>
          <p:cNvPicPr>
            <a:picLocks noChangeAspect="1" noChangeArrowheads="1"/>
          </p:cNvPicPr>
          <p:nvPr/>
        </p:nvPicPr>
        <p:blipFill>
          <a:blip r:embed="rId3" cstate="print"/>
          <a:srcRect t="1334" b="2596"/>
          <a:stretch>
            <a:fillRect/>
          </a:stretch>
        </p:blipFill>
        <p:spPr bwMode="auto">
          <a:xfrm>
            <a:off x="785786" y="1214422"/>
            <a:ext cx="7715304" cy="5240584"/>
          </a:xfrm>
          <a:prstGeom prst="rect">
            <a:avLst/>
          </a:prstGeom>
          <a:noFill/>
        </p:spPr>
      </p:pic>
      <p:pic>
        <p:nvPicPr>
          <p:cNvPr id="6145" name="Picture 1" descr="F:\2_11_2013\2012-2013\Ростов2\Дипломы\16-04-2013_00-32-39\Ро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000" y="2285993"/>
            <a:ext cx="2880000" cy="4143403"/>
          </a:xfrm>
          <a:prstGeom prst="rect">
            <a:avLst/>
          </a:prstGeom>
          <a:noFill/>
        </p:spPr>
      </p:pic>
      <p:pic>
        <p:nvPicPr>
          <p:cNvPr id="6146" name="Picture 2" descr="F:\2_11_2013\2012-2013\РобоМир2013\Дипломы\IMG_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000" y="3286124"/>
            <a:ext cx="2247743" cy="314327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Внешняя оценка результатов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42844" y="1142984"/>
            <a:ext cx="88582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Calibri" pitchFamily="34" charset="0"/>
              </a:rPr>
              <a:t>Участие в региональных, всероссийских  олимпиадах  и соревнованиях в 2013-2014 </a:t>
            </a:r>
            <a:r>
              <a:rPr lang="ru-RU" sz="2600" b="1" dirty="0" err="1" smtClean="0">
                <a:latin typeface="Calibri" pitchFamily="34" charset="0"/>
              </a:rPr>
              <a:t>уч.г</a:t>
            </a:r>
            <a:r>
              <a:rPr lang="ru-RU" sz="2600" b="1" dirty="0" smtClean="0">
                <a:latin typeface="Calibri" pitchFamily="34" charset="0"/>
              </a:rPr>
              <a:t>.</a:t>
            </a:r>
            <a:endParaRPr lang="ru-RU" sz="2600" dirty="0"/>
          </a:p>
        </p:txBody>
      </p:sp>
      <p:pic>
        <p:nvPicPr>
          <p:cNvPr id="8" name="Picture 1" descr="Чернова_рис2"/>
          <p:cNvPicPr>
            <a:picLocks noChangeAspect="1" noChangeArrowheads="1"/>
          </p:cNvPicPr>
          <p:nvPr/>
        </p:nvPicPr>
        <p:blipFill>
          <a:blip r:embed="rId2" cstate="print"/>
          <a:srcRect t="92386" b="1562"/>
          <a:stretch>
            <a:fillRect/>
          </a:stretch>
        </p:blipFill>
        <p:spPr bwMode="auto">
          <a:xfrm>
            <a:off x="1500166" y="6215082"/>
            <a:ext cx="6310548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Рисунок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3449" r="7118" b="15489"/>
          <a:stretch>
            <a:fillRect/>
          </a:stretch>
        </p:blipFill>
        <p:spPr>
          <a:xfrm>
            <a:off x="216208" y="1857364"/>
            <a:ext cx="8597958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Внешняя оценка результатов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596" y="1142984"/>
            <a:ext cx="8429684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" name="Picture 2" descr="C:\Documents and Settings\Светлана\Мои документы\Мои рисунки\Picasa\Коллажи\FLL2014.jpg"/>
          <p:cNvPicPr>
            <a:picLocks noChangeAspect="1" noChangeArrowheads="1"/>
          </p:cNvPicPr>
          <p:nvPr/>
        </p:nvPicPr>
        <p:blipFill>
          <a:blip r:embed="rId2" cstate="print"/>
          <a:srcRect t="1334" b="1261"/>
          <a:stretch>
            <a:fillRect/>
          </a:stretch>
        </p:blipFill>
        <p:spPr bwMode="auto">
          <a:xfrm>
            <a:off x="857224" y="1214422"/>
            <a:ext cx="7676160" cy="5286412"/>
          </a:xfrm>
          <a:prstGeom prst="rect">
            <a:avLst/>
          </a:prstGeom>
          <a:noFill/>
        </p:spPr>
      </p:pic>
      <p:pic>
        <p:nvPicPr>
          <p:cNvPr id="7" name="Picture 2" descr="C:\Documents and Settings\Светлана\Мои документы\Мои рисунки\Picasa\Коллажи\соревнования20131.jpg"/>
          <p:cNvPicPr>
            <a:picLocks noChangeAspect="1" noChangeArrowheads="1"/>
          </p:cNvPicPr>
          <p:nvPr/>
        </p:nvPicPr>
        <p:blipFill>
          <a:blip r:embed="rId3" cstate="print"/>
          <a:srcRect l="44231" t="5440" r="4808" b="40161"/>
          <a:stretch>
            <a:fillRect/>
          </a:stretch>
        </p:blipFill>
        <p:spPr bwMode="auto">
          <a:xfrm>
            <a:off x="1000100" y="2928934"/>
            <a:ext cx="2366384" cy="1785950"/>
          </a:xfrm>
          <a:prstGeom prst="rect">
            <a:avLst/>
          </a:prstGeom>
          <a:noFill/>
        </p:spPr>
      </p:pic>
      <p:pic>
        <p:nvPicPr>
          <p:cNvPr id="8" name="Picture 2" descr="C:\Documents and Settings\Светлана\Мои документы\Мои рисунки\Picasa\Коллажи\казань.jpg"/>
          <p:cNvPicPr>
            <a:picLocks noChangeAspect="1" noChangeArrowheads="1"/>
          </p:cNvPicPr>
          <p:nvPr/>
        </p:nvPicPr>
        <p:blipFill>
          <a:blip r:embed="rId4" cstate="print"/>
          <a:srcRect l="37575" t="1333" r="35781" b="72000"/>
          <a:stretch>
            <a:fillRect/>
          </a:stretch>
        </p:blipFill>
        <p:spPr bwMode="auto">
          <a:xfrm>
            <a:off x="1000100" y="4786322"/>
            <a:ext cx="2354052" cy="164307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428992" y="2928934"/>
            <a:ext cx="5072098" cy="357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4" name="Picture 2" descr="H:\РОБОФЕСТ-ЮГ 2014 Сочи\DSC06404.JPG"/>
          <p:cNvPicPr>
            <a:picLocks noChangeAspect="1" noChangeArrowheads="1"/>
          </p:cNvPicPr>
          <p:nvPr/>
        </p:nvPicPr>
        <p:blipFill>
          <a:blip r:embed="rId5" cstate="print"/>
          <a:srcRect l="37435" t="22786" r="45475" b="22960"/>
          <a:stretch>
            <a:fillRect/>
          </a:stretch>
        </p:blipFill>
        <p:spPr bwMode="auto">
          <a:xfrm>
            <a:off x="3492780" y="2944596"/>
            <a:ext cx="1463626" cy="348480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8435" name="Picture 3" descr="F:\2_11_2013\2014-2015\Семинар 16_04_2015\8.jpg"/>
          <p:cNvPicPr>
            <a:picLocks noChangeAspect="1" noChangeArrowheads="1"/>
          </p:cNvPicPr>
          <p:nvPr/>
        </p:nvPicPr>
        <p:blipFill>
          <a:blip r:embed="rId6" cstate="print"/>
          <a:srcRect l="17592" r="7586"/>
          <a:stretch>
            <a:fillRect/>
          </a:stretch>
        </p:blipFill>
        <p:spPr bwMode="auto">
          <a:xfrm>
            <a:off x="5072066" y="2944596"/>
            <a:ext cx="1785950" cy="3484800"/>
          </a:xfrm>
          <a:prstGeom prst="rect">
            <a:avLst/>
          </a:prstGeom>
          <a:noFill/>
        </p:spPr>
      </p:pic>
      <p:pic>
        <p:nvPicPr>
          <p:cNvPr id="18436" name="Picture 4" descr="H:\Фото Москва 2015\DSC02970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 l="1632" t="5194" r="7704" b="1070"/>
          <a:stretch>
            <a:fillRect/>
          </a:stretch>
        </p:blipFill>
        <p:spPr bwMode="auto">
          <a:xfrm>
            <a:off x="6143635" y="1270800"/>
            <a:ext cx="2283689" cy="1571636"/>
          </a:xfrm>
          <a:prstGeom prst="rect">
            <a:avLst/>
          </a:prstGeom>
          <a:noFill/>
        </p:spPr>
      </p:pic>
      <p:pic>
        <p:nvPicPr>
          <p:cNvPr id="18437" name="Picture 5" descr="F:\Сочи 2014\Робофест 2014 Сочи\DSCN0835.JPG"/>
          <p:cNvPicPr>
            <a:picLocks noChangeAspect="1" noChangeArrowheads="1"/>
          </p:cNvPicPr>
          <p:nvPr/>
        </p:nvPicPr>
        <p:blipFill>
          <a:blip r:embed="rId8" cstate="print">
            <a:lum bright="10000" contrast="20000"/>
          </a:blip>
          <a:srcRect l="27211" t="10454" r="22417" b="1791"/>
          <a:stretch>
            <a:fillRect/>
          </a:stretch>
        </p:blipFill>
        <p:spPr bwMode="auto">
          <a:xfrm>
            <a:off x="6929454" y="2944596"/>
            <a:ext cx="1500198" cy="3484800"/>
          </a:xfrm>
          <a:prstGeom prst="rect">
            <a:avLst/>
          </a:prstGeom>
          <a:noFill/>
        </p:spPr>
      </p:pic>
      <p:pic>
        <p:nvPicPr>
          <p:cNvPr id="18438" name="Picture 6" descr="F:\2_11_2013\2014-2015\Семинар 16_04_2015\IMG_3187.JPG"/>
          <p:cNvPicPr>
            <a:picLocks noChangeAspect="1" noChangeArrowheads="1"/>
          </p:cNvPicPr>
          <p:nvPr/>
        </p:nvPicPr>
        <p:blipFill>
          <a:blip r:embed="rId9" cstate="print">
            <a:lum bright="10000" contrast="20000"/>
          </a:blip>
          <a:srcRect t="3619" r="2604" b="19669"/>
          <a:stretch>
            <a:fillRect/>
          </a:stretch>
        </p:blipFill>
        <p:spPr bwMode="auto">
          <a:xfrm>
            <a:off x="3357554" y="1270800"/>
            <a:ext cx="2671511" cy="157163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Внеурочная деятельность. Направление «Робототехника»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42910" y="1142984"/>
            <a:ext cx="7858125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Цель:</a:t>
            </a:r>
          </a:p>
          <a:p>
            <a:pPr lvl="0"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Вовлечение в процесс инженерного творчества учащихся, начиная с младшего школьного возраста.</a:t>
            </a:r>
            <a:endParaRPr lang="ru-RU" sz="3200" b="1" dirty="0" smtClean="0">
              <a:latin typeface="Calibri" pitchFamily="34" charset="0"/>
            </a:endParaRPr>
          </a:p>
          <a:p>
            <a:pPr algn="just"/>
            <a:endParaRPr lang="ru-RU" sz="2700" dirty="0" smtClean="0">
              <a:latin typeface="Calibri" pitchFamily="34" charset="0"/>
            </a:endParaRPr>
          </a:p>
        </p:txBody>
      </p:sp>
      <p:pic>
        <p:nvPicPr>
          <p:cNvPr id="4098" name="Picture 2" descr="C:\Documents and Settings\Светлана\Мои документы\Мои рисунки\Picasa\Коллажи\Инженерное творчество.jpg"/>
          <p:cNvPicPr>
            <a:picLocks noChangeAspect="1" noChangeArrowheads="1"/>
          </p:cNvPicPr>
          <p:nvPr/>
        </p:nvPicPr>
        <p:blipFill>
          <a:blip r:embed="rId2" cstate="print"/>
          <a:srcRect b="1748"/>
          <a:stretch>
            <a:fillRect/>
          </a:stretch>
        </p:blipFill>
        <p:spPr bwMode="auto">
          <a:xfrm>
            <a:off x="1719576" y="2484655"/>
            <a:ext cx="5781381" cy="4016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22"/>
            <a:ext cx="91440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Перспективы развития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58" y="1142984"/>
            <a:ext cx="8429684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9552" y="980728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Внедрение курса по направлению «Робототехника» для дошкольников.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Привлечение школьников к исследованиям в области робототехники.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Организация состязаний роботов и выставок робототехнических моделей.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Участие в спортивно-технических мероприятиях Программы «Робототехника».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4803" t="22360" r="22278" b="11281"/>
          <a:stretch>
            <a:fillRect/>
          </a:stretch>
        </p:blipFill>
        <p:spPr bwMode="auto">
          <a:xfrm>
            <a:off x="3851920" y="5517232"/>
            <a:ext cx="1440160" cy="10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www.russianrobotics.ru/netcat_files/userfiles/HR/Hello_Rob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5877272"/>
            <a:ext cx="1152146" cy="431903"/>
          </a:xfrm>
          <a:prstGeom prst="rect">
            <a:avLst/>
          </a:prstGeom>
          <a:noFill/>
        </p:spPr>
      </p:pic>
      <p:pic>
        <p:nvPicPr>
          <p:cNvPr id="1030" name="Picture 6" descr="http://www.russianrobotics.ru/netcat_files/userfiles/WRO/wro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99" y="5040982"/>
            <a:ext cx="5953125" cy="476250"/>
          </a:xfrm>
          <a:prstGeom prst="rect">
            <a:avLst/>
          </a:prstGeom>
          <a:noFill/>
        </p:spPr>
      </p:pic>
      <p:pic>
        <p:nvPicPr>
          <p:cNvPr id="1032" name="Picture 8" descr="http://www.russianrobotics.ru/netcat_files/userfiles/FTC/Field_Ring_It_U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517232"/>
            <a:ext cx="2448272" cy="824531"/>
          </a:xfrm>
          <a:prstGeom prst="rect">
            <a:avLst/>
          </a:prstGeom>
          <a:noFill/>
        </p:spPr>
      </p:pic>
      <p:pic>
        <p:nvPicPr>
          <p:cNvPr id="1034" name="Picture 10" descr="Home">
            <a:hlinkClick r:id="rId6" tooltip="Hom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5661248"/>
            <a:ext cx="938397" cy="792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1214414" y="4931319"/>
            <a:ext cx="6858048" cy="1926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Чернова Светлана Александровна,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учитель информатики и ИКТ </a:t>
            </a:r>
          </a:p>
          <a:p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ЧОУ «Гимназия №1» г.Новороссийска</a:t>
            </a:r>
          </a:p>
          <a:p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11" name="Рисунок 10" descr="en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0042"/>
            <a:ext cx="9144000" cy="25325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21124173">
            <a:off x="170339" y="3310201"/>
            <a:ext cx="8717449" cy="121207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45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svalcher.ru</a:t>
            </a:r>
            <a:endParaRPr lang="en-US" sz="5400" b="1" spc="45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Внеурочная деятельность. Направление «Робототехника»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071546"/>
            <a:ext cx="8072494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Задачи:</a:t>
            </a:r>
            <a:endParaRPr lang="ru-RU" sz="3200" b="1" dirty="0">
              <a:latin typeface="Calibri" pitchFamily="34" charset="0"/>
            </a:endParaRP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Организовать обучение учащихся основам робототехники и программирования.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Познакомить учащихся с миром профессий, связанных с информационными и коммуникационными технологиями.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Подготовить команды для участия в соревнованиях по робототехнике различного уровня.</a:t>
            </a:r>
          </a:p>
        </p:txBody>
      </p:sp>
      <p:pic>
        <p:nvPicPr>
          <p:cNvPr id="28673" name="Picture 1" descr="F:\2_11_2013\2013-2014\Экскурсия\Цемзавод\цемзавод\IMG_9789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7519" t="14375" r="3125"/>
          <a:stretch>
            <a:fillRect/>
          </a:stretch>
        </p:blipFill>
        <p:spPr bwMode="auto">
          <a:xfrm>
            <a:off x="3268670" y="4500570"/>
            <a:ext cx="3017842" cy="1928826"/>
          </a:xfrm>
          <a:prstGeom prst="rect">
            <a:avLst/>
          </a:prstGeom>
          <a:noFill/>
        </p:spPr>
      </p:pic>
      <p:pic>
        <p:nvPicPr>
          <p:cNvPr id="28674" name="Picture 2" descr="H:\Фото Москва 2015\8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3984" t="3659" r="10503"/>
          <a:stretch>
            <a:fillRect/>
          </a:stretch>
        </p:blipFill>
        <p:spPr bwMode="auto">
          <a:xfrm>
            <a:off x="6357950" y="4500570"/>
            <a:ext cx="2271180" cy="1928826"/>
          </a:xfrm>
          <a:prstGeom prst="rect">
            <a:avLst/>
          </a:prstGeom>
          <a:noFill/>
        </p:spPr>
      </p:pic>
      <p:pic>
        <p:nvPicPr>
          <p:cNvPr id="28675" name="Picture 3" descr="F:\2_11_2013\2014-2015\Конкурсы\Час кода\IMG_1645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6522"/>
          <a:stretch>
            <a:fillRect/>
          </a:stretch>
        </p:blipFill>
        <p:spPr bwMode="auto">
          <a:xfrm>
            <a:off x="500034" y="4500570"/>
            <a:ext cx="2700595" cy="192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22"/>
            <a:ext cx="9144000" cy="114300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Организация лаборатории </a:t>
            </a:r>
            <a:b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</a:b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Робототехники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71472" y="1142984"/>
            <a:ext cx="8001056" cy="432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Повышение квалификации учителей:</a:t>
            </a:r>
            <a:endParaRPr lang="ru-RU" sz="3200" b="1" dirty="0">
              <a:latin typeface="Calibri" pitchFamily="34" charset="0"/>
            </a:endParaRP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«ФУТС - октябрь 2012г.» г.Москва.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«ФУТС - октябрь 2013г.» г.Москва.</a:t>
            </a:r>
          </a:p>
          <a:p>
            <a:pPr marL="361950" indent="-361950">
              <a:spcAft>
                <a:spcPts val="0"/>
              </a:spcAft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Семинар по робототехнике - октябрь 2013              </a:t>
            </a:r>
          </a:p>
          <a:p>
            <a:pPr marL="361950" indent="-361950">
              <a:spcAft>
                <a:spcPts val="0"/>
              </a:spcAft>
            </a:pPr>
            <a:r>
              <a:rPr lang="ru-RU" sz="2600" dirty="0" smtClean="0">
                <a:latin typeface="Calibri" pitchFamily="34" charset="0"/>
              </a:rPr>
              <a:t>     г. Ростов-на-Дону.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«ФУТС - октябрь 2014г.» г.Сочи.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600" dirty="0" smtClean="0">
                <a:latin typeface="Calibri" pitchFamily="34" charset="0"/>
              </a:rPr>
              <a:t>Семинар по робототехнике – август 2014                </a:t>
            </a:r>
          </a:p>
          <a:p>
            <a:pPr algn="just">
              <a:spcAft>
                <a:spcPts val="0"/>
              </a:spcAft>
            </a:pPr>
            <a:r>
              <a:rPr lang="ru-RU" sz="2600" dirty="0" smtClean="0">
                <a:latin typeface="Calibri" pitchFamily="34" charset="0"/>
              </a:rPr>
              <a:t>    г. Краснодар.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endParaRPr lang="ru-RU" sz="2700" dirty="0" smtClean="0">
              <a:latin typeface="Calibri" pitchFamily="34" charset="0"/>
            </a:endParaRP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endParaRPr lang="ru-RU" sz="2700" dirty="0" smtClean="0">
              <a:latin typeface="Calibri" pitchFamily="34" charset="0"/>
            </a:endParaRPr>
          </a:p>
        </p:txBody>
      </p:sp>
      <p:pic>
        <p:nvPicPr>
          <p:cNvPr id="5125" name="Picture 5" descr="http://russianrobotics.ru/netcat_files/90/40/IMG_7129_0.jpg"/>
          <p:cNvPicPr>
            <a:picLocks noChangeAspect="1" noChangeArrowheads="1"/>
          </p:cNvPicPr>
          <p:nvPr/>
        </p:nvPicPr>
        <p:blipFill>
          <a:blip r:embed="rId2" cstate="print"/>
          <a:srcRect l="20669"/>
          <a:stretch>
            <a:fillRect/>
          </a:stretch>
        </p:blipFill>
        <p:spPr bwMode="auto">
          <a:xfrm>
            <a:off x="571472" y="4500570"/>
            <a:ext cx="2382627" cy="2000264"/>
          </a:xfrm>
          <a:prstGeom prst="rect">
            <a:avLst/>
          </a:prstGeom>
          <a:noFill/>
        </p:spPr>
      </p:pic>
      <p:pic>
        <p:nvPicPr>
          <p:cNvPr id="27649" name="Picture 1" descr="H:\ФУТС 2014 СОЧИ\ФОТО и ВИДЕО  СОЧИ\DSC05695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976947" y="4500570"/>
            <a:ext cx="2667019" cy="2000264"/>
          </a:xfrm>
          <a:prstGeom prst="rect">
            <a:avLst/>
          </a:prstGeom>
          <a:noFill/>
        </p:spPr>
      </p:pic>
      <p:pic>
        <p:nvPicPr>
          <p:cNvPr id="27651" name="Picture 3" descr="http://farm6.staticflickr.com/5331/10142112183_2e2da1a3ff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2344" t="12500" r="1561"/>
          <a:stretch>
            <a:fillRect/>
          </a:stretch>
        </p:blipFill>
        <p:spPr bwMode="auto">
          <a:xfrm>
            <a:off x="3000364" y="4500570"/>
            <a:ext cx="2928958" cy="20002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1422"/>
            <a:ext cx="9144000" cy="114300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Организация лаборатории </a:t>
            </a:r>
            <a:b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</a:b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Робототехники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14348" y="1142984"/>
            <a:ext cx="7858180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Программы внеурочной деятельности:</a:t>
            </a:r>
            <a:endParaRPr lang="ru-RU" sz="3200" b="1" dirty="0">
              <a:latin typeface="Calibri" pitchFamily="34" charset="0"/>
            </a:endParaRP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«Азы </a:t>
            </a:r>
            <a:r>
              <a:rPr lang="ru-RU" sz="2700" dirty="0" err="1" smtClean="0">
                <a:latin typeface="Calibri" pitchFamily="34" charset="0"/>
              </a:rPr>
              <a:t>Роботландии</a:t>
            </a:r>
            <a:r>
              <a:rPr lang="ru-RU" sz="2700" dirty="0" smtClean="0">
                <a:latin typeface="Calibri" pitchFamily="34" charset="0"/>
              </a:rPr>
              <a:t>» для учащихся 1-2 классов. </a:t>
            </a:r>
          </a:p>
          <a:p>
            <a:pPr algn="just">
              <a:spcAft>
                <a:spcPts val="0"/>
              </a:spcAft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Кружок «Робототехника» для учащихся 3-8 классов..</a:t>
            </a:r>
          </a:p>
        </p:txBody>
      </p:sp>
      <p:pic>
        <p:nvPicPr>
          <p:cNvPr id="6145" name="Picture 1" descr="C:\Documents and Settings\Светлана\Мои документы\Мои рисунки\Picasa\Коллажи\Программы.jpg"/>
          <p:cNvPicPr>
            <a:picLocks noChangeAspect="1" noChangeArrowheads="1"/>
          </p:cNvPicPr>
          <p:nvPr/>
        </p:nvPicPr>
        <p:blipFill>
          <a:blip r:embed="rId2" cstate="print"/>
          <a:srcRect b="1937"/>
          <a:stretch>
            <a:fillRect/>
          </a:stretch>
        </p:blipFill>
        <p:spPr bwMode="auto">
          <a:xfrm>
            <a:off x="2000232" y="2786058"/>
            <a:ext cx="5357850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Курс «Азы </a:t>
            </a:r>
            <a:r>
              <a:rPr lang="ru-RU" sz="4000" dirty="0" err="1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Роботландии</a:t>
            </a: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142984"/>
            <a:ext cx="814393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Цель курса:</a:t>
            </a:r>
            <a:endParaRPr lang="ru-RU" sz="3200" b="1" dirty="0">
              <a:latin typeface="Calibri" pitchFamily="34" charset="0"/>
            </a:endParaRPr>
          </a:p>
          <a:p>
            <a:pPr algn="just"/>
            <a:r>
              <a:rPr lang="ru-RU" sz="2700" dirty="0" smtClean="0">
                <a:latin typeface="Calibri" pitchFamily="34" charset="0"/>
              </a:rPr>
              <a:t>Формирование основ алгоритмического мышления и информационной компетентности младших школьников.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472" y="3000372"/>
            <a:ext cx="807249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700" b="1" dirty="0" smtClean="0">
                <a:latin typeface="Calibri" pitchFamily="34" charset="0"/>
              </a:rPr>
              <a:t>Алгоритмическое мышление </a:t>
            </a:r>
            <a:r>
              <a:rPr lang="ru-RU" sz="2700" dirty="0" smtClean="0">
                <a:latin typeface="Calibri" pitchFamily="34" charset="0"/>
              </a:rPr>
              <a:t>- способность облечь абстрактную идею в последовательность конкретных шагов, необходимых для ее воплощения на практике.</a:t>
            </a:r>
          </a:p>
          <a:p>
            <a:pPr algn="just"/>
            <a:endParaRPr lang="ru-RU" sz="1500" dirty="0" smtClean="0">
              <a:latin typeface="Calibri" pitchFamily="34" charset="0"/>
            </a:endParaRPr>
          </a:p>
          <a:p>
            <a:pPr algn="just"/>
            <a:r>
              <a:rPr lang="ru-RU" sz="2700" b="1" dirty="0" smtClean="0">
                <a:latin typeface="Calibri" pitchFamily="34" charset="0"/>
              </a:rPr>
              <a:t>Информационная компетентность</a:t>
            </a:r>
            <a:r>
              <a:rPr lang="ru-RU" sz="2700" dirty="0" smtClean="0">
                <a:latin typeface="Calibri" pitchFamily="34" charset="0"/>
              </a:rPr>
              <a:t> - умение использовать адекватные информационные инструменты для решения задач.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Курс «Азы </a:t>
            </a:r>
            <a:r>
              <a:rPr lang="ru-RU" sz="4000" dirty="0" err="1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Роботландии</a:t>
            </a:r>
            <a:r>
              <a:rPr lang="ru-RU" sz="4000" dirty="0" smtClean="0">
                <a:ln>
                  <a:solidFill>
                    <a:srgbClr val="002060"/>
                  </a:solidFill>
                </a:ln>
                <a:solidFill>
                  <a:srgbClr val="FFFFCC"/>
                </a:solidFill>
                <a:latin typeface="Impact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5720" y="1142984"/>
            <a:ext cx="8572560" cy="5429288"/>
          </a:xfrm>
          <a:prstGeom prst="roundRect">
            <a:avLst>
              <a:gd name="adj" fmla="val 8722"/>
            </a:avLst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500034" y="1142984"/>
            <a:ext cx="814393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Calibri" pitchFamily="34" charset="0"/>
              </a:rPr>
              <a:t>Методологическая основа:</a:t>
            </a:r>
            <a:endParaRPr lang="ru-RU" sz="3200" b="1" dirty="0">
              <a:latin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Образовательные стандарты начального общего образования по математике и информатике.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Авторская программа курса «Азбука </a:t>
            </a:r>
            <a:r>
              <a:rPr lang="ru-RU" sz="2700" dirty="0" err="1" smtClean="0">
                <a:latin typeface="Calibri" pitchFamily="34" charset="0"/>
              </a:rPr>
              <a:t>Роботландии</a:t>
            </a:r>
            <a:r>
              <a:rPr lang="ru-RU" sz="2700" dirty="0" smtClean="0">
                <a:latin typeface="Calibri" pitchFamily="34" charset="0"/>
              </a:rPr>
              <a:t>» </a:t>
            </a:r>
            <a:r>
              <a:rPr lang="ru-RU" sz="2700" dirty="0" err="1" smtClean="0">
                <a:latin typeface="Calibri" pitchFamily="34" charset="0"/>
              </a:rPr>
              <a:t>Дуванова</a:t>
            </a:r>
            <a:r>
              <a:rPr lang="ru-RU" sz="2700" dirty="0" smtClean="0">
                <a:latin typeface="Calibri" pitchFamily="34" charset="0"/>
              </a:rPr>
              <a:t> А.А., Шумилиной Н.Д.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700" dirty="0" smtClean="0">
                <a:latin typeface="Calibri" pitchFamily="34" charset="0"/>
              </a:rPr>
              <a:t>Проектная  деятельность школьников на основе «Комплекта заданий </a:t>
            </a:r>
            <a:r>
              <a:rPr lang="ru-RU" sz="2700" dirty="0" err="1" smtClean="0">
                <a:latin typeface="Calibri" pitchFamily="34" charset="0"/>
              </a:rPr>
              <a:t>WeDo</a:t>
            </a:r>
            <a:r>
              <a:rPr lang="ru-RU" sz="2700" dirty="0" smtClean="0">
                <a:latin typeface="Calibri" pitchFamily="34" charset="0"/>
              </a:rPr>
              <a:t>».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9922" t="12024" r="20898"/>
          <a:stretch>
            <a:fillRect/>
          </a:stretch>
        </p:blipFill>
        <p:spPr bwMode="auto">
          <a:xfrm>
            <a:off x="3357554" y="4214818"/>
            <a:ext cx="1938630" cy="224700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 descr="C:\Documents and Settings\Светлана\Мои документы\Мои рисунки\Программы\Рисунок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4222" y="4185819"/>
            <a:ext cx="1732488" cy="2315015"/>
          </a:xfrm>
          <a:prstGeom prst="rect">
            <a:avLst/>
          </a:prstGeom>
          <a:noFill/>
        </p:spPr>
      </p:pic>
      <p:pic>
        <p:nvPicPr>
          <p:cNvPr id="1029" name="Picture 5" descr="http://standart.edu.ru/attachment.aspx?id=4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175549"/>
            <a:ext cx="1476371" cy="232528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3531</TotalTime>
  <Words>856</Words>
  <Application>Microsoft Office PowerPoint</Application>
  <PresentationFormat>Экран (4:3)</PresentationFormat>
  <Paragraphs>143</Paragraphs>
  <Slides>41</Slides>
  <Notes>3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3" baseType="lpstr">
      <vt:lpstr>Тема Office</vt:lpstr>
      <vt:lpstr>CorelDRAW</vt:lpstr>
      <vt:lpstr>Презентация PowerPoint</vt:lpstr>
      <vt:lpstr>Ресурсный центр «Перспектива»</vt:lpstr>
      <vt:lpstr>Программа «Робототехника»</vt:lpstr>
      <vt:lpstr>Внеурочная деятельность. Направление «Робототехника»</vt:lpstr>
      <vt:lpstr>Внеурочная деятельность. Направление «Робототехника»</vt:lpstr>
      <vt:lpstr>Организация лаборатории  Робототехники</vt:lpstr>
      <vt:lpstr>Организация лаборатории  Робототехники</vt:lpstr>
      <vt:lpstr>Курс «Азы Роботландии»</vt:lpstr>
      <vt:lpstr>Курс «Азы Роботландии»</vt:lpstr>
      <vt:lpstr>Курс «Азы Роботландии»</vt:lpstr>
      <vt:lpstr>Курс «Азы Роботландии»</vt:lpstr>
      <vt:lpstr>Планируемые результаты</vt:lpstr>
      <vt:lpstr>Планируемые результаты</vt:lpstr>
      <vt:lpstr>Моделирование (9580)</vt:lpstr>
      <vt:lpstr>Моделирование</vt:lpstr>
      <vt:lpstr>Экспериментальное исследование</vt:lpstr>
      <vt:lpstr>Планируемые результаты</vt:lpstr>
      <vt:lpstr>Моделирование (9585)</vt:lpstr>
      <vt:lpstr>Организация занятий</vt:lpstr>
      <vt:lpstr>Экспериментальное  исследование</vt:lpstr>
      <vt:lpstr>Планируемые результаты</vt:lpstr>
      <vt:lpstr>Представление результатов</vt:lpstr>
      <vt:lpstr>Представление результатов</vt:lpstr>
      <vt:lpstr>Представление результатов</vt:lpstr>
      <vt:lpstr>Представление и защита проектов</vt:lpstr>
      <vt:lpstr>Представление и защита проектов</vt:lpstr>
      <vt:lpstr>Внутренняя оценка результатов</vt:lpstr>
      <vt:lpstr>Конкурсы  лего-моделей</vt:lpstr>
      <vt:lpstr>Конкурсы  лего-проектов</vt:lpstr>
      <vt:lpstr>Внутренняя оценка результатов</vt:lpstr>
      <vt:lpstr>Внутренняя оценка результатов</vt:lpstr>
      <vt:lpstr>Внутренняя оценка результатов</vt:lpstr>
      <vt:lpstr>Внешняя оценка результатов</vt:lpstr>
      <vt:lpstr>Внешняя оценка результатов</vt:lpstr>
      <vt:lpstr>Внешняя оценка результатов</vt:lpstr>
      <vt:lpstr>Внешняя оценка результатов</vt:lpstr>
      <vt:lpstr>Внешняя оценка результатов</vt:lpstr>
      <vt:lpstr>Внешняя оценка результатов</vt:lpstr>
      <vt:lpstr>Внешняя оценка результатов</vt:lpstr>
      <vt:lpstr>Перспективы развития</vt:lpstr>
      <vt:lpstr>Презентация PowerPoint</vt:lpstr>
    </vt:vector>
  </TitlesOfParts>
  <Company>МОУ "Гимназия №6"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УЧИТЕЛЯ ИНФОРМАТИКИ</dc:title>
  <dc:creator>Бекар</dc:creator>
  <cp:lastModifiedBy>ППЭ</cp:lastModifiedBy>
  <cp:revision>176</cp:revision>
  <cp:lastPrinted>2010-03-25T04:57:55Z</cp:lastPrinted>
  <dcterms:created xsi:type="dcterms:W3CDTF">2010-03-24T14:32:10Z</dcterms:created>
  <dcterms:modified xsi:type="dcterms:W3CDTF">2016-07-01T05:58:49Z</dcterms:modified>
</cp:coreProperties>
</file>