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98" r:id="rId11"/>
    <p:sldId id="280" r:id="rId12"/>
    <p:sldId id="257" r:id="rId13"/>
    <p:sldId id="260" r:id="rId14"/>
    <p:sldId id="258" r:id="rId15"/>
    <p:sldId id="259" r:id="rId16"/>
    <p:sldId id="261" r:id="rId17"/>
    <p:sldId id="263" r:id="rId18"/>
    <p:sldId id="264" r:id="rId19"/>
    <p:sldId id="265" r:id="rId20"/>
    <p:sldId id="266" r:id="rId21"/>
    <p:sldId id="281" r:id="rId22"/>
    <p:sldId id="284" r:id="rId23"/>
    <p:sldId id="285" r:id="rId24"/>
    <p:sldId id="286" r:id="rId25"/>
    <p:sldId id="287" r:id="rId26"/>
    <p:sldId id="289" r:id="rId27"/>
    <p:sldId id="288" r:id="rId28"/>
    <p:sldId id="291" r:id="rId29"/>
    <p:sldId id="290" r:id="rId30"/>
    <p:sldId id="292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1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8F447-5A0C-416A-9628-25D6E36BB3FC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7CA07-B9BD-40A9-BCAF-7C9235C43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8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все в нашей жизни можно потрогать руками. Некоторые проблемы успешно решаются при хорошо развитом абстрактном мышлении.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CA07-B9BD-40A9-BCAF-7C9235C4364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0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все в нашей жизни можно потрогать руками. Некоторые проблемы успешно решаются при хорошо развитом абстрактном мышлении.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виртуальной лаборатории не сводится к решению задач перечисленных трех типов. Учитель может строить аналогичные модели и для показа подобия логических механизмов и алгоритмов задач на переливание и, например, задач с песочными часами. При этом учитель должен подчеркнуть как сходство моделей, так и их отличия. Сопоставление подобных моделей способствует развитию абстрактного мышления учащихся, так как требует рассмотрения сосуда не только как емкости с жидкостью, но и как обобщенного контейнера, обладающего рядом задаваемых параметров.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CA07-B9BD-40A9-BCAF-7C9235C4364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0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все в нашей жизни можно потрогать руками. Некоторые проблемы успешно решаются при хорошо развитом абстрактном мышлении.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виртуальной лаборатории не сводится к решению задач перечисленных трех типов. Учитель может строить аналогичные модели и для показа подобия логических механизмов и алгоритмов задач на переливание и, например, задач с песочными часами. При этом учитель должен подчеркнуть как сходство моделей, так и их отличия. Сопоставление подобных моделей способствует развитию абстрактного мышления учащихся, так как требует рассмотрения сосуда не только как емкости с жидкостью, но и как обобщенного контейнера, обладающего рядом задаваемых параметров.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CA07-B9BD-40A9-BCAF-7C9235C4364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0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все в нашей жизни можно потрогать руками. Некоторые проблемы успешно решаются при хорошо развитом абстрактном мышлении.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виртуальной лаборатории не сводится к решению задач перечисленных трех типов. Учитель может строить аналогичные модели и для показа подобия логических механизмов и алгоритмов задач на переливание и, например, задач с песочными часами. При этом учитель должен подчеркнуть как сходство моделей, так и их отличия. Сопоставление подобных моделей способствует развитию абстрактного мышления учащихся, так как требует рассмотрения сосуда не только как емкости с жидкостью, но и как обобщенного контейнера, обладающего рядом задаваемых параметров.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CA07-B9BD-40A9-BCAF-7C9235C4364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0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CA07-B9BD-40A9-BCAF-7C9235C4364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9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Простая доступная для детей</a:t>
            </a:r>
            <a:r>
              <a:rPr lang="ru-RU" baseline="0" dirty="0" smtClean="0"/>
              <a:t> </a:t>
            </a:r>
            <a:r>
              <a:rPr lang="ru-RU" dirty="0" smtClean="0"/>
              <a:t>структура Задачника и лаконичное, понятное управление, проверка результатов выполнения</a:t>
            </a:r>
          </a:p>
          <a:p>
            <a:r>
              <a:rPr lang="ru-RU" dirty="0" smtClean="0"/>
              <a:t>задания компьютером – все это позволяет использовать Задачник и в домашней обстановке:</a:t>
            </a:r>
          </a:p>
          <a:p>
            <a:r>
              <a:rPr lang="ru-RU" dirty="0" smtClean="0"/>
              <a:t>совместно с родителями или самостоятельно.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CA07-B9BD-40A9-BCAF-7C9235C4364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9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Виртуальные лаборатории в зависимости от темы по информатике или математике,</a:t>
            </a:r>
            <a:b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поддерживаемой Задачником. Это позволит усилить педагогическую ценность Задачника на</a:t>
            </a:r>
            <a:b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уроках.</a:t>
            </a:r>
            <a:b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CA07-B9BD-40A9-BCAF-7C9235C4364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9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Инструментальные средства позволяют комбинировать традиционные индивидуальные</a:t>
            </a:r>
            <a:br>
              <a:rPr lang="ru-RU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организации работы учащихся с коллективными формами организации работы с Задачником, что позволяет находить новые увлекательные и продуктивные формы обучения.</a:t>
            </a:r>
            <a:br>
              <a:rPr lang="ru-RU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CA07-B9BD-40A9-BCAF-7C9235C4364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9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рейтинговой системы вместо отметочной, то есть длительное накопление баллов по итогам успешного конструирования решения в различных виртуальных лабораториях на основе бальной оценки задачи в банке задач, позволяет поставить учащихся в</a:t>
            </a:r>
            <a:b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рамки состязания, мотивирует к прохождению всех уровней и типов задач, вносит в работу</a:t>
            </a:r>
            <a:b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 состязательности и стимулирует детей к достижению успеха в различных тематических блоках.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CA07-B9BD-40A9-BCAF-7C9235C4364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9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5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8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1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8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5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0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23DF1-D2D1-47DF-98A7-2ACD3586C6C9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B129-E7D2-49EF-983E-CD934C155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000" b="1" kern="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ПРОГРАММА внеурочной деятельности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829091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предполагает её реализацию в факультативной или кружковой форме в 2-4 классах начальной и  5-6 классах основной школы.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3555" r="12838" b="48203"/>
          <a:stretch>
            <a:fillRect/>
          </a:stretch>
        </p:blipFill>
        <p:spPr bwMode="auto">
          <a:xfrm>
            <a:off x="1187624" y="908720"/>
            <a:ext cx="6624736" cy="262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1560" y="40770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400" b="1" kern="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«Виртуальные лаборатории по информатике»</a:t>
            </a:r>
            <a:endParaRPr lang="ru-RU" sz="2800" b="1" kern="0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3" y="4543074"/>
            <a:ext cx="24622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комплекс виртуальных лабораторий возможно использовать в различных режимах:</a:t>
            </a:r>
            <a:endParaRPr lang="ru-RU" sz="2400" b="1" kern="0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демонстрация решения задач на уроке с помощью единственного компьютера и проектора;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индивидуальная и групповая работа в компьютерном классе;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самостоятельный тренинг (в школе на уроке, на дополнительных занятиях, дома);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" y="1412776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9158" y="173831"/>
            <a:ext cx="49831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экран</a:t>
            </a: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виртуальной лаборатории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1043021"/>
            <a:ext cx="7920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3577" r="1943"/>
          <a:stretch/>
        </p:blipFill>
        <p:spPr>
          <a:xfrm>
            <a:off x="560226" y="1340768"/>
            <a:ext cx="8045951" cy="46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991" y="105273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учебного ресурса: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«Алгоритмы и исполнители»,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«Моделирование»,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«Решение логических задач».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на переправу позволяют ребёнку: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 на свой жизненный опыт;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пространственное воображение, интуицию;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последовательность действий;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конструировать алгоритм,;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учитывать различный уровень сложности  и представления задачи</a:t>
            </a:r>
            <a:r>
              <a:rPr lang="ru-RU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0177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9552" y="189659"/>
            <a:ext cx="7976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задач виртуальной лаборатории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«Переправы»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" y="1052736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104" y="1700808"/>
            <a:ext cx="85864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[А] – левый берег;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[Б] – правый берег.</a:t>
            </a:r>
          </a:p>
          <a:p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посадить › – посадить на паром указанных животных,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переправить › – перевезти животных на пароме с одного берега на другой,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высадить › – высадить с парома указанных животных,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‹ повторять › – повторять указанные команды, пока не выполнится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1833" y="404664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Формализация условия  задачи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4" y="170080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787"/>
            <a:ext cx="18478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510" y="2492896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Через быструю речку – паромная переправа. Паром движется с берега до берега автоматически по вызову. Может перемещаться и без пассажиров или с 1-2 пассажирами.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Лиса, Петух и бобовое Зёрнышко решили перебраться через реку, с левого берега на правый. Пока они все вместе, то всё хорошо: никто никого не обижает. Но оставлять Лису с Петухом или Петуха с бобовым Зёрнышком без присмотра нельзя – Лиса может съесть Петуха, а Петух склевать Зерно. Как же им быть?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" y="276903"/>
            <a:ext cx="24622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1804" y="324605"/>
            <a:ext cx="65692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Петух </a:t>
            </a:r>
            <a:endParaRPr lang="ru-RU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бобовое 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Зёрнышко» 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2" y="2181809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76453" y="1516490"/>
            <a:ext cx="2598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4513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126" y="184482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посадить › : [Лиса], [бобовое Зерно]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переправить › : [1] , [2]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высадить › : [Лиса], [бобовое Зерно]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‹ переправить › : [2] , [1]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посадить › : [Петух]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переправить › : [1] , [2]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высадить › : [Петух]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онец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38609"/>
            <a:ext cx="7132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Алгоритмическое </a:t>
            </a:r>
            <a:endParaRPr lang="ru-RU" sz="28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решения: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31"/>
          <a:stretch/>
        </p:blipFill>
        <p:spPr bwMode="auto">
          <a:xfrm>
            <a:off x="323528" y="274534"/>
            <a:ext cx="1811742" cy="128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" y="1722587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1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75" y="4581128"/>
            <a:ext cx="1724334" cy="21348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0913" y="2492896"/>
            <a:ext cx="8260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Коза и семеро козлят собрались в гости к бабушке, которая живёт на другой стороне реки, на правом берегу. Коза не разрешает козлятам переправляться без неё, а паром может взять не более 2-х пассажиров.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Подскажи, как действовать козе наиболее рациональным образом, чтобы переправиться через реку?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760348"/>
            <a:ext cx="60733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Коза и семеро козлят "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6333" y="2204864"/>
            <a:ext cx="84727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0"/>
          <a:stretch/>
        </p:blipFill>
        <p:spPr bwMode="auto">
          <a:xfrm>
            <a:off x="440913" y="476672"/>
            <a:ext cx="2070003" cy="1506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08104" y="1350926"/>
            <a:ext cx="2598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9017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/>
          <a:stretch/>
        </p:blipFill>
        <p:spPr>
          <a:xfrm>
            <a:off x="4662431" y="1196752"/>
            <a:ext cx="4134594" cy="483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92724" y="332656"/>
            <a:ext cx="572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решения (1-го способа):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53100" r="66095" b="15930"/>
          <a:stretch/>
        </p:blipFill>
        <p:spPr bwMode="auto">
          <a:xfrm>
            <a:off x="433452" y="1844824"/>
            <a:ext cx="4203689" cy="313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1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491" y="332656"/>
            <a:ext cx="590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решения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(1-го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способа):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3" y="908720"/>
            <a:ext cx="4267200" cy="42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35" y="908720"/>
            <a:ext cx="3759200" cy="568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4427984" y="3016920"/>
            <a:ext cx="864096" cy="412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7" y="1260109"/>
            <a:ext cx="40481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27584" y="1628800"/>
            <a:ext cx="12241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2682232" y="3718764"/>
            <a:ext cx="354664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 на пароме переправляется обратно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543925" y="103253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383616" y="121480"/>
            <a:ext cx="7838396" cy="6515540"/>
            <a:chOff x="287423" y="369595"/>
            <a:chExt cx="7838396" cy="67365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613925" y="1338823"/>
              <a:ext cx="3546648" cy="72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паром к Козе садится Козлёнок</a:t>
              </a:r>
            </a:p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13925" y="2278642"/>
              <a:ext cx="3546648" cy="72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Паром переправляется на правый берег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600605" y="3202484"/>
              <a:ext cx="3546648" cy="72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Козлёнок остаётся на правом берегу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7423" y="5604236"/>
              <a:ext cx="2495495" cy="72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Коза остаётся на правом берегу</a:t>
              </a:r>
            </a:p>
            <a:p>
              <a:pPr algn="ctr"/>
              <a:endParaRPr lang="ru-RU" dirty="0"/>
            </a:p>
          </p:txBody>
        </p:sp>
        <p:sp>
          <p:nvSpPr>
            <p:cNvPr id="10" name="Ромб 9"/>
            <p:cNvSpPr/>
            <p:nvPr/>
          </p:nvSpPr>
          <p:spPr>
            <a:xfrm>
              <a:off x="2039315" y="4849341"/>
              <a:ext cx="4824536" cy="1071798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 smtClean="0"/>
            </a:p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левом берегу нет</a:t>
              </a:r>
            </a:p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остался 1 козлёнок?</a:t>
              </a:r>
            </a:p>
            <a:p>
              <a:pPr algn="ctr"/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270680" y="369595"/>
              <a:ext cx="2304256" cy="6437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Начало</a:t>
              </a:r>
            </a:p>
            <a:p>
              <a:pPr algn="ctr"/>
              <a:endParaRPr lang="ru-RU" dirty="0"/>
            </a:p>
          </p:txBody>
        </p:sp>
        <p:grpSp>
          <p:nvGrpSpPr>
            <p:cNvPr id="28" name="Группа 27"/>
            <p:cNvGrpSpPr/>
            <p:nvPr/>
          </p:nvGrpSpPr>
          <p:grpSpPr>
            <a:xfrm flipH="1">
              <a:off x="1409294" y="5328088"/>
              <a:ext cx="651453" cy="303361"/>
              <a:chOff x="1054297" y="3757827"/>
              <a:chExt cx="1489151" cy="608725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054297" y="3757827"/>
                <a:ext cx="144016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 flipH="1">
                <a:off x="2543448" y="3757827"/>
                <a:ext cx="0" cy="6087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Группа 41"/>
            <p:cNvGrpSpPr/>
            <p:nvPr/>
          </p:nvGrpSpPr>
          <p:grpSpPr>
            <a:xfrm>
              <a:off x="4473014" y="1138664"/>
              <a:ext cx="3652805" cy="4246576"/>
              <a:chOff x="4769565" y="643554"/>
              <a:chExt cx="3369202" cy="4098049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6918819" y="4741603"/>
                <a:ext cx="12199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8138766" y="643554"/>
                <a:ext cx="0" cy="409768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flipH="1">
                <a:off x="4769565" y="643554"/>
                <a:ext cx="331236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Прямая со стрелкой 48"/>
            <p:cNvCxnSpPr/>
            <p:nvPr/>
          </p:nvCxnSpPr>
          <p:spPr>
            <a:xfrm>
              <a:off x="4473015" y="1022518"/>
              <a:ext cx="0" cy="3398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4473015" y="1983136"/>
              <a:ext cx="0" cy="3398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4492661" y="2947441"/>
              <a:ext cx="0" cy="3398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4469594" y="3809240"/>
              <a:ext cx="0" cy="3398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2060747" y="6324316"/>
              <a:ext cx="0" cy="3398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1807657" y="6664156"/>
              <a:ext cx="463317" cy="44195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899377" y="4611966"/>
            <a:ext cx="90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66255" y="4611966"/>
            <a:ext cx="75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02" y="4438845"/>
            <a:ext cx="222252" cy="39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7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Цели изучения курса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4969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Предлагаемая программа предназначена для организации внеурочной деятельности по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общеинтеллектуальному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общекультурному направлениям развития личности. </a:t>
            </a:r>
          </a:p>
          <a:p>
            <a:pPr algn="just"/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endParaRPr lang="ru-RU" sz="2000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курса является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пропедевтика основных тем курса информатики.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4502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Комплект виртуальных лабораторий обеспечивает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компьютерную поддержку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изучении тематических блоков:</a:t>
            </a:r>
          </a:p>
          <a:p>
            <a:pPr marL="530225" indent="-530225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моделированию;</a:t>
            </a:r>
          </a:p>
          <a:p>
            <a:pPr marL="530225" indent="-530225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введению в алгоритмические структуры;</a:t>
            </a:r>
          </a:p>
          <a:p>
            <a:pPr marL="530225" indent="-530225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математическую логику.</a:t>
            </a: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Также для использования по аналогичным тематическим блокам содержания курса математики.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2" y="908720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7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27428" y="360632"/>
            <a:ext cx="3672408" cy="4843982"/>
            <a:chOff x="527428" y="360632"/>
            <a:chExt cx="3672408" cy="4843982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302952" y="828993"/>
              <a:ext cx="0" cy="3398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527428" y="360632"/>
              <a:ext cx="3672408" cy="4843982"/>
              <a:chOff x="2588835" y="360632"/>
              <a:chExt cx="3672408" cy="484398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604356" y="2204864"/>
                <a:ext cx="3546648" cy="7200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Коза остаётся на правом берегу</a:t>
                </a:r>
              </a:p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591036" y="1124744"/>
                <a:ext cx="3546648" cy="7200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паром к Козе садится Козлёнок</a:t>
                </a:r>
              </a:p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588835" y="3264784"/>
                <a:ext cx="3672408" cy="7200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Паром переправляется на правый берег</a:t>
                </a:r>
              </a:p>
              <a:p>
                <a:pPr algn="ctr"/>
                <a:endParaRPr lang="ru-RU" dirty="0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212231" y="4400816"/>
                <a:ext cx="2304256" cy="80379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онец</a:t>
                </a:r>
              </a:p>
              <a:p>
                <a:pPr algn="ctr"/>
                <a:endParaRPr lang="ru-RU" dirty="0"/>
              </a:p>
            </p:txBody>
          </p:sp>
          <p:cxnSp>
            <p:nvCxnSpPr>
              <p:cNvPr id="10" name="Прямая со стрелкой 9"/>
              <p:cNvCxnSpPr/>
              <p:nvPr/>
            </p:nvCxnSpPr>
            <p:spPr>
              <a:xfrm>
                <a:off x="4404436" y="1844824"/>
                <a:ext cx="0" cy="3398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Овал 11"/>
              <p:cNvSpPr/>
              <p:nvPr/>
            </p:nvSpPr>
            <p:spPr>
              <a:xfrm>
                <a:off x="4132701" y="360632"/>
                <a:ext cx="463317" cy="4419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1</a:t>
                </a:r>
                <a:endParaRPr lang="ru-RU" dirty="0"/>
              </a:p>
            </p:txBody>
          </p:sp>
          <p:cxnSp>
            <p:nvCxnSpPr>
              <p:cNvPr id="13" name="Прямая со стрелкой 12"/>
              <p:cNvCxnSpPr/>
              <p:nvPr/>
            </p:nvCxnSpPr>
            <p:spPr>
              <a:xfrm>
                <a:off x="4378392" y="2924944"/>
                <a:ext cx="0" cy="3398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4418468" y="3984864"/>
                <a:ext cx="0" cy="3398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t="1953" r="9765" b="841"/>
          <a:stretch/>
        </p:blipFill>
        <p:spPr bwMode="auto">
          <a:xfrm>
            <a:off x="4427984" y="2267528"/>
            <a:ext cx="4404612" cy="411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3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635"/>
            <a:ext cx="18478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620688"/>
            <a:ext cx="56248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Переливания»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9" y="170080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426" y="2133550"/>
            <a:ext cx="83590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переливания помогают детям виртуально, без опоры на реальные объекты, оперировать такими сложными абстрактными понятиями,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«емкость сосуда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«единицы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объема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 целое»;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 помощью нескольких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интенсивному формированию словесно-логического мышления,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 преобразованием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635"/>
            <a:ext cx="18478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620688"/>
            <a:ext cx="56248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Переливания»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9" y="170080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15089" r="66305" b="53067"/>
          <a:stretch/>
        </p:blipFill>
        <p:spPr bwMode="auto">
          <a:xfrm>
            <a:off x="420913" y="2276872"/>
            <a:ext cx="4193335" cy="323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3356992"/>
            <a:ext cx="377751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Замкнутая система.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жидкости в сосуде(ах) с помощью дополнительного сосуда.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 этого типа источник (И) и сток (С)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задействуются.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2487447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1-го </a:t>
            </a:r>
            <a:r>
              <a:rPr lang="ru-RU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635"/>
            <a:ext cx="18478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620688"/>
            <a:ext cx="56248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Переливания»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9" y="170080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15089" r="66305" b="53067"/>
          <a:stretch/>
        </p:blipFill>
        <p:spPr bwMode="auto">
          <a:xfrm>
            <a:off x="420913" y="2276872"/>
            <a:ext cx="4193335" cy="323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3356992"/>
            <a:ext cx="377751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Замкнутая система.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жидкости в сосуде(ах) с помощью дополнительного сосуда.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 этого типа источник (И) и сток (С)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задействуются.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304671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1-го и 2-го типа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635"/>
            <a:ext cx="18478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620688"/>
            <a:ext cx="56248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Переливания»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9" y="170080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15089" r="66305" b="53067"/>
          <a:stretch/>
        </p:blipFill>
        <p:spPr bwMode="auto">
          <a:xfrm>
            <a:off x="420913" y="2276872"/>
            <a:ext cx="4193335" cy="323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03523" y="3140968"/>
            <a:ext cx="377751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воды не ограничено. В задачах этого типа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задействуются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(И)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(С). Предлагается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уровней сложности.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2487447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3-го типа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2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1290012"/>
            <a:ext cx="2598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132856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851"/>
            <a:ext cx="18478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4626" y="458067"/>
            <a:ext cx="6456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хозяйка»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878" y="2708920"/>
            <a:ext cx="82445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Хозяйка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отжала в две бутылки растительное масло: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– 8 литров, другую – 3 литра, а третья бутылка на 5 литров осталась у неё пустая.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праздником хозяйка решила одолжить 6 литров масла соседке.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она это сделала, если меркой могли служить только те же три бутылки?</a:t>
            </a:r>
          </a:p>
        </p:txBody>
      </p:sp>
    </p:spTree>
    <p:extLst>
      <p:ext uri="{BB962C8B-B14F-4D97-AF65-F5344CB8AC3E}">
        <p14:creationId xmlns:p14="http://schemas.microsoft.com/office/powerpoint/2010/main" val="22908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48880"/>
            <a:ext cx="85864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[А] – первая бутылка, ёмкостью 8 литров, полная масла;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[Б] – вторая бутылка, ёмкостью 3 литра, полная масла;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[В] – третья бутылка, ёмкостью 5 литров,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пустая.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‹ перелить › – налить из одного сосуда в другой указанное число литров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1833" y="404664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Формализация условия  задачи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4" y="170080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787"/>
            <a:ext cx="18478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290" y="332656"/>
            <a:ext cx="8945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Табличное представление решения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96752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77527"/>
              </p:ext>
            </p:extLst>
          </p:nvPr>
        </p:nvGraphicFramePr>
        <p:xfrm>
          <a:off x="899591" y="1556792"/>
          <a:ext cx="7952307" cy="417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7"/>
                <a:gridCol w="1762670"/>
                <a:gridCol w="1762670"/>
                <a:gridCol w="1762670"/>
              </a:tblGrid>
              <a:tr h="835293">
                <a:tc rowSpan="2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Ёмкость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52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литров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литра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литров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переливания</a:t>
                      </a:r>
                    </a:p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переливание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– 3 = 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+ 3 = 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переливание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– 2 = 6 </a:t>
                      </a:r>
                      <a:b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+ 2 = 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5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126" y="184482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9" y="438608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Алгоритмическое </a:t>
            </a:r>
            <a:endParaRPr lang="ru-RU" sz="28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решения: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31"/>
          <a:stretch/>
        </p:blipFill>
        <p:spPr bwMode="auto">
          <a:xfrm>
            <a:off x="586517" y="274532"/>
            <a:ext cx="1811742" cy="128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" y="1722587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9238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перелить › : [Б] , [В] , [3]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перелить › : [А] , [В] , [2]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t="21466" r="78187" b="56420"/>
          <a:stretch/>
        </p:blipFill>
        <p:spPr bwMode="auto">
          <a:xfrm>
            <a:off x="5585136" y="2708920"/>
            <a:ext cx="2692703" cy="280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38915"/>
            <a:ext cx="70382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уроков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5668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</a:t>
            </a:r>
            <a:endParaRPr lang="ru-RU" sz="2400" i="1" dirty="0" smtClean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8072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244" y="2276872"/>
            <a:ext cx="8346203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беседа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компьютером индивидуально и попарно;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решений заданий всему классу;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решения всем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классом;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83529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Учебный курс «Виртуальные лаборатории по информатике» реализуется за счет </a:t>
            </a:r>
            <a:r>
              <a:rPr lang="ru-RU" sz="2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вариативного компонента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формируемого участниками образовательного процесса.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Используется время, отведенное на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внеурочную деятельность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Форма реализации курса – </a:t>
            </a:r>
            <a:r>
              <a:rPr lang="ru-RU" sz="2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факультатив или кружок.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Комплект виртуальных лабораторий минимально рассчитан на 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72 учебных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часа, при проведении которых он может быть использован в качестве компьютерной поддержки занятий по информатике.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учебных часов по ступеням: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8640"/>
            <a:ext cx="6678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Описание места в учебном плане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4149080"/>
          <a:ext cx="7128792" cy="2401987"/>
        </p:xfrm>
        <a:graphic>
          <a:graphicData uri="http://schemas.openxmlformats.org/drawingml/2006/table">
            <a:tbl>
              <a:tblPr/>
              <a:tblGrid>
                <a:gridCol w="4471178"/>
                <a:gridCol w="2657614"/>
              </a:tblGrid>
              <a:tr h="504056">
                <a:tc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Образовательная ступень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часов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3491">
                <a:tc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Начальная ступень 2—4 классы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284">
                <a:tc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 ступень</a:t>
                      </a:r>
                    </a:p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Пропедевтический уровень</a:t>
                      </a:r>
                    </a:p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5—6 классы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4475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7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38915"/>
            <a:ext cx="70382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уроков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8072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0839" y="1192396"/>
            <a:ext cx="4262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демонстрация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12742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новым материалом и продемонстрировать основные методы решения задач.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70" y="572251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форма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работу всего класса по теме.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023" y="3645024"/>
            <a:ext cx="76937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к освоению нового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первичные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возбудить первичные самостоятельные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38915"/>
            <a:ext cx="70382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уроков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8072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0839" y="1041846"/>
            <a:ext cx="35894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1435577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отработать и закрепить знания основных методов умения решения задач по выбранному блоку тем и соответствующей ей виртуальной лаборатории.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280" y="58772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ведущую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детей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задачи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561" y="3068960"/>
            <a:ext cx="81988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тренинг учащихся с индивидуальными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траекториями;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накопить опыт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заданий, закрепить его в устойчивых умениях по данному тематическому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коммуникативные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навыки, умение работать в коллективе, создавая единый «продукт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38915"/>
            <a:ext cx="70382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уроков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80728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80728"/>
            <a:ext cx="71032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состязание (контроль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знаний)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3199" y="185523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</a:p>
          <a:p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оценивание результатов обучения.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179" y="3240231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Бригадная форма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распределяет работу всего класса по отдельным рабочим местам с индивидуальными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траекториями задач в виртуальной лаборатории для каждой бригады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Задачнике предусмотрена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оценивания/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учащегося по итогам выполнения задач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348880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Обучающийся научится:</a:t>
            </a:r>
          </a:p>
          <a:p>
            <a:pPr>
              <a:buFontTx/>
              <a:buChar char="-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целеполаганию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включая постановку новых целей;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преобразование практической задачи в познавательную;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самостоятельно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анализировать условия достижения цели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основе учёта выделенных учителем ориентиров действия в новом учебном материале;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планировать пути достижения целей;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уметь самостоятельно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контролировать своё время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управлять им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6965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универсальные учебные действия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732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Планируемые результаты изучения учебного курса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" y="1412776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732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Планируемые результаты изучения учебного курса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492896"/>
            <a:ext cx="67687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Обучающийся научится: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учитывать разные мнения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стремиться к координации различных позиций в сотрудничестве;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аргументировать свою точку зрения,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спорить и отстаивать свою позицию не враждебным для оппонентов образом;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задавать вопросы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необходимые для организации собственной деятельности и сотрудничества с партнёром;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осуществлять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взаимный контроль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оказывать в сотрудничестве необходимую взаимопомощь.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62880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универсальные учебные действия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" y="1412776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348880"/>
            <a:ext cx="71287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Обучающийся научится: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осуществлять выбор наиболее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эффективных способов решения задач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зависимости от конкретных условий;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давать определение понятиям;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устанавливать причинно-следственные </a:t>
            </a: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обобщать понятия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осуществлять логическую операцию перехода от видовых признаков к родовому понятию, от понятия с меньшим объёмом к понятию с большим объёмом;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строить логическое рассуждение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включающее установление причинно-следственных связей.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7640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универсальные учебные действия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732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Планируемые результаты изучения учебного курса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" y="1412776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1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204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Личностные, </a:t>
            </a:r>
            <a:r>
              <a:rPr lang="ru-RU" sz="24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метапредметные</a:t>
            </a:r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 и предметные результаты освоения учебного курса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результаты:</a:t>
            </a:r>
          </a:p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самостоятельно планировать пути  достижения целей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соотносить свои действия с планируемыми результатами;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оценивать правильность выполнения учебной задачи,  с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обственные возможности её решения;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организовывать  учебное сотрудничество 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совместную деятельность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учителем и сверстниками;  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работать индивидуально и в группе;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компетентности в области использования информационно-коммуникационных технологий (далее ИКТ– компетенции).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4" y="1257870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204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Личностные, </a:t>
            </a:r>
            <a:r>
              <a:rPr lang="ru-RU" sz="24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метапредметные</a:t>
            </a:r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 и предметные результаты освоения учебного курса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7704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результатов:</a:t>
            </a:r>
          </a:p>
          <a:p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компетентности в общении и  сотрудничестве со сверстниками, детьми старшего и младшего возраста, взрослыми в процессе образовательной, общественно полезной, учебно-исследовательской, творческой и других видов деятельности.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8" y="1124744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204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Личностные, </a:t>
            </a:r>
            <a:r>
              <a:rPr lang="ru-RU" sz="24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метапредметные</a:t>
            </a:r>
            <a:r>
              <a:rPr lang="ru-RU" sz="2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/>
              </a:rPr>
              <a:t> и предметные результаты освоения учебного курса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развития предметных результатов, наибольшее влияние изучение курса оказывает на: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и умений безопасного и целесообразного поведения при работе с компьютерными программами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" y="1196752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лаборатория основана на построении компьютерной модели конструирования алгоритмов решения задач различного типа.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3002" r="12838" b="-1015"/>
          <a:stretch>
            <a:fillRect/>
          </a:stretch>
        </p:blipFill>
        <p:spPr bwMode="auto">
          <a:xfrm>
            <a:off x="2051720" y="1628800"/>
            <a:ext cx="4854284" cy="371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5048" y="5589240"/>
            <a:ext cx="8245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Программная реализация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моделей представляет собой тренажеры, с помощью которых может осуществляться как обучение, так и самостоятельная работа учащихся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13002" r="13392" b="-3968"/>
          <a:stretch>
            <a:fillRect/>
          </a:stretch>
        </p:blipFill>
        <p:spPr bwMode="auto">
          <a:xfrm>
            <a:off x="323528" y="1844824"/>
            <a:ext cx="4577320" cy="363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виртуальной лаборатории представлены задачи нескольких типов, ранжированные по уровню сложности.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19643" t="18329" r="21140" b="19657"/>
          <a:stretch>
            <a:fillRect/>
          </a:stretch>
        </p:blipFill>
        <p:spPr bwMode="auto">
          <a:xfrm>
            <a:off x="4572000" y="2996952"/>
            <a:ext cx="384821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16216" y="3573016"/>
            <a:ext cx="194421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Скругленная прямоугольная выноска 5"/>
          <p:cNvSpPr/>
          <p:nvPr/>
        </p:nvSpPr>
        <p:spPr>
          <a:xfrm>
            <a:off x="6732240" y="2060848"/>
            <a:ext cx="2088232" cy="559513"/>
          </a:xfrm>
          <a:prstGeom prst="wedgeRoundRectCallout">
            <a:avLst>
              <a:gd name="adj1" fmla="val -22984"/>
              <a:gd name="adj2" fmla="val 18243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1 уровень сложности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9313" r="21140" b="6250"/>
          <a:stretch>
            <a:fillRect/>
          </a:stretch>
        </p:blipFill>
        <p:spPr bwMode="auto">
          <a:xfrm>
            <a:off x="4067944" y="2924944"/>
            <a:ext cx="4588769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виртуальной лаборатории представлены задачи нескольких типов, ранжированные по уровню сложности.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732240" y="2060848"/>
            <a:ext cx="2088232" cy="559513"/>
          </a:xfrm>
          <a:prstGeom prst="wedgeRoundRectCallout">
            <a:avLst>
              <a:gd name="adj1" fmla="val -22984"/>
              <a:gd name="adj2" fmla="val 18243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2 уровень сложности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12920" t="-202" r="23435" b="-2171"/>
          <a:stretch>
            <a:fillRect/>
          </a:stretch>
        </p:blipFill>
        <p:spPr bwMode="auto">
          <a:xfrm>
            <a:off x="179512" y="1988840"/>
            <a:ext cx="3816424" cy="345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4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1718</Words>
  <Application>Microsoft Office PowerPoint</Application>
  <PresentationFormat>Экран (4:3)</PresentationFormat>
  <Paragraphs>258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Ксения Чернышова</cp:lastModifiedBy>
  <cp:revision>40</cp:revision>
  <dcterms:created xsi:type="dcterms:W3CDTF">2016-05-28T08:48:06Z</dcterms:created>
  <dcterms:modified xsi:type="dcterms:W3CDTF">2016-06-27T07:26:02Z</dcterms:modified>
</cp:coreProperties>
</file>