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ондаренко" initials="Б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8" d="100"/>
          <a:sy n="168" d="100"/>
        </p:scale>
        <p:origin x="160" y="24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2F993-783C-4916-A355-0F155599A5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06B6C83-7948-42B9-8D56-27C2F8A1CAB8}">
      <dgm:prSet phldrT="[Текст]" custT="1"/>
      <dgm:spPr>
        <a:solidFill>
          <a:schemeClr val="tx1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 </a:t>
          </a:r>
          <a:r>
            <a:rPr lang="ru-RU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этап </a:t>
          </a:r>
        </a:p>
        <a:p>
          <a:r>
            <a:rPr lang="ru-RU" sz="8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МКУ «ИМЦ»</a:t>
          </a:r>
        </a:p>
        <a:p>
          <a:r>
            <a:rPr lang="ru-RU" sz="8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+ 4 школы Северского района </a:t>
          </a:r>
          <a:endParaRPr lang="ru-RU" sz="8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5315DC-5CF1-4D14-9EF2-7A4293E7D070}" type="parTrans" cxnId="{C6C6FE5D-638A-45D0-AFB5-0F1DD680B3B9}">
      <dgm:prSet/>
      <dgm:spPr/>
      <dgm:t>
        <a:bodyPr/>
        <a:lstStyle/>
        <a:p>
          <a:endParaRPr lang="ru-RU"/>
        </a:p>
      </dgm:t>
    </dgm:pt>
    <dgm:pt modelId="{D12D9AA7-782B-467C-80F5-50332EB8C322}" type="sibTrans" cxnId="{C6C6FE5D-638A-45D0-AFB5-0F1DD680B3B9}">
      <dgm:prSet/>
      <dgm:spPr/>
      <dgm:t>
        <a:bodyPr/>
        <a:lstStyle/>
        <a:p>
          <a:endParaRPr lang="ru-RU"/>
        </a:p>
      </dgm:t>
    </dgm:pt>
    <dgm:pt modelId="{7C9F9FC2-69EB-4CB9-A493-640ACD6B84B3}">
      <dgm:prSet phldrT="[Текст]" custT="1"/>
      <dgm:spPr>
        <a:solidFill>
          <a:schemeClr val="tx1"/>
        </a:solidFill>
        <a:ln w="28575">
          <a:solidFill>
            <a:srgbClr val="C00000"/>
          </a:solidFill>
        </a:ln>
      </dgm:spPr>
      <dgm:t>
        <a:bodyPr/>
        <a:lstStyle/>
        <a:p>
          <a:r>
            <a:rPr lang="en-US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II </a:t>
          </a:r>
          <a:r>
            <a:rPr lang="ru-RU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этап</a:t>
          </a:r>
          <a:r>
            <a:rPr lang="en-US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8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МКУ «ИМЦ» + 30 школ Северского района  </a:t>
          </a:r>
          <a:endParaRPr lang="ru-RU" sz="8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7D3AEF-87EF-463C-A358-516BCC3C2623}" type="parTrans" cxnId="{2DB8A4DA-D44C-4094-A369-585485188D67}">
      <dgm:prSet/>
      <dgm:spPr/>
      <dgm:t>
        <a:bodyPr/>
        <a:lstStyle/>
        <a:p>
          <a:endParaRPr lang="ru-RU"/>
        </a:p>
      </dgm:t>
    </dgm:pt>
    <dgm:pt modelId="{4F0C48F2-DE1B-4249-83AC-CD25930FF61E}" type="sibTrans" cxnId="{2DB8A4DA-D44C-4094-A369-585485188D67}">
      <dgm:prSet/>
      <dgm:spPr/>
      <dgm:t>
        <a:bodyPr/>
        <a:lstStyle/>
        <a:p>
          <a:endParaRPr lang="ru-RU"/>
        </a:p>
      </dgm:t>
    </dgm:pt>
    <dgm:pt modelId="{F74D3C9D-8A85-4537-B830-D3B73C25AB32}">
      <dgm:prSet phldrT="[Текст]" custT="1"/>
      <dgm:spPr>
        <a:solidFill>
          <a:schemeClr val="tx1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700" b="1" strike="noStrike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III</a:t>
          </a:r>
          <a:r>
            <a:rPr lang="ru-RU" sz="700" b="1" strike="noStrike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 этап </a:t>
          </a:r>
        </a:p>
        <a:p>
          <a:r>
            <a:rPr lang="ru-RU" sz="600" b="0" strike="noStrike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МКУ «ИМЦ» + школы Северского района + сетевые партнеры  (Санкт-Петербург + Бодайбо+ Иркутск) </a:t>
          </a:r>
          <a:endParaRPr lang="ru-RU" sz="600" b="0" strike="noStrike" dirty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7BC69103-59CF-4975-A850-BF6E8EB96EA1}" type="parTrans" cxnId="{1A6274CB-817F-4B73-B13F-5E181C04DC69}">
      <dgm:prSet/>
      <dgm:spPr/>
      <dgm:t>
        <a:bodyPr/>
        <a:lstStyle/>
        <a:p>
          <a:endParaRPr lang="ru-RU"/>
        </a:p>
      </dgm:t>
    </dgm:pt>
    <dgm:pt modelId="{30F73841-7AC7-440D-ADE3-EEBD4273B0C9}" type="sibTrans" cxnId="{1A6274CB-817F-4B73-B13F-5E181C04DC69}">
      <dgm:prSet/>
      <dgm:spPr/>
      <dgm:t>
        <a:bodyPr/>
        <a:lstStyle/>
        <a:p>
          <a:endParaRPr lang="ru-RU"/>
        </a:p>
      </dgm:t>
    </dgm:pt>
    <dgm:pt modelId="{7C5197AE-91DF-4A3D-AF70-4782E25060AB}" type="pres">
      <dgm:prSet presAssocID="{DD52F993-783C-4916-A355-0F155599A52C}" presName="CompostProcess" presStyleCnt="0">
        <dgm:presLayoutVars>
          <dgm:dir/>
          <dgm:resizeHandles val="exact"/>
        </dgm:presLayoutVars>
      </dgm:prSet>
      <dgm:spPr/>
    </dgm:pt>
    <dgm:pt modelId="{86CE69B7-BC95-4D5A-81E5-9D286CC3F5F2}" type="pres">
      <dgm:prSet presAssocID="{DD52F993-783C-4916-A355-0F155599A52C}" presName="arrow" presStyleLbl="bgShp" presStyleIdx="0" presStyleCnt="1"/>
      <dgm:spPr>
        <a:solidFill>
          <a:srgbClr val="C00000"/>
        </a:solidFill>
        <a:ln w="38100">
          <a:solidFill>
            <a:srgbClr val="C00000"/>
          </a:solidFill>
        </a:ln>
      </dgm:spPr>
    </dgm:pt>
    <dgm:pt modelId="{EB13C93F-FFDD-410C-8E32-5D74DF22B24E}" type="pres">
      <dgm:prSet presAssocID="{DD52F993-783C-4916-A355-0F155599A52C}" presName="linearProcess" presStyleCnt="0"/>
      <dgm:spPr/>
    </dgm:pt>
    <dgm:pt modelId="{30CFED59-98DC-4E84-9EB5-8479DE48DE1D}" type="pres">
      <dgm:prSet presAssocID="{706B6C83-7948-42B9-8D56-27C2F8A1CAB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9ADBE-2223-4E71-A1EA-6989375C84A7}" type="pres">
      <dgm:prSet presAssocID="{D12D9AA7-782B-467C-80F5-50332EB8C322}" presName="sibTrans" presStyleCnt="0"/>
      <dgm:spPr/>
    </dgm:pt>
    <dgm:pt modelId="{98E03100-1145-431C-8FA0-FECA50912084}" type="pres">
      <dgm:prSet presAssocID="{7C9F9FC2-69EB-4CB9-A493-640ACD6B84B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DB72B-C492-46C2-AA4A-DCAAAD8FD003}" type="pres">
      <dgm:prSet presAssocID="{4F0C48F2-DE1B-4249-83AC-CD25930FF61E}" presName="sibTrans" presStyleCnt="0"/>
      <dgm:spPr/>
    </dgm:pt>
    <dgm:pt modelId="{D973812A-09B0-4C01-97D8-0A95FF1ED36C}" type="pres">
      <dgm:prSet presAssocID="{F74D3C9D-8A85-4537-B830-D3B73C25AB3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B8A4DA-D44C-4094-A369-585485188D67}" srcId="{DD52F993-783C-4916-A355-0F155599A52C}" destId="{7C9F9FC2-69EB-4CB9-A493-640ACD6B84B3}" srcOrd="1" destOrd="0" parTransId="{017D3AEF-87EF-463C-A358-516BCC3C2623}" sibTransId="{4F0C48F2-DE1B-4249-83AC-CD25930FF61E}"/>
    <dgm:cxn modelId="{59DA83F2-CD03-4964-B772-E29AD69B73C0}" type="presOf" srcId="{706B6C83-7948-42B9-8D56-27C2F8A1CAB8}" destId="{30CFED59-98DC-4E84-9EB5-8479DE48DE1D}" srcOrd="0" destOrd="0" presId="urn:microsoft.com/office/officeart/2005/8/layout/hProcess9"/>
    <dgm:cxn modelId="{F80FC1AD-9C39-435D-95E7-6632D9E2DB8A}" type="presOf" srcId="{DD52F993-783C-4916-A355-0F155599A52C}" destId="{7C5197AE-91DF-4A3D-AF70-4782E25060AB}" srcOrd="0" destOrd="0" presId="urn:microsoft.com/office/officeart/2005/8/layout/hProcess9"/>
    <dgm:cxn modelId="{1A6274CB-817F-4B73-B13F-5E181C04DC69}" srcId="{DD52F993-783C-4916-A355-0F155599A52C}" destId="{F74D3C9D-8A85-4537-B830-D3B73C25AB32}" srcOrd="2" destOrd="0" parTransId="{7BC69103-59CF-4975-A850-BF6E8EB96EA1}" sibTransId="{30F73841-7AC7-440D-ADE3-EEBD4273B0C9}"/>
    <dgm:cxn modelId="{2FB6FDC2-8B33-4E33-AC69-CE6B91A62806}" type="presOf" srcId="{F74D3C9D-8A85-4537-B830-D3B73C25AB32}" destId="{D973812A-09B0-4C01-97D8-0A95FF1ED36C}" srcOrd="0" destOrd="0" presId="urn:microsoft.com/office/officeart/2005/8/layout/hProcess9"/>
    <dgm:cxn modelId="{C6C6FE5D-638A-45D0-AFB5-0F1DD680B3B9}" srcId="{DD52F993-783C-4916-A355-0F155599A52C}" destId="{706B6C83-7948-42B9-8D56-27C2F8A1CAB8}" srcOrd="0" destOrd="0" parTransId="{115315DC-5CF1-4D14-9EF2-7A4293E7D070}" sibTransId="{D12D9AA7-782B-467C-80F5-50332EB8C322}"/>
    <dgm:cxn modelId="{A27AD97A-459D-49EC-A933-4EF3B115BB68}" type="presOf" srcId="{7C9F9FC2-69EB-4CB9-A493-640ACD6B84B3}" destId="{98E03100-1145-431C-8FA0-FECA50912084}" srcOrd="0" destOrd="0" presId="urn:microsoft.com/office/officeart/2005/8/layout/hProcess9"/>
    <dgm:cxn modelId="{8700FFA2-BE92-461B-A3AD-7E7415C3141F}" type="presParOf" srcId="{7C5197AE-91DF-4A3D-AF70-4782E25060AB}" destId="{86CE69B7-BC95-4D5A-81E5-9D286CC3F5F2}" srcOrd="0" destOrd="0" presId="urn:microsoft.com/office/officeart/2005/8/layout/hProcess9"/>
    <dgm:cxn modelId="{595AF96D-2411-4C70-AFD9-203C66CAAFCC}" type="presParOf" srcId="{7C5197AE-91DF-4A3D-AF70-4782E25060AB}" destId="{EB13C93F-FFDD-410C-8E32-5D74DF22B24E}" srcOrd="1" destOrd="0" presId="urn:microsoft.com/office/officeart/2005/8/layout/hProcess9"/>
    <dgm:cxn modelId="{78AFF47B-A9E2-4C6D-A317-80617CF4650C}" type="presParOf" srcId="{EB13C93F-FFDD-410C-8E32-5D74DF22B24E}" destId="{30CFED59-98DC-4E84-9EB5-8479DE48DE1D}" srcOrd="0" destOrd="0" presId="urn:microsoft.com/office/officeart/2005/8/layout/hProcess9"/>
    <dgm:cxn modelId="{67557B36-A1E2-45F1-AF53-F3945FD846CF}" type="presParOf" srcId="{EB13C93F-FFDD-410C-8E32-5D74DF22B24E}" destId="{A5E9ADBE-2223-4E71-A1EA-6989375C84A7}" srcOrd="1" destOrd="0" presId="urn:microsoft.com/office/officeart/2005/8/layout/hProcess9"/>
    <dgm:cxn modelId="{DA1B2F5A-8064-4180-A834-541761CF9302}" type="presParOf" srcId="{EB13C93F-FFDD-410C-8E32-5D74DF22B24E}" destId="{98E03100-1145-431C-8FA0-FECA50912084}" srcOrd="2" destOrd="0" presId="urn:microsoft.com/office/officeart/2005/8/layout/hProcess9"/>
    <dgm:cxn modelId="{D1782AC0-D922-4C34-89A2-BEA9A365527B}" type="presParOf" srcId="{EB13C93F-FFDD-410C-8E32-5D74DF22B24E}" destId="{689DB72B-C492-46C2-AA4A-DCAAAD8FD003}" srcOrd="3" destOrd="0" presId="urn:microsoft.com/office/officeart/2005/8/layout/hProcess9"/>
    <dgm:cxn modelId="{6725F702-BA1C-4B04-AE86-AABBAC5A51EF}" type="presParOf" srcId="{EB13C93F-FFDD-410C-8E32-5D74DF22B24E}" destId="{D973812A-09B0-4C01-97D8-0A95FF1ED36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E69B7-BC95-4D5A-81E5-9D286CC3F5F2}">
      <dsp:nvSpPr>
        <dsp:cNvPr id="0" name=""/>
        <dsp:cNvSpPr/>
      </dsp:nvSpPr>
      <dsp:spPr>
        <a:xfrm>
          <a:off x="277205" y="0"/>
          <a:ext cx="3141661" cy="1440160"/>
        </a:xfrm>
        <a:prstGeom prst="rightArrow">
          <a:avLst/>
        </a:prstGeom>
        <a:solidFill>
          <a:srgbClr val="C00000"/>
        </a:solidFill>
        <a:ln w="38100"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FED59-98DC-4E84-9EB5-8479DE48DE1D}">
      <dsp:nvSpPr>
        <dsp:cNvPr id="0" name=""/>
        <dsp:cNvSpPr/>
      </dsp:nvSpPr>
      <dsp:spPr>
        <a:xfrm>
          <a:off x="203" y="432048"/>
          <a:ext cx="1134313" cy="576064"/>
        </a:xfrm>
        <a:prstGeom prst="roundRect">
          <a:avLst/>
        </a:prstGeom>
        <a:solidFill>
          <a:schemeClr val="tx1"/>
        </a:solidFill>
        <a:ln w="158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 </a:t>
          </a:r>
          <a:r>
            <a:rPr lang="ru-RU" sz="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этап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МКУ «ИМЦ»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+ 4 школы Северского района </a:t>
          </a:r>
          <a:endParaRPr lang="ru-RU" sz="8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24" y="460169"/>
        <a:ext cx="1078071" cy="519822"/>
      </dsp:txXfrm>
    </dsp:sp>
    <dsp:sp modelId="{98E03100-1145-431C-8FA0-FECA50912084}">
      <dsp:nvSpPr>
        <dsp:cNvPr id="0" name=""/>
        <dsp:cNvSpPr/>
      </dsp:nvSpPr>
      <dsp:spPr>
        <a:xfrm>
          <a:off x="1280879" y="432048"/>
          <a:ext cx="1134313" cy="576064"/>
        </a:xfrm>
        <a:prstGeom prst="roundRect">
          <a:avLst/>
        </a:prstGeom>
        <a:solidFill>
          <a:schemeClr val="tx1"/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II </a:t>
          </a:r>
          <a:r>
            <a:rPr lang="ru-RU" sz="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этап</a:t>
          </a:r>
          <a:r>
            <a:rPr lang="en-US" sz="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МКУ «ИМЦ» + 30 школ Северского района  </a:t>
          </a:r>
          <a:endParaRPr lang="ru-RU" sz="8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09000" y="460169"/>
        <a:ext cx="1078071" cy="519822"/>
      </dsp:txXfrm>
    </dsp:sp>
    <dsp:sp modelId="{D973812A-09B0-4C01-97D8-0A95FF1ED36C}">
      <dsp:nvSpPr>
        <dsp:cNvPr id="0" name=""/>
        <dsp:cNvSpPr/>
      </dsp:nvSpPr>
      <dsp:spPr>
        <a:xfrm>
          <a:off x="2561555" y="432048"/>
          <a:ext cx="1134313" cy="576064"/>
        </a:xfrm>
        <a:prstGeom prst="roundRect">
          <a:avLst/>
        </a:prstGeom>
        <a:solidFill>
          <a:schemeClr val="tx1"/>
        </a:solidFill>
        <a:ln w="158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1" strike="noStrike" kern="1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III</a:t>
          </a:r>
          <a:r>
            <a:rPr lang="ru-RU" sz="700" b="1" strike="noStrike" kern="1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 этап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strike="noStrike" kern="12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МКУ «ИМЦ» + школы Северского района + сетевые партнеры  (Санкт-Петербург + Бодайбо+ Иркутск) </a:t>
          </a:r>
          <a:endParaRPr lang="ru-RU" sz="600" b="0" strike="noStrike" kern="1200" dirty="0"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589676" y="460169"/>
        <a:ext cx="1078071" cy="519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F09D-00C1-4BAB-8963-D500AF44D9D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3267F-D846-446F-859C-608B1BA5C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3267F-D846-446F-859C-608B1BA5CB4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2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png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416" y="2708919"/>
            <a:ext cx="1399981" cy="7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26942"/>
            <a:ext cx="1858122" cy="83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760" y="198675"/>
            <a:ext cx="89644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муниципального образования Северский район  «Информационно-методический центр»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975" y="615783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Краевая инновационная площадка  на тему: «Объективность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оценивания образовательных результатов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фактор успешности выпускников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школ»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653842769"/>
              </p:ext>
            </p:extLst>
          </p:nvPr>
        </p:nvGraphicFramePr>
        <p:xfrm>
          <a:off x="535460" y="1185016"/>
          <a:ext cx="3696072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3541411"/>
            <a:ext cx="1161640" cy="825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1107" y="2660450"/>
            <a:ext cx="5223743" cy="200054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участников 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олее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муниципальных мероприятий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краевых мероприятия: </a:t>
            </a:r>
          </a:p>
          <a:p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Краевая стажировка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«Создание алгоритма внедрения в образовательное пространство технологии преодоления проблемы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при наличии факторов сопротивления участников образовательного процесса»</a:t>
            </a:r>
          </a:p>
          <a:p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Краевой семинар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«Опыт работы по психолого-педагогическому 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сопровождению обучающихся в рамках реализации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средневзвешенного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оценивания»</a:t>
            </a:r>
          </a:p>
          <a:p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Краевой </a:t>
            </a:r>
            <a:r>
              <a:rPr lang="ru-RU" sz="1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Механизмы повышения мотивации педагогов к работе с родителями и обучающимися в рамках реализации средневзвешенного оценивания»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28" y="3306494"/>
            <a:ext cx="1417868" cy="80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14927" y="1340768"/>
            <a:ext cx="4572000" cy="104644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КРЦ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участников образовательного процесса как один из факторов объективного оценивания образовательных результатов и успешности выпускников школ»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2197" y="4762599"/>
            <a:ext cx="5576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продукты:</a:t>
            </a:r>
          </a:p>
          <a:p>
            <a:pPr algn="just"/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Положение о средневзвешенной системе оценки знаний, умений и навыков </a:t>
            </a:r>
            <a:r>
              <a:rPr lang="ru-RU" sz="900" smtClean="0">
                <a:latin typeface="Times New Roman" pitchFamily="18" charset="0"/>
                <a:cs typeface="Times New Roman" pitchFamily="18" charset="0"/>
              </a:rPr>
              <a:t>учащихся (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Приказ УО от 02.09.2023 № 719)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муниципальном центре психолого-педагогического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сопровождения участников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образовательного процесса в образовательных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организациях муниципального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образования Северский район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(Приказ УО от 12.01.2023 №50)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Обеспечение объективного оценивания при проведении оценочных процедур: методическое пособие/сост. Е.В. Бут, Е.В. Ганина, Н.А. Бондаренко, С.Н. Фильчакова, - МКУ МО Северский район «ИМЦ», 2021.</a:t>
            </a:r>
          </a:p>
          <a:p>
            <a:pPr algn="just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Критерии успешности внедрения системы средневзвешенного оценивания: методическое пособие/сост. Е.В. Бут, Е.В. Ганина, Н.А. Бондаренко,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С.Н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. Фильчакова, - МКУ МО Северский район «ИМЦ», 2023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66" y="4676310"/>
            <a:ext cx="2813866" cy="19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46577" y="5415954"/>
            <a:ext cx="12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сеть 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435" y="3660724"/>
            <a:ext cx="1858122" cy="871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5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1106</TotalTime>
  <Words>279</Words>
  <Application>Microsoft Office PowerPoint</Application>
  <PresentationFormat>Экран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Паркет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Бондаренко</dc:creator>
  <cp:lastModifiedBy>Бондаренко</cp:lastModifiedBy>
  <cp:revision>29</cp:revision>
  <cp:lastPrinted>2023-09-11T11:40:17Z</cp:lastPrinted>
  <dcterms:created xsi:type="dcterms:W3CDTF">2023-08-31T06:19:02Z</dcterms:created>
  <dcterms:modified xsi:type="dcterms:W3CDTF">2023-09-14T09:45:10Z</dcterms:modified>
</cp:coreProperties>
</file>