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2" r:id="rId1"/>
  </p:sldMasterIdLst>
  <p:notesMasterIdLst>
    <p:notesMasterId r:id="rId17"/>
  </p:notesMasterIdLst>
  <p:sldIdLst>
    <p:sldId id="256" r:id="rId2"/>
    <p:sldId id="268" r:id="rId3"/>
    <p:sldId id="269" r:id="rId4"/>
    <p:sldId id="270" r:id="rId5"/>
    <p:sldId id="257" r:id="rId6"/>
    <p:sldId id="260" r:id="rId7"/>
    <p:sldId id="261" r:id="rId8"/>
    <p:sldId id="262" r:id="rId9"/>
    <p:sldId id="263" r:id="rId10"/>
    <p:sldId id="264" r:id="rId11"/>
    <p:sldId id="265" r:id="rId12"/>
    <p:sldId id="272" r:id="rId13"/>
    <p:sldId id="274" r:id="rId14"/>
    <p:sldId id="273" r:id="rId15"/>
    <p:sldId id="271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4" d="100"/>
          <a:sy n="64" d="100"/>
        </p:scale>
        <p:origin x="-1446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797431-26D4-47ED-A717-F24AB9E5F4E9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DF9EC51-E476-4037-A4FC-12D1BD237186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C397DE-F7AA-4FBF-BC67-2967A2BC488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5</a:t>
            </a:fld>
            <a:endParaRPr lang="ru-RU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fld id="{91C397DE-F7AA-4FBF-BC67-2967A2BC4887}" type="slidenum">
              <a:rPr lang="ru-RU" smtClean="0"/>
              <a:pPr fontAlgn="base">
                <a:spcBef>
                  <a:spcPct val="0"/>
                </a:spcBef>
                <a:spcAft>
                  <a:spcPct val="0"/>
                </a:spcAft>
              </a:pPr>
              <a:t>13</a:t>
            </a:fld>
            <a:endParaRPr lang="ru-RU" smtClean="0"/>
          </a:p>
        </p:txBody>
      </p:sp>
      <p:sp>
        <p:nvSpPr>
          <p:cNvPr id="100355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0356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Заголовок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7" name="Подзаголовок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30" name="Дата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61AE-1D4F-45D5-AF74-B5BDF33B8861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19" name="Нижний колонтитул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7" name="Номер слайда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49D8-24C4-4181-A808-86A1840E6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61AE-1D4F-45D5-AF74-B5BDF33B8861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49D8-24C4-4181-A808-86A1840E6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61AE-1D4F-45D5-AF74-B5BDF33B8861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49D8-24C4-4181-A808-86A1840E6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61AE-1D4F-45D5-AF74-B5BDF33B8861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49D8-24C4-4181-A808-86A1840E6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61AE-1D4F-45D5-AF74-B5BDF33B8861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49D8-24C4-4181-A808-86A1840E6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61AE-1D4F-45D5-AF74-B5BDF33B8861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49D8-24C4-4181-A808-86A1840E6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61AE-1D4F-45D5-AF74-B5BDF33B8861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49D8-24C4-4181-A808-86A1840E6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61AE-1D4F-45D5-AF74-B5BDF33B8861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49D8-24C4-4181-A808-86A1840E6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61AE-1D4F-45D5-AF74-B5BDF33B8861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49D8-24C4-4181-A808-86A1840E6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61AE-1D4F-45D5-AF74-B5BDF33B8861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93349D8-24C4-4181-A808-86A1840E601C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  <p:transition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с одним вырезанным скругленным углом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ый треугольник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1D961AE-1D4F-45D5-AF74-B5BDF33B8861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A93349D8-24C4-4181-A808-86A1840E601C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10" name="Полилиния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Полилиния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ransition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олилиния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Полилиния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0" name="Текст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0" name="Дата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51D961AE-1D4F-45D5-AF74-B5BDF33B8861}" type="datetimeFigureOut">
              <a:rPr lang="ru-RU" smtClean="0"/>
              <a:pPr/>
              <a:t>25.01.2018</a:t>
            </a:fld>
            <a:endParaRPr lang="ru-RU"/>
          </a:p>
        </p:txBody>
      </p:sp>
      <p:sp>
        <p:nvSpPr>
          <p:cNvPr id="22" name="Нижний колонтитул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18" name="Номер слайда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A93349D8-24C4-4181-A808-86A1840E601C}" type="slidenum">
              <a:rPr lang="ru-RU" smtClean="0"/>
              <a:pPr/>
              <a:t>‹#›</a:t>
            </a:fld>
            <a:endParaRPr lang="ru-RU"/>
          </a:p>
        </p:txBody>
      </p:sp>
      <p:grpSp>
        <p:nvGrpSpPr>
          <p:cNvPr id="2" name="Группа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Полилиния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Полилиния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ransition>
    <p:push dir="u"/>
  </p:transition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Ромашка </a:t>
            </a:r>
            <a:r>
              <a:rPr lang="ru-RU" dirty="0" err="1" smtClean="0"/>
              <a:t>Блума</a:t>
            </a:r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 descr="https://www.mazeberry.com/wp-content/uploads/2015/01/P%C3%A9pini%C3%A8re-dentreprise-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14825" y="1618828"/>
            <a:ext cx="4829175" cy="476250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Практические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35480"/>
            <a:ext cx="4680520" cy="4389120"/>
          </a:xfrm>
        </p:spPr>
        <p:txBody>
          <a:bodyPr>
            <a:normAutofit fontScale="92500"/>
          </a:bodyPr>
          <a:lstStyle/>
          <a:p>
            <a:pPr marL="0" indent="0" algn="just">
              <a:buNone/>
            </a:pPr>
            <a:r>
              <a:rPr lang="ru-RU" dirty="0" smtClean="0"/>
              <a:t>5. </a:t>
            </a:r>
            <a:r>
              <a:rPr lang="ru-RU" b="1" dirty="0" smtClean="0"/>
              <a:t>Практические вопросы</a:t>
            </a:r>
            <a:r>
              <a:rPr lang="ru-RU" dirty="0" smtClean="0"/>
              <a:t>. Данный тип вопроса направлен на установление взаимосвязи между теорией и практикой: "Как можно применить ...?", Что можно сделать из ...?", "Где вы в обычной жизни можете наблюдать ...?", "Как бы вы поступили на месте героя рассказа?". Вопрос следует начать со слова – </a:t>
            </a:r>
            <a:r>
              <a:rPr lang="ru-RU" b="1" i="1" dirty="0" smtClean="0"/>
              <a:t>предложи….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Оценочные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935480"/>
            <a:ext cx="4906888" cy="4389120"/>
          </a:xfrm>
        </p:spPr>
        <p:txBody>
          <a:bodyPr>
            <a:normAutofit lnSpcReduction="10000"/>
          </a:bodyPr>
          <a:lstStyle/>
          <a:p>
            <a:pPr marL="0" indent="0" algn="just">
              <a:buNone/>
            </a:pPr>
            <a:r>
              <a:rPr lang="ru-RU" dirty="0" smtClean="0"/>
              <a:t>6. </a:t>
            </a:r>
            <a:r>
              <a:rPr lang="ru-RU" b="1" dirty="0" smtClean="0"/>
              <a:t>Оценочные вопросы</a:t>
            </a:r>
            <a:r>
              <a:rPr lang="ru-RU" dirty="0" smtClean="0"/>
              <a:t>. Эти вопросы направлены на выяснение критериев оценки тех или иных событий, явлений, фактов. "Почему что-то хорошо, а что-то плохо?", "Чем один урок отличается от другого?", "Как вы относитесь к поступку главного героя?" и т.д. Вопрос следует начать со слова – </a:t>
            </a:r>
            <a:r>
              <a:rPr lang="ru-RU" b="1" i="1" dirty="0" smtClean="0"/>
              <a:t>поделись…</a:t>
            </a:r>
            <a:endParaRPr lang="ru-RU" dirty="0" smtClean="0"/>
          </a:p>
          <a:p>
            <a:pPr marL="0" indent="0" algn="just">
              <a:buNone/>
            </a:pPr>
            <a:endParaRPr lang="ru-RU" dirty="0"/>
          </a:p>
        </p:txBody>
      </p:sp>
      <p:pic>
        <p:nvPicPr>
          <p:cNvPr id="4098" name="Picture 2" descr="https://realitsm.ru/wp-content/uploads/2014/12/risk_assessment-300x300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8064" y="1916832"/>
            <a:ext cx="4176464" cy="4176464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1" name="Picture 3" descr="http://www.kgu.ru/upload/structure_site_2/0/9/3/structure_93/structure_propertys_image_34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2370" y="1772816"/>
            <a:ext cx="3791630" cy="4392488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836712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Варианты использования "Ромашки  </a:t>
            </a:r>
            <a:r>
              <a:rPr lang="ru-RU" b="1" dirty="0" err="1" smtClean="0"/>
              <a:t>Блума</a:t>
            </a:r>
            <a:r>
              <a:rPr lang="ru-RU" b="1" dirty="0" smtClean="0"/>
              <a:t>" на уроках</a:t>
            </a:r>
            <a:endParaRPr lang="ru-RU" b="1" dirty="0"/>
          </a:p>
        </p:txBody>
      </p:sp>
      <p:sp>
        <p:nvSpPr>
          <p:cNvPr id="5" name="Содержимое 2"/>
          <p:cNvSpPr>
            <a:spLocks noGrp="1"/>
          </p:cNvSpPr>
          <p:nvPr>
            <p:ph idx="1"/>
          </p:nvPr>
        </p:nvSpPr>
        <p:spPr>
          <a:xfrm>
            <a:off x="385192" y="2064216"/>
            <a:ext cx="6563072" cy="4389120"/>
          </a:xfrm>
        </p:spPr>
        <p:txBody>
          <a:bodyPr>
            <a:noAutofit/>
          </a:bodyPr>
          <a:lstStyle/>
          <a:p>
            <a:pPr marL="0" indent="0" algn="just"/>
            <a:r>
              <a:rPr lang="ru-RU" sz="2400" b="1" i="1" dirty="0" smtClean="0"/>
              <a:t>Вопросы формулирует сам учитель.</a:t>
            </a:r>
            <a:r>
              <a:rPr lang="ru-RU" sz="2400" dirty="0" smtClean="0"/>
              <a:t> Это более легкий способ, используемый на начальной стадии — когда необходимо показать учащимся примеры, способы работы с ромашкой.</a:t>
            </a:r>
          </a:p>
          <a:p>
            <a:pPr marL="0" indent="0" algn="just"/>
            <a:r>
              <a:rPr lang="ru-RU" sz="2400" b="1" i="1" dirty="0" smtClean="0"/>
              <a:t>Вопросы формулируют сами учащиеся. </a:t>
            </a:r>
            <a:r>
              <a:rPr lang="ru-RU" sz="2400" dirty="0" smtClean="0"/>
              <a:t>Это вариант требует определенной подготовки от детей, так как придумать вопросы репродуктивного характера легко, а вот вопросы-задания требуют определенного навыка.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594643"/>
            <a:ext cx="9433048" cy="746125"/>
          </a:xfrm>
        </p:spPr>
        <p:txBody>
          <a:bodyPr>
            <a:normAutofit/>
          </a:bodyPr>
          <a:lstStyle/>
          <a:p>
            <a:pPr algn="ctr"/>
            <a:r>
              <a:rPr lang="ru-RU" sz="4000" b="1" dirty="0" smtClean="0"/>
              <a:t>Тема урока: «Открытка маме»</a:t>
            </a:r>
          </a:p>
        </p:txBody>
      </p:sp>
      <p:sp>
        <p:nvSpPr>
          <p:cNvPr id="556035" name="Oval 3"/>
          <p:cNvSpPr>
            <a:spLocks noChangeArrowheads="1"/>
          </p:cNvSpPr>
          <p:nvPr/>
        </p:nvSpPr>
        <p:spPr bwMode="auto">
          <a:xfrm rot="-3665019">
            <a:off x="3920852" y="2212058"/>
            <a:ext cx="2821100" cy="1118172"/>
          </a:xfrm>
          <a:prstGeom prst="ellipse">
            <a:avLst/>
          </a:prstGeom>
          <a:gradFill>
            <a:gsLst>
              <a:gs pos="0">
                <a:srgbClr val="0066FF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lvl="0" algn="ctr"/>
            <a:r>
              <a:rPr lang="ru-RU" b="1" dirty="0">
                <a:solidFill>
                  <a:schemeClr val="tx1"/>
                </a:solidFill>
              </a:rPr>
              <a:t>Что такое </a:t>
            </a:r>
            <a:endParaRPr lang="ru-RU" b="1" dirty="0" smtClean="0">
              <a:solidFill>
                <a:schemeClr val="tx1"/>
              </a:solidFill>
            </a:endParaRPr>
          </a:p>
          <a:p>
            <a:pPr lvl="0" algn="ctr"/>
            <a:r>
              <a:rPr lang="ru-RU" b="1" dirty="0" smtClean="0">
                <a:solidFill>
                  <a:schemeClr val="tx1"/>
                </a:solidFill>
              </a:rPr>
              <a:t>проект</a:t>
            </a:r>
            <a:r>
              <a:rPr lang="ru-RU" b="1" dirty="0">
                <a:solidFill>
                  <a:schemeClr val="tx1"/>
                </a:solidFill>
              </a:rPr>
              <a:t>?</a:t>
            </a:r>
          </a:p>
        </p:txBody>
      </p:sp>
      <p:sp>
        <p:nvSpPr>
          <p:cNvPr id="556036" name="Oval 4"/>
          <p:cNvSpPr>
            <a:spLocks noChangeArrowheads="1"/>
          </p:cNvSpPr>
          <p:nvPr/>
        </p:nvSpPr>
        <p:spPr bwMode="auto">
          <a:xfrm rot="-52608">
            <a:off x="4644038" y="3572597"/>
            <a:ext cx="3232975" cy="985929"/>
          </a:xfrm>
          <a:prstGeom prst="ellipse">
            <a:avLst/>
          </a:prstGeom>
          <a:gradFill>
            <a:gsLst>
              <a:gs pos="0">
                <a:srgbClr val="7030A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Какую проблему мы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будем решать?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56037" name="Oval 5"/>
          <p:cNvSpPr>
            <a:spLocks noChangeArrowheads="1"/>
          </p:cNvSpPr>
          <p:nvPr/>
        </p:nvSpPr>
        <p:spPr bwMode="auto">
          <a:xfrm rot="3547392">
            <a:off x="4179738" y="4823918"/>
            <a:ext cx="2716954" cy="1147424"/>
          </a:xfrm>
          <a:prstGeom prst="ellipse">
            <a:avLst/>
          </a:prstGeom>
          <a:gradFill>
            <a:gsLst>
              <a:gs pos="0">
                <a:srgbClr val="03C315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Какое приложение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лучше выбрать?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56038" name="Oval 6"/>
          <p:cNvSpPr>
            <a:spLocks noChangeArrowheads="1"/>
          </p:cNvSpPr>
          <p:nvPr/>
        </p:nvSpPr>
        <p:spPr bwMode="auto">
          <a:xfrm rot="17947392">
            <a:off x="2521493" y="4768678"/>
            <a:ext cx="2797622" cy="1067108"/>
          </a:xfrm>
          <a:prstGeom prst="ellipse">
            <a:avLst/>
          </a:prstGeom>
          <a:gradFill>
            <a:gsLst>
              <a:gs pos="0">
                <a:schemeClr val="accent5">
                  <a:lumMod val="1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Что будет, если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взять кисть?</a:t>
            </a:r>
            <a:endParaRPr lang="ru-RU" b="1" dirty="0">
              <a:solidFill>
                <a:schemeClr val="tx1"/>
              </a:solidFill>
            </a:endParaRPr>
          </a:p>
        </p:txBody>
      </p:sp>
      <p:sp>
        <p:nvSpPr>
          <p:cNvPr id="556039" name="Oval 7"/>
          <p:cNvSpPr>
            <a:spLocks noChangeArrowheads="1"/>
          </p:cNvSpPr>
          <p:nvPr/>
        </p:nvSpPr>
        <p:spPr bwMode="auto">
          <a:xfrm rot="21547392">
            <a:off x="1339172" y="3620756"/>
            <a:ext cx="3213501" cy="1008934"/>
          </a:xfrm>
          <a:prstGeom prst="ellipse">
            <a:avLst/>
          </a:prstGeom>
          <a:gradFill>
            <a:gsLst>
              <a:gs pos="0">
                <a:srgbClr val="AA481C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>
                <a:solidFill>
                  <a:schemeClr val="tx1"/>
                </a:solidFill>
              </a:rPr>
              <a:t>Как открыть </a:t>
            </a:r>
            <a:endParaRPr lang="ru-RU" b="1" dirty="0" smtClean="0">
              <a:solidFill>
                <a:schemeClr val="tx1"/>
              </a:solidFill>
            </a:endParaRP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графический </a:t>
            </a:r>
            <a:r>
              <a:rPr lang="ru-RU" b="1" dirty="0">
                <a:solidFill>
                  <a:schemeClr val="tx1"/>
                </a:solidFill>
              </a:rPr>
              <a:t>редактор?</a:t>
            </a:r>
            <a:endParaRPr lang="ru-RU" b="1" dirty="0" smtClean="0">
              <a:solidFill>
                <a:schemeClr val="tx1"/>
              </a:solidFill>
            </a:endParaRPr>
          </a:p>
        </p:txBody>
      </p:sp>
      <p:sp>
        <p:nvSpPr>
          <p:cNvPr id="556040" name="Oval 8"/>
          <p:cNvSpPr>
            <a:spLocks noChangeArrowheads="1"/>
          </p:cNvSpPr>
          <p:nvPr/>
        </p:nvSpPr>
        <p:spPr bwMode="auto">
          <a:xfrm rot="3547392">
            <a:off x="2366458" y="2319483"/>
            <a:ext cx="2763999" cy="1100604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b="1" dirty="0" smtClean="0">
                <a:solidFill>
                  <a:schemeClr val="tx1"/>
                </a:solidFill>
              </a:rPr>
              <a:t>Нравится ли вам</a:t>
            </a:r>
          </a:p>
          <a:p>
            <a:pPr algn="ctr"/>
            <a:r>
              <a:rPr lang="ru-RU" b="1" dirty="0" smtClean="0">
                <a:solidFill>
                  <a:schemeClr val="tx1"/>
                </a:solidFill>
              </a:rPr>
              <a:t>результат работы?</a:t>
            </a:r>
          </a:p>
        </p:txBody>
      </p:sp>
      <p:sp>
        <p:nvSpPr>
          <p:cNvPr id="556041" name="Oval 9"/>
          <p:cNvSpPr>
            <a:spLocks noChangeArrowheads="1"/>
          </p:cNvSpPr>
          <p:nvPr/>
        </p:nvSpPr>
        <p:spPr bwMode="auto">
          <a:xfrm rot="21415570">
            <a:off x="4293642" y="3781868"/>
            <a:ext cx="686084" cy="652408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5000" dirty="0"/>
              <a:t>?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5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5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5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5" grpId="0" animBg="1"/>
      <p:bldP spid="556036" grpId="0" animBg="1"/>
      <p:bldP spid="556037" grpId="0" animBg="1"/>
      <p:bldP spid="556038" grpId="0" animBg="1"/>
      <p:bldP spid="556039" grpId="0" animBg="1"/>
      <p:bldP spid="556040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403648" y="1772816"/>
            <a:ext cx="6321460" cy="4922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89856"/>
            <a:ext cx="8229600" cy="1143000"/>
          </a:xfrm>
        </p:spPr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Итоговое занятие по теме «Алгоритмы»</a:t>
            </a:r>
            <a:endParaRPr lang="ru-RU" b="1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 descr="https://www.colourbox.com/preview/3369017-3d-small-people-holding-hands-in-the-word-team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484784"/>
            <a:ext cx="9184984" cy="5373216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n-US" sz="6000" b="1" dirty="0" smtClean="0">
                <a:solidFill>
                  <a:srgbClr val="FF0000"/>
                </a:solidFill>
              </a:rPr>
              <a:t>T</a:t>
            </a:r>
            <a:r>
              <a:rPr lang="en-US" sz="6000" b="1" dirty="0" smtClean="0"/>
              <a:t>he </a:t>
            </a:r>
            <a:r>
              <a:rPr lang="en-US" sz="6000" b="1" dirty="0" smtClean="0">
                <a:solidFill>
                  <a:schemeClr val="accent1"/>
                </a:solidFill>
              </a:rPr>
              <a:t>E</a:t>
            </a:r>
            <a:r>
              <a:rPr lang="en-US" sz="6000" b="1" dirty="0" smtClean="0"/>
              <a:t>nd</a:t>
            </a:r>
            <a:endParaRPr lang="ru-RU" sz="6000" b="1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Критическое мышление </a:t>
            </a:r>
            <a:endParaRPr lang="ru-RU" dirty="0"/>
          </a:p>
        </p:txBody>
      </p:sp>
      <p:pic>
        <p:nvPicPr>
          <p:cNvPr id="1026" name="Picture 2" descr="D:\Downloads\5d4171076b78ff44aa87aa9c8881866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495" y="1916832"/>
            <a:ext cx="4176465" cy="4176464"/>
          </a:xfrm>
          <a:prstGeom prst="rect">
            <a:avLst/>
          </a:prstGeom>
          <a:noFill/>
        </p:spPr>
      </p:pic>
      <p:sp>
        <p:nvSpPr>
          <p:cNvPr id="7" name="Содержимое 3"/>
          <p:cNvSpPr>
            <a:spLocks noGrp="1"/>
          </p:cNvSpPr>
          <p:nvPr>
            <p:ph idx="1"/>
          </p:nvPr>
        </p:nvSpPr>
        <p:spPr>
          <a:xfrm>
            <a:off x="4283968" y="2255961"/>
            <a:ext cx="4608512" cy="369331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175" indent="-3175" algn="just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i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Критическое мышление </a:t>
            </a:r>
            <a:r>
              <a:rPr lang="ru-RU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– это один из видов интеллектуальной деятельности человека, который характеризуется высоким уровнем восприятия, понимания, объективности подхода к окружающему его  информационному полю.</a:t>
            </a:r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908720"/>
            <a:ext cx="8229600" cy="1143000"/>
          </a:xfrm>
        </p:spPr>
        <p:txBody>
          <a:bodyPr>
            <a:noAutofit/>
          </a:bodyPr>
          <a:lstStyle/>
          <a:p>
            <a:pPr algn="ctr"/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Приёмы формирования читательской грамотности</a:t>
            </a:r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2352248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А как развивать в ребенке</a:t>
            </a:r>
            <a:r>
              <a:rPr lang="en-US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навыки критического мышления и читательской грамотности?</a:t>
            </a:r>
          </a:p>
          <a:p>
            <a:pPr marL="0" indent="0">
              <a:buNone/>
            </a:pPr>
            <a:r>
              <a:rPr lang="ru-RU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Какие приемы и технологии использовать? </a:t>
            </a:r>
            <a:endParaRPr lang="ru-RU" dirty="0"/>
          </a:p>
        </p:txBody>
      </p:sp>
      <p:pic>
        <p:nvPicPr>
          <p:cNvPr id="2050" name="Picture 2" descr="D:\Downloads\146055943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627784" y="3790950"/>
            <a:ext cx="3902075" cy="3067050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143000"/>
          </a:xfrm>
        </p:spPr>
        <p:txBody>
          <a:bodyPr/>
          <a:lstStyle/>
          <a:p>
            <a:pPr algn="ctr"/>
            <a:r>
              <a:rPr lang="ru-RU" b="1" dirty="0" err="1" smtClean="0"/>
              <a:t>Бенджамин</a:t>
            </a:r>
            <a:r>
              <a:rPr lang="ru-RU" b="1" dirty="0" smtClean="0"/>
              <a:t> </a:t>
            </a:r>
            <a:r>
              <a:rPr lang="ru-RU" b="1" dirty="0" err="1" smtClean="0"/>
              <a:t>Блум</a:t>
            </a:r>
            <a:endParaRPr lang="ru-RU" b="1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704176"/>
            <a:ext cx="5040560" cy="4389120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lnSpc>
                <a:spcPct val="120000"/>
              </a:lnSpc>
              <a:buNone/>
            </a:pPr>
            <a:r>
              <a:rPr lang="ru-RU" dirty="0" err="1" smtClean="0"/>
              <a:t>Бенджамин</a:t>
            </a:r>
            <a:r>
              <a:rPr lang="ru-RU" dirty="0" smtClean="0"/>
              <a:t> </a:t>
            </a:r>
            <a:r>
              <a:rPr lang="ru-RU" dirty="0" err="1" smtClean="0"/>
              <a:t>Блум</a:t>
            </a:r>
            <a:r>
              <a:rPr lang="ru-RU" dirty="0" smtClean="0"/>
              <a:t> известен как автор уникальной системы алгоритмов педагогической деятельности.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/>
              <a:t>Одним из алгоритмов является </a:t>
            </a:r>
            <a:r>
              <a:rPr lang="ru-RU" b="1" dirty="0" smtClean="0"/>
              <a:t>"Ромашка  </a:t>
            </a:r>
            <a:r>
              <a:rPr lang="ru-RU" b="1" dirty="0" err="1" smtClean="0"/>
              <a:t>Блума</a:t>
            </a:r>
            <a:r>
              <a:rPr lang="ru-RU" b="1" dirty="0" smtClean="0"/>
              <a:t>" </a:t>
            </a:r>
            <a:r>
              <a:rPr lang="ru-RU" dirty="0" smtClean="0"/>
              <a:t>или </a:t>
            </a:r>
            <a:r>
              <a:rPr lang="ru-RU" b="1" dirty="0" smtClean="0"/>
              <a:t>«Ромашка вопросов и ответов»</a:t>
            </a:r>
            <a:r>
              <a:rPr lang="ru-RU" dirty="0" smtClean="0"/>
              <a:t>. </a:t>
            </a:r>
          </a:p>
          <a:p>
            <a:pPr marL="0" indent="0" algn="just">
              <a:lnSpc>
                <a:spcPct val="120000"/>
              </a:lnSpc>
              <a:buNone/>
            </a:pPr>
            <a:r>
              <a:rPr lang="ru-RU" dirty="0" smtClean="0"/>
              <a:t>Этот приём основан на работе с текстом. Так как с текстом учащимся приходится работать на различных уроках – приём </a:t>
            </a:r>
            <a:r>
              <a:rPr lang="ru-RU" smtClean="0"/>
              <a:t>является </a:t>
            </a:r>
            <a:r>
              <a:rPr lang="ru-RU" smtClean="0"/>
              <a:t>универсальным.</a:t>
            </a:r>
            <a:endParaRPr lang="ru-RU" dirty="0"/>
          </a:p>
        </p:txBody>
      </p:sp>
      <p:pic>
        <p:nvPicPr>
          <p:cNvPr id="3074" name="Picture 2" descr="D:\Downloads\thumb_26833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92080" y="1772816"/>
            <a:ext cx="3888432" cy="3888432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6034" name="Rectangle 2"/>
          <p:cNvSpPr>
            <a:spLocks noGrp="1" noChangeArrowheads="1"/>
          </p:cNvSpPr>
          <p:nvPr>
            <p:ph type="title"/>
          </p:nvPr>
        </p:nvSpPr>
        <p:spPr>
          <a:xfrm>
            <a:off x="1264096" y="476672"/>
            <a:ext cx="7772400" cy="746125"/>
          </a:xfrm>
        </p:spPr>
        <p:txBody>
          <a:bodyPr/>
          <a:lstStyle/>
          <a:p>
            <a:r>
              <a:rPr lang="ru-RU" sz="4000" b="1" dirty="0" smtClean="0"/>
              <a:t>Ромашка </a:t>
            </a:r>
            <a:r>
              <a:rPr lang="ru-RU" sz="4000" b="1" dirty="0" err="1" smtClean="0"/>
              <a:t>Блума</a:t>
            </a:r>
            <a:endParaRPr lang="ru-RU" sz="4000" b="1" dirty="0" smtClean="0"/>
          </a:p>
        </p:txBody>
      </p:sp>
      <p:sp>
        <p:nvSpPr>
          <p:cNvPr id="556035" name="Oval 3"/>
          <p:cNvSpPr>
            <a:spLocks noChangeArrowheads="1"/>
          </p:cNvSpPr>
          <p:nvPr/>
        </p:nvSpPr>
        <p:spPr bwMode="auto">
          <a:xfrm rot="-3665019">
            <a:off x="3936480" y="2060329"/>
            <a:ext cx="3297238" cy="1128713"/>
          </a:xfrm>
          <a:prstGeom prst="ellipse">
            <a:avLst/>
          </a:prstGeom>
          <a:gradFill>
            <a:gsLst>
              <a:gs pos="0">
                <a:srgbClr val="0066FF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Простой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вопрос</a:t>
            </a:r>
          </a:p>
        </p:txBody>
      </p:sp>
      <p:sp>
        <p:nvSpPr>
          <p:cNvPr id="556036" name="Oval 4"/>
          <p:cNvSpPr>
            <a:spLocks noChangeArrowheads="1"/>
          </p:cNvSpPr>
          <p:nvPr/>
        </p:nvSpPr>
        <p:spPr bwMode="auto">
          <a:xfrm rot="-52608">
            <a:off x="4380503" y="3621088"/>
            <a:ext cx="3784600" cy="982662"/>
          </a:xfrm>
          <a:prstGeom prst="ellipse">
            <a:avLst/>
          </a:prstGeom>
          <a:gradFill>
            <a:gsLst>
              <a:gs pos="0">
                <a:srgbClr val="7030A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Уточняющий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вопрос</a:t>
            </a:r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56037" name="Oval 5"/>
          <p:cNvSpPr>
            <a:spLocks noChangeArrowheads="1"/>
          </p:cNvSpPr>
          <p:nvPr/>
        </p:nvSpPr>
        <p:spPr bwMode="auto">
          <a:xfrm rot="3547392">
            <a:off x="4123925" y="4818959"/>
            <a:ext cx="3086100" cy="1209675"/>
          </a:xfrm>
          <a:prstGeom prst="ellipse">
            <a:avLst/>
          </a:prstGeom>
          <a:gradFill>
            <a:gsLst>
              <a:gs pos="0">
                <a:srgbClr val="03C315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Вопрос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интерпретация</a:t>
            </a:r>
          </a:p>
          <a:p>
            <a:pPr algn="ctr"/>
            <a:endParaRPr lang="ru-RU" sz="2000" b="1" dirty="0">
              <a:solidFill>
                <a:schemeClr val="tx1"/>
              </a:solidFill>
            </a:endParaRPr>
          </a:p>
        </p:txBody>
      </p:sp>
      <p:sp>
        <p:nvSpPr>
          <p:cNvPr id="556038" name="Oval 6"/>
          <p:cNvSpPr>
            <a:spLocks noChangeArrowheads="1"/>
          </p:cNvSpPr>
          <p:nvPr/>
        </p:nvSpPr>
        <p:spPr bwMode="auto">
          <a:xfrm rot="17947392">
            <a:off x="2418555" y="4750185"/>
            <a:ext cx="3297237" cy="1128713"/>
          </a:xfrm>
          <a:prstGeom prst="ellipse">
            <a:avLst/>
          </a:prstGeom>
          <a:gradFill>
            <a:gsLst>
              <a:gs pos="0">
                <a:schemeClr val="accent5">
                  <a:lumMod val="10000"/>
                </a:schemeClr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>
                <a:solidFill>
                  <a:schemeClr val="tx1"/>
                </a:solidFill>
              </a:rPr>
              <a:t>Творческий</a:t>
            </a:r>
            <a:br>
              <a:rPr lang="ru-RU" sz="2000" b="1" dirty="0">
                <a:solidFill>
                  <a:schemeClr val="tx1"/>
                </a:solidFill>
              </a:rPr>
            </a:br>
            <a:r>
              <a:rPr lang="ru-RU" sz="2000" b="1" dirty="0">
                <a:solidFill>
                  <a:schemeClr val="tx1"/>
                </a:solidFill>
              </a:rPr>
              <a:t>вопрос</a:t>
            </a:r>
          </a:p>
        </p:txBody>
      </p:sp>
      <p:sp>
        <p:nvSpPr>
          <p:cNvPr id="556039" name="Oval 7"/>
          <p:cNvSpPr>
            <a:spLocks noChangeArrowheads="1"/>
          </p:cNvSpPr>
          <p:nvPr/>
        </p:nvSpPr>
        <p:spPr bwMode="auto">
          <a:xfrm rot="21547392">
            <a:off x="1122926" y="3656013"/>
            <a:ext cx="3784600" cy="984250"/>
          </a:xfrm>
          <a:prstGeom prst="ellipse">
            <a:avLst/>
          </a:prstGeom>
          <a:gradFill>
            <a:gsLst>
              <a:gs pos="0">
                <a:srgbClr val="AA481C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Практический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вопрос</a:t>
            </a:r>
          </a:p>
        </p:txBody>
      </p:sp>
      <p:sp>
        <p:nvSpPr>
          <p:cNvPr id="556040" name="Oval 8"/>
          <p:cNvSpPr>
            <a:spLocks noChangeArrowheads="1"/>
          </p:cNvSpPr>
          <p:nvPr/>
        </p:nvSpPr>
        <p:spPr bwMode="auto">
          <a:xfrm rot="3547392">
            <a:off x="2393690" y="2083815"/>
            <a:ext cx="3086100" cy="1204912"/>
          </a:xfrm>
          <a:prstGeom prst="ellipse">
            <a:avLst/>
          </a:prstGeom>
          <a:gradFill>
            <a:gsLst>
              <a:gs pos="0">
                <a:srgbClr val="FF0000"/>
              </a:gs>
              <a:gs pos="80000">
                <a:schemeClr val="accent6">
                  <a:shade val="93000"/>
                  <a:satMod val="130000"/>
                </a:schemeClr>
              </a:gs>
              <a:gs pos="100000">
                <a:schemeClr val="accent6">
                  <a:shade val="94000"/>
                  <a:satMod val="135000"/>
                </a:schemeClr>
              </a:gs>
            </a:gsLst>
          </a:gradFill>
          <a:ln>
            <a:headEnd/>
            <a:tailEnd/>
          </a:ln>
        </p:spPr>
        <p:style>
          <a:lnRef idx="0">
            <a:schemeClr val="accent6"/>
          </a:lnRef>
          <a:fillRef idx="3">
            <a:schemeClr val="accent6"/>
          </a:fillRef>
          <a:effectRef idx="3">
            <a:schemeClr val="accent6"/>
          </a:effectRef>
          <a:fontRef idx="minor">
            <a:schemeClr val="lt1"/>
          </a:fontRef>
        </p:style>
        <p:txBody>
          <a:bodyPr wrap="none" anchor="ctr"/>
          <a:lstStyle/>
          <a:p>
            <a:pPr algn="ctr"/>
            <a:r>
              <a:rPr lang="ru-RU" sz="2000" b="1" dirty="0" smtClean="0">
                <a:solidFill>
                  <a:schemeClr val="tx1"/>
                </a:solidFill>
              </a:rPr>
              <a:t>Оценочный</a:t>
            </a:r>
            <a:br>
              <a:rPr lang="ru-RU" sz="2000" b="1" dirty="0" smtClean="0">
                <a:solidFill>
                  <a:schemeClr val="tx1"/>
                </a:solidFill>
              </a:rPr>
            </a:br>
            <a:r>
              <a:rPr lang="ru-RU" sz="2000" b="1" dirty="0" smtClean="0">
                <a:solidFill>
                  <a:schemeClr val="tx1"/>
                </a:solidFill>
              </a:rPr>
              <a:t>вопрос</a:t>
            </a:r>
          </a:p>
        </p:txBody>
      </p:sp>
      <p:sp>
        <p:nvSpPr>
          <p:cNvPr id="556041" name="Oval 9"/>
          <p:cNvSpPr>
            <a:spLocks noChangeArrowheads="1"/>
          </p:cNvSpPr>
          <p:nvPr/>
        </p:nvSpPr>
        <p:spPr bwMode="auto">
          <a:xfrm rot="21415570">
            <a:off x="4236882" y="3603014"/>
            <a:ext cx="1144588" cy="960239"/>
          </a:xfrm>
          <a:prstGeom prst="ellipse">
            <a:avLst/>
          </a:prstGeom>
          <a:solidFill>
            <a:srgbClr val="FFFF99"/>
          </a:solidFill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7200"/>
              <a:t>?</a:t>
            </a:r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5560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560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500"/>
                                        <p:tgtEl>
                                          <p:spTgt spid="5560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2" dur="500"/>
                                        <p:tgtEl>
                                          <p:spTgt spid="5560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7" dur="500"/>
                                        <p:tgtEl>
                                          <p:spTgt spid="5560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60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2" dur="500"/>
                                        <p:tgtEl>
                                          <p:spTgt spid="5560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6035" grpId="0" animBg="1"/>
      <p:bldP spid="556036" grpId="0" animBg="1"/>
      <p:bldP spid="556037" grpId="0" animBg="1"/>
      <p:bldP spid="556038" grpId="0" animBg="1"/>
      <p:bldP spid="556039" grpId="0" animBg="1"/>
      <p:bldP spid="5560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Простые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1. </a:t>
            </a:r>
            <a:r>
              <a:rPr lang="ru-RU" b="1" dirty="0" smtClean="0"/>
              <a:t>Простые вопросы</a:t>
            </a:r>
            <a:r>
              <a:rPr lang="ru-RU" dirty="0" smtClean="0"/>
              <a:t> — </a:t>
            </a:r>
            <a:r>
              <a:rPr lang="ru-RU" dirty="0" err="1" smtClean="0"/>
              <a:t>вопросы</a:t>
            </a:r>
            <a:r>
              <a:rPr lang="ru-RU" dirty="0" smtClean="0"/>
              <a:t>, отвечая на которые, нужно назвать какие-то факты, вспомнить и воспроизвести определенную информацию: "Что?", "Когда?", "Где?", "Как?". Вопрос следует начать со слова – </a:t>
            </a:r>
            <a:r>
              <a:rPr lang="ru-RU" b="1" i="1" dirty="0" smtClean="0"/>
              <a:t>назови… </a:t>
            </a:r>
            <a:endParaRPr lang="ru-RU" dirty="0"/>
          </a:p>
        </p:txBody>
      </p:sp>
      <p:pic>
        <p:nvPicPr>
          <p:cNvPr id="9218" name="Picture 2" descr="http://digitalrocket.ru/wp-content/uploads/2014/12/reCAPTCHA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28575" y="4149426"/>
            <a:ext cx="9172575" cy="244792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://www.inurture.co.in/wp-content/uploads/2016/07/Getting-to-Know-Business-Research-Metho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660232" y="4149080"/>
            <a:ext cx="2708919" cy="2708920"/>
          </a:xfrm>
          <a:prstGeom prst="rect">
            <a:avLst/>
          </a:prstGeom>
          <a:noFill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Уточняющие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51520" y="1916832"/>
            <a:ext cx="8229600" cy="4389120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2. </a:t>
            </a:r>
            <a:r>
              <a:rPr lang="ru-RU" b="1" dirty="0" smtClean="0"/>
              <a:t>Уточняющие вопросы</a:t>
            </a:r>
            <a:r>
              <a:rPr lang="ru-RU" dirty="0" smtClean="0"/>
              <a:t>. Такие вопросы обычно начинаются со слов: "То есть ты говоришь, что…?", "Если я правильно понял, то …?", "Я могу ошибаться, но, по-моему, вы сказали о …?". Целью этих вопросов является предоставление ученику  возможностей для обратной связи относительно того, что он только что сказал. Иногда их задают с целью получения информации, отсутствующей в сообщении, но подразумевающейся. </a:t>
            </a:r>
          </a:p>
          <a:p>
            <a:pPr marL="0" indent="0">
              <a:buNone/>
            </a:pPr>
            <a:r>
              <a:rPr lang="ru-RU" dirty="0" smtClean="0"/>
              <a:t>Вопрос следует начать со слова – </a:t>
            </a:r>
            <a:r>
              <a:rPr lang="ru-RU" b="1" i="1" dirty="0" smtClean="0"/>
              <a:t>объясни…</a:t>
            </a:r>
            <a:endParaRPr lang="ru-RU" dirty="0" smtClean="0"/>
          </a:p>
          <a:p>
            <a:endParaRPr lang="ru-RU" dirty="0"/>
          </a:p>
        </p:txBody>
      </p:sp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/>
            <a:r>
              <a:rPr lang="ru-RU" b="1" dirty="0" smtClean="0"/>
              <a:t>Интерпретационные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3. </a:t>
            </a:r>
            <a:r>
              <a:rPr lang="ru-RU" b="1" dirty="0" smtClean="0"/>
              <a:t>Интерпретационные (объясняющие) вопросы</a:t>
            </a:r>
            <a:r>
              <a:rPr lang="ru-RU" dirty="0" smtClean="0"/>
              <a:t>. Обычно начинаются со слова "</a:t>
            </a:r>
            <a:r>
              <a:rPr lang="ru-RU" b="1" i="1" dirty="0" smtClean="0"/>
              <a:t>Почему</a:t>
            </a:r>
            <a:r>
              <a:rPr lang="ru-RU" dirty="0" smtClean="0"/>
              <a:t>?" и направлены на установление причинно-следственных связей. "Почему листья на деревьях осенью желтеют?". 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7172" name="Picture 4" descr="http://ok-t.ru/studopedia/baza12/3039116018.files/image00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5976" y="3667124"/>
            <a:ext cx="3429000" cy="3190876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ru-RU" b="1" dirty="0" smtClean="0"/>
              <a:t>Творческие вопросы</a:t>
            </a:r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79512" y="1916832"/>
            <a:ext cx="5410944" cy="4389120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4. </a:t>
            </a:r>
            <a:r>
              <a:rPr lang="ru-RU" b="1" dirty="0" smtClean="0"/>
              <a:t>Творческие вопросы.</a:t>
            </a:r>
            <a:r>
              <a:rPr lang="ru-RU" dirty="0" smtClean="0"/>
              <a:t> Данный тип вопроса чаще всего содержит частицу "бы", элементы условности, предположения, прогноза: "Что изменилось бы ...", "Что будет, если ...?", "Как вы думаете, как будет развиваться сюжет в рассказе после...?". Вопрос следует начать со слова – </a:t>
            </a:r>
            <a:r>
              <a:rPr lang="ru-RU" b="1" i="1" dirty="0" smtClean="0"/>
              <a:t>придумай….</a:t>
            </a:r>
            <a:endParaRPr lang="ru-RU" dirty="0"/>
          </a:p>
        </p:txBody>
      </p:sp>
      <p:pic>
        <p:nvPicPr>
          <p:cNvPr id="6146" name="Picture 2" descr="https://www.o-detstve.ru/assets/images/online-test/academia/malchik1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508104" y="1844824"/>
            <a:ext cx="3635896" cy="4026255"/>
          </a:xfrm>
          <a:prstGeom prst="rect">
            <a:avLst/>
          </a:prstGeom>
          <a:noFill/>
        </p:spPr>
      </p:pic>
    </p:spTree>
  </p:cSld>
  <p:clrMapOvr>
    <a:masterClrMapping/>
  </p:clrMapOvr>
  <p:transition>
    <p:push dir="u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оток">
  <a:themeElements>
    <a:clrScheme name="Поток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Поток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Поток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95</TotalTime>
  <Words>562</Words>
  <Application>Microsoft Office PowerPoint</Application>
  <PresentationFormat>Экран (4:3)</PresentationFormat>
  <Paragraphs>52</Paragraphs>
  <Slides>15</Slides>
  <Notes>2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Поток</vt:lpstr>
      <vt:lpstr>Ромашка Блума</vt:lpstr>
      <vt:lpstr> Критическое мышление </vt:lpstr>
      <vt:lpstr>Приёмы формирования читательской грамотности</vt:lpstr>
      <vt:lpstr>Бенджамин Блум</vt:lpstr>
      <vt:lpstr>Ромашка Блума</vt:lpstr>
      <vt:lpstr>Простые вопросы</vt:lpstr>
      <vt:lpstr>Уточняющие вопросы</vt:lpstr>
      <vt:lpstr>Интерпретационные вопросы</vt:lpstr>
      <vt:lpstr>Творческие вопросы</vt:lpstr>
      <vt:lpstr>Практические вопросы</vt:lpstr>
      <vt:lpstr>Оценочные вопросы</vt:lpstr>
      <vt:lpstr>Варианты использования "Ромашки  Блума" на уроках</vt:lpstr>
      <vt:lpstr>Тема урока: «Открытка маме»</vt:lpstr>
      <vt:lpstr>Итоговое занятие по теме «Алгоритмы»</vt:lpstr>
      <vt:lpstr>The End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Ромашка Блума</dc:title>
  <dc:creator>neosx</dc:creator>
  <cp:lastModifiedBy>neosx</cp:lastModifiedBy>
  <cp:revision>39</cp:revision>
  <dcterms:created xsi:type="dcterms:W3CDTF">2018-01-25T05:36:10Z</dcterms:created>
  <dcterms:modified xsi:type="dcterms:W3CDTF">2018-01-25T07:30:00Z</dcterms:modified>
</cp:coreProperties>
</file>