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7" r:id="rId2"/>
    <p:sldId id="286" r:id="rId3"/>
    <p:sldId id="281" r:id="rId4"/>
    <p:sldId id="282" r:id="rId5"/>
    <p:sldId id="275" r:id="rId6"/>
    <p:sldId id="260" r:id="rId7"/>
    <p:sldId id="302" r:id="rId8"/>
    <p:sldId id="294" r:id="rId9"/>
    <p:sldId id="287" r:id="rId10"/>
    <p:sldId id="295" r:id="rId11"/>
    <p:sldId id="259" r:id="rId12"/>
    <p:sldId id="265" r:id="rId13"/>
    <p:sldId id="266" r:id="rId14"/>
    <p:sldId id="288" r:id="rId15"/>
    <p:sldId id="289" r:id="rId16"/>
    <p:sldId id="290" r:id="rId17"/>
    <p:sldId id="291" r:id="rId18"/>
    <p:sldId id="269" r:id="rId19"/>
    <p:sldId id="278" r:id="rId20"/>
    <p:sldId id="292" r:id="rId21"/>
    <p:sldId id="296" r:id="rId22"/>
    <p:sldId id="297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FFCC00"/>
    <a:srgbClr val="FFFF99"/>
    <a:srgbClr val="99CCFF"/>
    <a:srgbClr val="0000FF"/>
    <a:srgbClr val="00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9C5751-763F-401C-9C27-0CF83D6CDDF8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9019E5-E7BD-412B-9303-863DA3A8C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11DD7C-83DD-42A8-AFE0-A1962DF06F0B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Митя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C31977-0E50-4579-A39E-396962D0643E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A709-38DE-4E05-AF4D-9602F786E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4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A392-F056-43BD-9C11-F0399B1C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5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5304-E700-481F-B414-0C8051E5A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8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A3ED-F1CD-434C-8222-86BB2FE3F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CAFC-8EFF-423C-A639-CFC08652B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18DA-9932-445C-9612-0C445357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4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0BAE-7380-4E55-B405-18388320A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2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C7EF-D1C7-4FE6-A9BA-BFF65929A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1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F655-8303-4AD3-BD39-D894B3C94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3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82F4-0511-4D84-9CC1-86D609007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2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FF4F-C420-4CED-A9F2-A25A77C1A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7A2C-A210-4554-A0B7-1629A1CBE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C0A35-5ADC-44BB-9BCF-568DBF01F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8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F41859-1DA7-4F52-977B-CE9EB0F51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1" r:id="rId2"/>
    <p:sldLayoutId id="2147483842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43" r:id="rId9"/>
    <p:sldLayoutId id="2147483837" r:id="rId10"/>
    <p:sldLayoutId id="2147483838" r:id="rId11"/>
    <p:sldLayoutId id="2147483839" r:id="rId12"/>
    <p:sldLayoutId id="214748384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.mail.ru/redir?q=%D0%B6%D0%BC%D0%BE%D1%80%D0%B3%D0%B5%D0%BE%D0%BB%D0%BE%D0%B3%D0%B8%D1%8F%20%D0%B3%D0%B5%D0%BB%D0%B5%D0%BD%D0%B4%D0%B6%D0%B8%D0%BA&amp;via_page=1&amp;type=sr&amp;redir=eJzLKCkpsNLXr8xN1ysq1We4sO3Cngv7LjZc2Hxh64V9F3YD8eYLOy72K4AFdgPx3gtbgIp2XNjFYGhiaWRmaWlsYMAgeiT0u_r3-yvmf1Qo8lJ9_xIAP4EwF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1209675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 Муниципальное бюджетное общеобразовательное учреждение  средняя общеобразовательная школа №  5 города-курорта Геленджик </a:t>
            </a:r>
            <a:b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608513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b="1" dirty="0" smtClean="0">
                <a:solidFill>
                  <a:srgbClr val="009900"/>
                </a:solidFill>
              </a:rPr>
              <a:t> «Специфика 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b="1" dirty="0" smtClean="0">
                <a:solidFill>
                  <a:srgbClr val="009900"/>
                </a:solidFill>
              </a:rPr>
              <a:t> преподавания химии в естественнонаучном  профиле 10 класса в условиях реализации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b="1" dirty="0" smtClean="0">
                <a:solidFill>
                  <a:srgbClr val="009900"/>
                </a:solidFill>
              </a:rPr>
              <a:t>ФГОС СОО</a:t>
            </a:r>
            <a:r>
              <a:rPr lang="ru-RU" sz="4400" dirty="0" smtClean="0">
                <a:solidFill>
                  <a:srgbClr val="006600"/>
                </a:solidFill>
              </a:rPr>
              <a:t>«</a:t>
            </a:r>
            <a:endParaRPr lang="ru-RU" sz="4400" b="1" dirty="0" smtClean="0">
              <a:solidFill>
                <a:srgbClr val="006600"/>
              </a:solidFill>
            </a:endParaRP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Учитель химии высшей категории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МБОУ СОШ № 5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города-курорта Геленджик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Швецова Оксана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179388" y="0"/>
            <a:ext cx="8964612" cy="1484313"/>
          </a:xfrm>
          <a:prstGeom prst="flowChartTerminator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FFFF"/>
                </a:solidFill>
                <a:latin typeface="SimSun-ExtB" pitchFamily="49" charset="-122"/>
              </a:rPr>
              <a:t>Схема </a:t>
            </a:r>
          </a:p>
          <a:p>
            <a:pPr algn="ctr" eaLnBrk="1" hangingPunct="1"/>
            <a:r>
              <a:rPr lang="ru-RU" altLang="ru-RU" sz="4000" b="1">
                <a:solidFill>
                  <a:srgbClr val="00FFFF"/>
                </a:solidFill>
                <a:latin typeface="SimSun-ExtB" pitchFamily="49" charset="-122"/>
              </a:rPr>
              <a:t>конспекта урока</a:t>
            </a:r>
          </a:p>
        </p:txBody>
      </p:sp>
      <p:sp>
        <p:nvSpPr>
          <p:cNvPr id="2052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05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12875" y="2200275"/>
          <a:ext cx="6316663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9686160" imgH="5796000" progId="Word.Document.8">
                  <p:embed/>
                </p:oleObj>
              </mc:Choice>
              <mc:Fallback>
                <p:oleObj name="Document" r:id="rId3" imgW="9686160" imgH="5796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200275"/>
                        <a:ext cx="6316663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FFF99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altLang="ru-RU" sz="4000" smtClean="0"/>
              <a:t>Методы и формы реализации вариативного компонента школьного углубленного курса химии </a:t>
            </a:r>
            <a:br>
              <a:rPr lang="ru-RU" altLang="ru-RU" sz="4000" smtClean="0"/>
            </a:br>
            <a:r>
              <a:rPr lang="ru-RU" altLang="ru-RU" sz="4000" smtClean="0"/>
              <a:t>10 класса(ФГОС СОО).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4652962"/>
          </a:xfrm>
          <a:solidFill>
            <a:srgbClr val="FFFF99">
              <a:alpha val="58038"/>
            </a:srgbClr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0000"/>
                </a:solidFill>
              </a:rPr>
              <a:t>Элективные курсы</a:t>
            </a:r>
          </a:p>
          <a:p>
            <a:pPr eaLnBrk="1" hangingPunct="1"/>
            <a:r>
              <a:rPr lang="ru-RU" altLang="ru-RU" sz="3600" smtClean="0">
                <a:solidFill>
                  <a:srgbClr val="FF0000"/>
                </a:solidFill>
              </a:rPr>
              <a:t>Проектная и исследовательская деятельность учащихся</a:t>
            </a:r>
          </a:p>
          <a:p>
            <a:pPr eaLnBrk="1" hangingPunct="1"/>
            <a:r>
              <a:rPr lang="ru-RU" altLang="ru-RU" sz="3600" smtClean="0"/>
              <a:t>Спецкурсы</a:t>
            </a:r>
          </a:p>
          <a:p>
            <a:pPr eaLnBrk="1" hangingPunct="1"/>
            <a:r>
              <a:rPr lang="ru-RU" altLang="ru-RU" sz="3600" smtClean="0"/>
              <a:t>Кружки</a:t>
            </a:r>
          </a:p>
          <a:p>
            <a:pPr eaLnBrk="1" hangingPunct="1"/>
            <a:r>
              <a:rPr lang="ru-RU" altLang="ru-RU" sz="3600" smtClean="0">
                <a:solidFill>
                  <a:srgbClr val="FF0000"/>
                </a:solidFill>
              </a:rPr>
              <a:t>Олимпиады и конкурсы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600" smtClean="0">
                <a:solidFill>
                  <a:srgbClr val="FF0000"/>
                </a:solidFill>
              </a:rPr>
              <a:t>* </a:t>
            </a:r>
            <a:r>
              <a:rPr lang="ru-RU" altLang="ru-RU" sz="1400" smtClean="0">
                <a:solidFill>
                  <a:srgbClr val="FF0000"/>
                </a:solidFill>
              </a:rPr>
              <a:t>Красным шрифтом выделены , существующие в МБОУ СОШ № 5 г. Геленджик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solidFill>
            <a:srgbClr val="CCFFCC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Элективный курс для  10 класса с  химико-биологическим  профилем (с 01.09.2016 года) </a:t>
            </a:r>
            <a:br>
              <a:rPr lang="ru-RU" sz="3600" b="1" dirty="0" smtClean="0"/>
            </a:br>
            <a:r>
              <a:rPr lang="ru-RU" sz="2550" b="1" dirty="0" smtClean="0"/>
              <a:t> 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9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898900" cy="38465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800" smtClean="0"/>
              <a:t>    </a:t>
            </a:r>
            <a:r>
              <a:rPr lang="ru-RU" altLang="ru-RU" sz="2000" smtClean="0"/>
              <a:t>Тема курса: «Избранные вопросы органической химии. Подготовка к ЕГЭ» (2ч в неделю – 68 ч в год). Этот курс является великолепным дополнением к  углубленному  3-х часовому курсу органической химии  в  химико-биологическом профиле 10 класса! </a:t>
            </a:r>
          </a:p>
        </p:txBody>
      </p:sp>
      <p:pic>
        <p:nvPicPr>
          <p:cNvPr id="16390" name="Содержимое 6" descr="WP_20170120_13_03_39_Pro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997200"/>
            <a:ext cx="4787900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  <a:solidFill>
            <a:srgbClr val="CCFFCC">
              <a:alpha val="49803"/>
            </a:srgbClr>
          </a:solidFill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altLang="ru-RU" sz="2800" smtClean="0"/>
              <a:t>Проектная и исследовательская работа учащихся в химико-биологическом  профиле в 10»Б» классе МБОУ СОШ № 5 </a:t>
            </a:r>
            <a:br>
              <a:rPr lang="ru-RU" altLang="ru-RU" sz="2800" smtClean="0"/>
            </a:br>
            <a:r>
              <a:rPr lang="ru-RU" altLang="ru-RU" sz="2800" smtClean="0"/>
              <a:t>г. Геленджик.</a:t>
            </a:r>
            <a:br>
              <a:rPr lang="ru-RU" altLang="ru-RU" sz="2800" smtClean="0"/>
            </a:br>
            <a:r>
              <a:rPr lang="ru-RU" altLang="ru-RU" sz="2800" smtClean="0"/>
              <a:t>Темы проектно-исследовательских работ: </a:t>
            </a:r>
            <a:br>
              <a:rPr lang="ru-RU" altLang="ru-RU" sz="2800" smtClean="0"/>
            </a:br>
            <a:endParaRPr lang="ru-RU" altLang="ru-RU" sz="2800" smtClean="0"/>
          </a:p>
        </p:txBody>
      </p:sp>
      <p:sp>
        <p:nvSpPr>
          <p:cNvPr id="17411" name="Rectangle 5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5013325"/>
          </a:xfrm>
          <a:solidFill>
            <a:srgbClr val="CCFFCC">
              <a:alpha val="29019"/>
            </a:srgbClr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 smtClean="0"/>
              <a:t>Химические методы изучения  состояния  воды  в Черном море   (Геленджикская акватория). (Бовель А.)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mtClean="0"/>
              <a:t>Пищевые добавки в нашей жизни. (Мартынова П.)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mtClean="0"/>
              <a:t>Исследование защитных свойств зубных паст. 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altLang="ru-RU" smtClean="0"/>
              <a:t>   ( Леонтиди С.)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altLang="ru-RU" smtClean="0"/>
              <a:t>    Мыло и синтетические  моющие  средства – польза и вред. (Зайцева Е.)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altLang="ru-RU" smtClean="0"/>
              <a:t>    Витамин С. Его роль и влияние на организм человека. (Калоев Д.)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mtClean="0"/>
              <a:t>Количественное определение содержания белков (углеводов, жиров, витаминов) в биологическом материале. (Кретинина Н.)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mtClean="0"/>
              <a:t>Этанол свой и чужой. Проблема алкоголизма. (Мигун Н.)</a:t>
            </a:r>
          </a:p>
          <a:p>
            <a:pPr eaLnBrk="1" hangingPunct="1">
              <a:lnSpc>
                <a:spcPct val="70000"/>
              </a:lnSpc>
            </a:pPr>
            <a:endParaRPr lang="ru-RU" altLang="ru-RU" smtClean="0"/>
          </a:p>
          <a:p>
            <a:pPr eaLnBrk="1" hangingPunct="1">
              <a:lnSpc>
                <a:spcPct val="70000"/>
              </a:lnSpc>
            </a:pPr>
            <a:endParaRPr lang="ru-RU" altLang="ru-RU" smtClean="0"/>
          </a:p>
          <a:p>
            <a:pPr eaLnBrk="1" hangingPunct="1">
              <a:lnSpc>
                <a:spcPct val="70000"/>
              </a:lnSpc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1763"/>
          </a:xfrm>
        </p:spPr>
        <p:txBody>
          <a:bodyPr/>
          <a:lstStyle/>
          <a:p>
            <a:endParaRPr lang="ru-RU" altLang="ru-RU" sz="1800" smtClean="0"/>
          </a:p>
        </p:txBody>
      </p:sp>
      <p:sp>
        <p:nvSpPr>
          <p:cNvPr id="18435" name="Текст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7" name="Содержимое 5"/>
          <p:cNvSpPr>
            <a:spLocks noGrp="1"/>
          </p:cNvSpPr>
          <p:nvPr>
            <p:ph sz="quarter" idx="2"/>
          </p:nvPr>
        </p:nvSpPr>
        <p:spPr>
          <a:xfrm>
            <a:off x="323850" y="836613"/>
            <a:ext cx="4040188" cy="5524500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Научно-исследовательскую работу «</a:t>
            </a:r>
            <a:r>
              <a:rPr lang="ru-RU" altLang="ru-RU" smtClean="0"/>
              <a:t>Химические методы изучения  состояния  воды  в Черном море   (Геленджикская акватория)» 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Бовель Алиса защищала  на  муниципальном (очном) этапе конкурса научных проектов  школьников в рамках краевой  научно-практической конференции «Эврика» Малой академии наук учащихся  Кубани в 2016 – 2017  учебном году – </a:t>
            </a:r>
          </a:p>
          <a:p>
            <a:pPr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3 место!</a:t>
            </a:r>
          </a:p>
        </p:txBody>
      </p:sp>
      <p:pic>
        <p:nvPicPr>
          <p:cNvPr id="1843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276475"/>
            <a:ext cx="4537075" cy="3960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 sz="2800" smtClean="0">
                <a:solidFill>
                  <a:schemeClr val="tx1"/>
                </a:solidFill>
              </a:rPr>
              <a:t>В процессе работы практическую часть Алиса делала в современной лаборатории </a:t>
            </a:r>
            <a:r>
              <a:rPr lang="ru-RU" altLang="ru-RU" sz="2800" smtClean="0">
                <a:solidFill>
                  <a:schemeClr val="tx1"/>
                </a:solidFill>
                <a:hlinkClick r:id="rId2"/>
              </a:rPr>
              <a:t>ГНЦ ФГУГП "</a:t>
            </a:r>
            <a:r>
              <a:rPr lang="ru-RU" altLang="ru-RU" sz="2800" b="1" smtClean="0">
                <a:solidFill>
                  <a:schemeClr val="tx1"/>
                </a:solidFill>
                <a:hlinkClick r:id="rId2"/>
              </a:rPr>
              <a:t>Южморгеология</a:t>
            </a:r>
            <a:r>
              <a:rPr lang="ru-RU" altLang="ru-RU" sz="2800" smtClean="0">
                <a:solidFill>
                  <a:schemeClr val="tx1"/>
                </a:solidFill>
                <a:hlinkClick r:id="rId2"/>
              </a:rPr>
              <a:t>" города-курорта Геленджик</a:t>
            </a:r>
            <a:r>
              <a:rPr lang="ru-RU" altLang="ru-RU" sz="280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9461" name="Picture 2" descr="F:\Проекты 10-е классы\проектная работа по химии Бовель А.В\фото\0ViC705w9z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050" y="2514600"/>
            <a:ext cx="2884488" cy="3846513"/>
          </a:xfrm>
          <a:noFill/>
        </p:spPr>
      </p:pic>
      <p:pic>
        <p:nvPicPr>
          <p:cNvPr id="19462" name="Picture 3" descr="F:\Проекты 10-е классы\проектная работа по химии Бовель А.В\фото\oyxXR4iHKF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75" y="2514600"/>
            <a:ext cx="2886075" cy="3846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Научно-исследовательская работа Бовель Алисы – учащейся  химико-биологического профиля 10 «Б» класса  заняла </a:t>
            </a:r>
            <a:r>
              <a:rPr lang="ru-RU" altLang="ru-RU" b="1" smtClean="0"/>
              <a:t>2 место </a:t>
            </a:r>
            <a:r>
              <a:rPr lang="ru-RU" altLang="ru-RU" smtClean="0"/>
              <a:t>в Муниципальном (заочном) этапе 18-ой Всероссийской олимпиады учебных и научно-исследовательских проектов детей и молодежи «Созвездие» и …</a:t>
            </a:r>
          </a:p>
          <a:p>
            <a:r>
              <a:rPr lang="ru-RU" altLang="ru-RU" b="1" smtClean="0"/>
              <a:t>1- е место </a:t>
            </a:r>
            <a:r>
              <a:rPr lang="ru-RU" altLang="ru-RU" smtClean="0"/>
              <a:t>в муниципальном этапе краевой акции «Экологический мониторинг».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7" name="Текст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9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r>
              <a:rPr lang="ru-RU" altLang="ru-RU" smtClean="0"/>
              <a:t>Все остальные научно- исследовательские проекты учащихся химико-биологического профиля </a:t>
            </a:r>
          </a:p>
          <a:p>
            <a:pPr>
              <a:buFont typeface="Wingdings 2" pitchFamily="18" charset="2"/>
              <a:buNone/>
            </a:pPr>
            <a:r>
              <a:rPr lang="ru-RU" altLang="ru-RU" smtClean="0"/>
              <a:t>     10 «Б» класса  будут публично защищаться в МБОУ СОШ № 5 города-курорта Геленджик </a:t>
            </a:r>
          </a:p>
          <a:p>
            <a:pPr>
              <a:buFont typeface="Wingdings 2" pitchFamily="18" charset="2"/>
              <a:buNone/>
            </a:pPr>
            <a:r>
              <a:rPr lang="ru-RU" altLang="ru-RU" smtClean="0"/>
              <a:t>     27 апреля 2017 года на школьной научно-практической конференции . </a:t>
            </a:r>
          </a:p>
        </p:txBody>
      </p:sp>
      <p:pic>
        <p:nvPicPr>
          <p:cNvPr id="21510" name="Содержимое 9" descr="WP_20161115_13_11_11_Pro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924175"/>
            <a:ext cx="4465637" cy="331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6300" cy="1873250"/>
          </a:xfrm>
          <a:solidFill>
            <a:srgbClr val="FFC000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4000" smtClean="0"/>
              <a:t>Особенности химического эксперимента в химико-биологическом профиле 10 класса.</a:t>
            </a:r>
          </a:p>
        </p:txBody>
      </p:sp>
      <p:sp>
        <p:nvSpPr>
          <p:cNvPr id="13315" name="Rectangle 5"/>
          <p:cNvSpPr>
            <a:spLocks noGrp="1"/>
          </p:cNvSpPr>
          <p:nvPr>
            <p:ph idx="1"/>
          </p:nvPr>
        </p:nvSpPr>
        <p:spPr>
          <a:xfrm>
            <a:off x="323850" y="2133600"/>
            <a:ext cx="8496300" cy="4535488"/>
          </a:xfrm>
          <a:solidFill>
            <a:srgbClr val="FFCC66">
              <a:alpha val="39999"/>
            </a:srgb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о химическом анализе и синтезе.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качественного и количественного состава биологических материалов. Например, 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пределение содержания витаминов (аскорбиновой кислоты и каротина).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 процессов, происходящих в живых организма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х, например, ферментативный  и химический гидролиз крахмала, белков.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sz="4000" dirty="0" smtClean="0"/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Проведение практических работ:</a:t>
            </a:r>
            <a:endParaRPr lang="ru-RU" dirty="0"/>
          </a:p>
        </p:txBody>
      </p:sp>
      <p:sp>
        <p:nvSpPr>
          <p:cNvPr id="23555" name="Текст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4040188" cy="1296987"/>
          </a:xfrm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>Практические работы проводим с ИН для сбора органических   молекул</a:t>
            </a:r>
          </a:p>
        </p:txBody>
      </p:sp>
      <p:sp>
        <p:nvSpPr>
          <p:cNvPr id="23556" name="Текст 5"/>
          <p:cNvSpPr>
            <a:spLocks noGrp="1"/>
          </p:cNvSpPr>
          <p:nvPr>
            <p:ph type="body" sz="half" idx="3"/>
          </p:nvPr>
        </p:nvSpPr>
        <p:spPr>
          <a:xfrm>
            <a:off x="4500563" y="1484313"/>
            <a:ext cx="4186237" cy="1223962"/>
          </a:xfrm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>Или с использованием индивидуальной химической мини-лаборатории.</a:t>
            </a:r>
          </a:p>
        </p:txBody>
      </p:sp>
      <p:pic>
        <p:nvPicPr>
          <p:cNvPr id="23557" name="Содержимое 7" descr="WP_20161223_13_12_16_Pro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68625"/>
            <a:ext cx="4173538" cy="2763838"/>
          </a:xfrm>
        </p:spPr>
      </p:pic>
      <p:pic>
        <p:nvPicPr>
          <p:cNvPr id="23558" name="Содержимое 8" descr="WP_20170120_11_26_44_Pro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967038"/>
            <a:ext cx="4041775" cy="276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5" name="Текст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7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765175"/>
            <a:ext cx="4040188" cy="5595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b="1" smtClean="0"/>
              <a:t>  «Наука химия – это область чудес,</a:t>
            </a:r>
            <a:r>
              <a:rPr lang="ru-RU" altLang="ru-RU" smtClean="0"/>
              <a:t> величайшие завоевания разума будут сделаны именно в этой области…» это было сказано почти век назад Максимом Горьким.  </a:t>
            </a:r>
          </a:p>
        </p:txBody>
      </p:sp>
      <p:pic>
        <p:nvPicPr>
          <p:cNvPr id="8198" name="Содержимое 7" descr="353446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052513"/>
            <a:ext cx="2943225" cy="2238375"/>
          </a:xfrm>
        </p:spPr>
      </p:pic>
      <p:pic>
        <p:nvPicPr>
          <p:cNvPr id="8199" name="Picture 4" descr="C:\Users\Hp\Pictures\353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28384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C:\Users\Hp\Pictures\getImage (8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307340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altLang="ru-RU" sz="3600" smtClean="0"/>
              <a:t>Участвуем в городском этапе Всероссийской олимпиады по химии: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4581" name="Содержимое 6" descr="WP_20161115_13_24_35_Pro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03588"/>
            <a:ext cx="4040188" cy="2862262"/>
          </a:xfrm>
        </p:spPr>
      </p:pic>
      <p:pic>
        <p:nvPicPr>
          <p:cNvPr id="24582" name="Содержимое 11" descr="WP_20161115_15_08_17_Pro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3302000"/>
            <a:ext cx="4041775" cy="279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1800" smtClean="0"/>
              <a:t>   </a:t>
            </a:r>
            <a:r>
              <a:rPr lang="ru-RU" altLang="ru-RU" sz="2800" b="1" i="1" u="sng" smtClean="0">
                <a:solidFill>
                  <a:srgbClr val="C00000"/>
                </a:solidFill>
              </a:rPr>
              <a:t>Победители и призеры муниципального этапа Всероссийской олимпиады школьников 2016-2017 учебный год город-курорт Геленджик </a:t>
            </a:r>
            <a:br>
              <a:rPr lang="ru-RU" altLang="ru-RU" sz="2800" b="1" i="1" u="sng" smtClean="0">
                <a:solidFill>
                  <a:srgbClr val="C00000"/>
                </a:solidFill>
              </a:rPr>
            </a:br>
            <a:r>
              <a:rPr lang="ru-RU" altLang="ru-RU" sz="2800" b="1" i="1" u="sng" smtClean="0">
                <a:solidFill>
                  <a:srgbClr val="C00000"/>
                </a:solidFill>
              </a:rPr>
              <a:t>(химико-биологический профиль 10 класса)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 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7985125" cy="3486150"/>
        </p:xfrm>
        <a:graphic>
          <a:graphicData uri="http://schemas.openxmlformats.org/drawingml/2006/table">
            <a:tbl>
              <a:tblPr/>
              <a:tblGrid>
                <a:gridCol w="392113"/>
                <a:gridCol w="1066800"/>
                <a:gridCol w="1066800"/>
                <a:gridCol w="1066800"/>
                <a:gridCol w="1066800"/>
                <a:gridCol w="1066800"/>
                <a:gridCol w="981075"/>
                <a:gridCol w="12779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п/п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диплома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Бовель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Алиса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Владимировна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Швецова Оксана Владимировна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Вартанян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Александрович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Швецова Оксана Владимировна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Кретинина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Надежда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Игоревна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Швецова Оксана Владимировна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Процело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Денисович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Швецова Оксана Владимировна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Зайцева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Елизавета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Швецова Оксана Владимировна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5654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2B03F5"/>
                </a:solidFill>
              </a:rPr>
              <a:t>Подведем итог:КАК ПОЛУЧИТЬ НОВЫЙ ОБРАЗОВАТЕЛЬНЫЙ РЕЗУЛЬТАТ</a:t>
            </a:r>
            <a:r>
              <a:rPr lang="ru-RU" altLang="ru-RU" smtClean="0">
                <a:solidFill>
                  <a:srgbClr val="2B03F5"/>
                </a:solidFill>
              </a:rPr>
              <a:t>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708275"/>
            <a:ext cx="8713788" cy="115093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ru-RU" sz="2800" smtClean="0"/>
              <a:t>Подробно описать новый результат в виде конкретных задач : </a:t>
            </a:r>
            <a:r>
              <a:rPr lang="ru-RU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Зачем учить? </a:t>
            </a:r>
            <a:r>
              <a:rPr lang="ru-RU" smtClean="0"/>
              <a:t>(ЦЕЛЬ)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50825" y="4076700"/>
            <a:ext cx="8748713" cy="158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/>
              <a:t>Подобрать средства получения нового результата, ответить на вопросы: </a:t>
            </a: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Чему учить? </a:t>
            </a:r>
            <a:r>
              <a:rPr lang="ru-RU" sz="3200"/>
              <a:t>(изменение СОДЕРЖАНИЯ)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50825" y="5876925"/>
            <a:ext cx="8713788" cy="719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Как учить? </a:t>
            </a:r>
            <a:r>
              <a:rPr lang="ru-RU" sz="3200"/>
              <a:t>(изменение МЕТОДИКИ)</a:t>
            </a: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 autoUpdateAnimBg="0"/>
      <p:bldP spid="71684" grpId="0" animBg="1" autoUpdateAnimBg="0"/>
      <p:bldP spid="7168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C00000"/>
                </a:solidFill>
                <a:latin typeface="Tahoma" pitchFamily="34" charset="0"/>
              </a:rPr>
              <a:t>ФГОС: каким образом можно получить новый результат?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576263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2B03F5"/>
                </a:solidFill>
                <a:latin typeface="Times New Roman" pitchFamily="18" charset="0"/>
              </a:rPr>
              <a:t>ОРГАНИЗОВАТЬ ДЕЯТЕЛЬНОСТЬ УЧЕНИКОВ: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118903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/>
              <a:t>СОВРЕМЕННЫЕ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/>
              <a:t>ОБРАЗОВАТЕЛЬНЫХ ТЕХНОЛОГИИ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4797425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2B03F5"/>
                </a:solidFill>
              </a:rPr>
              <a:t>умение</a:t>
            </a:r>
            <a:r>
              <a:rPr lang="ru-RU" altLang="ru-RU" sz="2400">
                <a:solidFill>
                  <a:srgbClr val="2B03F5"/>
                </a:solidFill>
              </a:rPr>
              <a:t> </a:t>
            </a:r>
            <a:r>
              <a:rPr lang="ru-RU" altLang="ru-RU" sz="2400" b="1">
                <a:solidFill>
                  <a:srgbClr val="2B03F5"/>
                </a:solidFill>
              </a:rPr>
              <a:t>решать учебные задачи</a:t>
            </a:r>
            <a:r>
              <a:rPr lang="ru-RU" altLang="ru-RU" sz="2400"/>
              <a:t> на основе сформированных предметных и универсальных способов действий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/>
              <a:t>(КИМы: вместо проверки знаний - проверка умений ими пользоваться!)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2205038"/>
            <a:ext cx="30226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rgbClr val="2B03F5"/>
                </a:solidFill>
              </a:rPr>
              <a:t>способность к самоорганизации</a:t>
            </a:r>
            <a:r>
              <a:rPr lang="ru-RU" altLang="ru-RU" sz="2400"/>
              <a:t> в решении учебных задач.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156325" y="2205038"/>
            <a:ext cx="2987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rgbClr val="2B03F5"/>
                </a:solidFill>
              </a:rPr>
              <a:t>прогресс</a:t>
            </a:r>
            <a:r>
              <a:rPr lang="ru-RU" altLang="ru-RU" sz="2400" b="1" i="1">
                <a:solidFill>
                  <a:srgbClr val="2B03F5"/>
                </a:solidFill>
              </a:rPr>
              <a:t> </a:t>
            </a:r>
            <a:r>
              <a:rPr lang="ru-RU" altLang="ru-RU" sz="2400" b="1">
                <a:solidFill>
                  <a:srgbClr val="2B03F5"/>
                </a:solidFill>
              </a:rPr>
              <a:t>в личностном развитии</a:t>
            </a:r>
            <a:endParaRPr lang="ru-RU" altLang="ru-RU" sz="2400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58975"/>
            <a:ext cx="37433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0000"/>
                </a:solidFill>
              </a:rPr>
              <a:t>КАК сделать?</a:t>
            </a:r>
            <a:r>
              <a:rPr lang="ru-RU" altLang="ru-RU" sz="4000" b="1" smtClean="0"/>
              <a:t> Простроить цели до конкретных действий на уроке</a:t>
            </a:r>
            <a:r>
              <a:rPr lang="ru-RU" altLang="ru-RU" sz="4000" b="1" smtClean="0">
                <a:solidFill>
                  <a:srgbClr val="00CC00"/>
                </a:solidFill>
              </a:rPr>
              <a:t> </a:t>
            </a:r>
            <a:endParaRPr lang="ru-RU" altLang="ru-RU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223963"/>
            <a:ext cx="8345488" cy="855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smtClean="0">
                <a:solidFill>
                  <a:srgbClr val="008000"/>
                </a:solidFill>
              </a:rPr>
              <a:t>«Главное не знания, а умения ими пользоваться» академик А.А.Леонтьев (1995 г.)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185988" y="2124075"/>
            <a:ext cx="5086350" cy="523875"/>
          </a:xfrm>
          <a:prstGeom prst="rect">
            <a:avLst/>
          </a:prstGeom>
          <a:solidFill>
            <a:srgbClr val="8DF076"/>
          </a:solidFill>
          <a:ln w="38100">
            <a:solidFill>
              <a:srgbClr val="8DF07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Портрет выпускника  школы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00275" y="3284538"/>
            <a:ext cx="4968875" cy="1014412"/>
          </a:xfrm>
          <a:prstGeom prst="rect">
            <a:avLst/>
          </a:prstGeom>
          <a:solidFill>
            <a:srgbClr val="FFFEBA"/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Универсальные учебные действия</a:t>
            </a:r>
            <a:r>
              <a:rPr lang="ru-RU" altLang="ru-RU" sz="2800" b="1"/>
              <a:t> </a:t>
            </a:r>
            <a:r>
              <a:rPr lang="ru-RU" altLang="ru-RU" sz="1600">
                <a:solidFill>
                  <a:schemeClr val="accent2"/>
                </a:solidFill>
              </a:rPr>
              <a:t>личностные</a:t>
            </a:r>
            <a:r>
              <a:rPr lang="ru-RU" altLang="ru-RU" sz="1600"/>
              <a:t>, </a:t>
            </a:r>
            <a:r>
              <a:rPr lang="ru-RU" altLang="ru-RU" sz="1600">
                <a:solidFill>
                  <a:schemeClr val="hlink"/>
                </a:solidFill>
              </a:rPr>
              <a:t>познавательные</a:t>
            </a:r>
            <a:r>
              <a:rPr lang="ru-RU" altLang="ru-RU" sz="1600"/>
              <a:t>, </a:t>
            </a:r>
            <a:r>
              <a:rPr lang="ru-RU" altLang="ru-RU" sz="1600" b="1">
                <a:solidFill>
                  <a:srgbClr val="FF0000"/>
                </a:solidFill>
              </a:rPr>
              <a:t>регулятивные</a:t>
            </a:r>
            <a:r>
              <a:rPr lang="ru-RU" altLang="ru-RU" sz="1600"/>
              <a:t>, </a:t>
            </a:r>
            <a:r>
              <a:rPr lang="ru-RU" altLang="ru-RU" sz="1600" b="1">
                <a:solidFill>
                  <a:srgbClr val="008000"/>
                </a:solidFill>
              </a:rPr>
              <a:t>коммуникативные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96975" y="4643438"/>
            <a:ext cx="7154863" cy="9461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/>
              <a:t>Цели предметов – линии развития </a:t>
            </a:r>
            <a:r>
              <a:rPr lang="ru-RU" altLang="ru-RU" sz="2800"/>
              <a:t>(какие жизн.задачи помогает решать)</a:t>
            </a:r>
            <a:r>
              <a:rPr lang="ru-RU" altLang="ru-RU" sz="2400"/>
              <a:t>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31800" y="5873750"/>
            <a:ext cx="8505825" cy="94615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/>
              <a:t>Учебные задания</a:t>
            </a:r>
            <a:r>
              <a:rPr lang="ru-RU" altLang="ru-RU" sz="2800"/>
              <a:t>,                                     развивающие предметные умения</a:t>
            </a:r>
            <a:r>
              <a:rPr lang="ru-RU" altLang="ru-RU" sz="2400"/>
              <a:t> 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3941763" y="2786063"/>
            <a:ext cx="315912" cy="4048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4806950" y="2789238"/>
            <a:ext cx="223838" cy="4048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3357563" y="4238625"/>
            <a:ext cx="315912" cy="404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743575" y="4238625"/>
            <a:ext cx="223838" cy="404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2636838" y="5543550"/>
            <a:ext cx="314325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642100" y="5543550"/>
            <a:ext cx="269875" cy="3159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837488" y="3654425"/>
            <a:ext cx="1306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r>
              <a:rPr lang="ru-RU" altLang="ru-RU" sz="4000" smtClean="0"/>
              <a:t>    Выводы: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mtClean="0"/>
              <a:t>         </a:t>
            </a:r>
            <a:r>
              <a:rPr lang="ru-RU" altLang="ru-RU" sz="2000" smtClean="0"/>
              <a:t>Преподавание химии в  старшей  школе в условиях перехода на ФГОС предусматривает  роль учителя не просто как преподавателя, а как тьютора в образовательном процессе</a:t>
            </a:r>
            <a:r>
              <a:rPr lang="ru-RU" altLang="ru-RU" sz="2000" b="1" smtClean="0"/>
              <a:t>. Возрастает роль учителя как организатора учебной деятельности учащихся на всех этапах урока и  применений всех возможных методов и форм </a:t>
            </a:r>
            <a:r>
              <a:rPr lang="ru-RU" altLang="ru-RU" sz="2000" smtClean="0"/>
              <a:t>реализации вариативного компонента школьного углубленного курса химии 10 класса(ФГОС СОО).</a:t>
            </a:r>
            <a:r>
              <a:rPr lang="ru-RU" altLang="ru-RU" sz="2000" b="1" smtClean="0"/>
              <a:t> </a:t>
            </a:r>
            <a:r>
              <a:rPr lang="ru-RU" altLang="ru-RU" sz="2000" smtClean="0"/>
              <a:t>Организация информационно-образовательной среды за счет использования современных средств и технологий обучения, помноженная на постоянный контроль за качеством полученных компетенций, позволит </a:t>
            </a:r>
            <a:r>
              <a:rPr lang="ru-RU" altLang="ru-RU" sz="2000" b="1" smtClean="0"/>
              <a:t>учителям  получить на выходе из 11  класса  современного выпускника, не только сдавшего ЕГЭ на максимальный балл для поступления в ВУЗы, но и  обладающего всеми умениями и навыками, необходимыми для  современного общества!</a:t>
            </a: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/>
              <a:t>    Спасибо за внимание!</a:t>
            </a:r>
          </a:p>
        </p:txBody>
      </p:sp>
      <p:pic>
        <p:nvPicPr>
          <p:cNvPr id="30723" name="Содержимое 3" descr="WP_20170306_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6925" y="1935163"/>
            <a:ext cx="247015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Поэтапное введение ФГОС Распоряжение Правительства РФ от 07.09.10 №1507-р «О плане действий по модернизации общего образования на 2011/22 годы»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9483725" cy="506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27"/>
                <a:gridCol w="642925"/>
                <a:gridCol w="571489"/>
                <a:gridCol w="714361"/>
                <a:gridCol w="571489"/>
                <a:gridCol w="500053"/>
                <a:gridCol w="642925"/>
                <a:gridCol w="571489"/>
                <a:gridCol w="642925"/>
                <a:gridCol w="500053"/>
                <a:gridCol w="1825831"/>
                <a:gridCol w="685758"/>
              </a:tblGrid>
              <a:tr h="365800">
                <a:tc gridSpan="1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Обязательное введение ФГОС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65800">
                <a:tc gridSpan="1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Введение ФГОС по мере готовности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65800">
                <a:tc gridSpan="1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Продолжение обучения по ФГОС, введенного по мере готовности</a:t>
                      </a:r>
                    </a:p>
                  </a:txBody>
                  <a:tcPr marL="91438" marR="91438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029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Классы, переходящие на ФГОС</a:t>
                      </a: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2010/11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2011/12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2012/13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2013/14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2014/15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2015/16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2016/17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МБОУ СОШ № 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2017/18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2018/19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2019/20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2020/21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90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2021/22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Поэтапное введение ФГОС СОО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 ФГОС старшей школы началась  с 1 сентября 2013 года.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Обязательным для всех российских школ ФГОС старшей школы станет с 1 сентября 2020 года.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 5 города-курорта Геленджик является экспериментальной площадкой в 2016-2017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году, поэтому апробация  ФГОС СОО  началась с 1 сентября 2016 г.. Был создан химико-биологический профиль в 10 «Б»классе на базе нашей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4213" y="0"/>
          <a:ext cx="7920037" cy="673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Точечный рисунок" r:id="rId3" imgW="4791744" imgH="4828571" progId="Paint.Picture">
                  <p:embed/>
                </p:oleObj>
              </mc:Choice>
              <mc:Fallback>
                <p:oleObj name="Точечный рисунок" r:id="rId3" imgW="4791744" imgH="48285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0"/>
                        <a:ext cx="7920037" cy="673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Принципы конструирования содержания школьного курса химии химико-биологического профиля 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10-го класса (ФГОС СОО):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 smtClean="0"/>
          </a:p>
        </p:txBody>
      </p:sp>
      <p:sp>
        <p:nvSpPr>
          <p:cNvPr id="11267" name="Текст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8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57200" y="1844824"/>
            <a:ext cx="4040188" cy="4515496"/>
          </a:xfrm>
          <a:ln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За основу химического образования в химико-биологическом профиле 10 «Б» класса  взят  УМК И.И. </a:t>
            </a:r>
            <a:r>
              <a:rPr lang="ru-RU" sz="2800" dirty="0" err="1" smtClean="0"/>
              <a:t>Новошинского</a:t>
            </a:r>
            <a:r>
              <a:rPr lang="ru-RU" sz="2800" dirty="0" smtClean="0"/>
              <a:t>, Н.С. Новошинской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smtClean="0"/>
              <a:t>  (</a:t>
            </a:r>
            <a:r>
              <a:rPr lang="ru-RU" sz="2800" dirty="0" smtClean="0"/>
              <a:t>3 ч химии в неделю, 102 ч в год):</a:t>
            </a:r>
          </a:p>
        </p:txBody>
      </p:sp>
      <p:pic>
        <p:nvPicPr>
          <p:cNvPr id="11272" name="Содержимое 6" descr="2145541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213100"/>
            <a:ext cx="1295400" cy="1973263"/>
          </a:xfrm>
        </p:spPr>
      </p:pic>
      <p:pic>
        <p:nvPicPr>
          <p:cNvPr id="11273" name="Picture 6" descr="C:\Users\Hp\Pictures\2098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143986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C:\Users\Hp\Pictures\2138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57775"/>
            <a:ext cx="1463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8" descr="C:\Users\Hp\Pictures\20508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41663"/>
            <a:ext cx="136842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tx1"/>
                </a:solidFill>
              </a:rPr>
              <a:t>Готовимся к сдаче ЕГЭ по химии с 10 класса: решаем тематические тесты по органической химии (зад.12-19), 32, 34 – повышенного уровня сложности! Пишем пробный ЕГЭ по химии, организованный ГМО учителей химии: 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2293" name="Содержимое 6" descr="WP_20170419_08_14_04_Pro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97200"/>
            <a:ext cx="4173538" cy="3095625"/>
          </a:xfrm>
        </p:spPr>
      </p:pic>
      <p:pic>
        <p:nvPicPr>
          <p:cNvPr id="12294" name="Содержимое 7" descr="WP_20161201_10_13_21_Pro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997200"/>
            <a:ext cx="4041775" cy="3095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790825"/>
            <a:ext cx="18732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52788"/>
            <a:ext cx="13557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2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1925" y="3430588"/>
            <a:ext cx="2251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u="sng">
                <a:solidFill>
                  <a:srgbClr val="000A10"/>
                </a:solidFill>
              </a:rPr>
              <a:t>Предметные </a:t>
            </a:r>
          </a:p>
          <a:p>
            <a:pPr algn="ctr" eaLnBrk="1" hangingPunct="1"/>
            <a:r>
              <a:rPr lang="ru-RU" altLang="ru-RU" sz="2400" b="1" u="sng">
                <a:solidFill>
                  <a:srgbClr val="000A10"/>
                </a:solidFill>
              </a:rPr>
              <a:t>результаты</a:t>
            </a:r>
            <a:r>
              <a:rPr lang="ru-RU" altLang="ru-RU" sz="2400" i="1">
                <a:solidFill>
                  <a:srgbClr val="000A1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solidFill>
                  <a:srgbClr val="FF0000"/>
                </a:solidFill>
              </a:rPr>
              <a:t>знания</a:t>
            </a:r>
            <a:r>
              <a:rPr lang="ru-RU" altLang="ru-RU" sz="2400">
                <a:solidFill>
                  <a:srgbClr val="000A1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умения</a:t>
            </a:r>
            <a:r>
              <a:rPr lang="ru-RU" altLang="ru-RU" sz="2400">
                <a:solidFill>
                  <a:srgbClr val="000A10"/>
                </a:solidFill>
              </a:rPr>
              <a:t>,</a:t>
            </a:r>
            <a:endParaRPr lang="en-US" altLang="ru-RU" sz="2400">
              <a:solidFill>
                <a:srgbClr val="000A10"/>
              </a:solidFill>
            </a:endParaRPr>
          </a:p>
          <a:p>
            <a:pPr eaLnBrk="1" hangingPunct="1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опыт</a:t>
            </a:r>
            <a:r>
              <a:rPr lang="ru-RU" altLang="ru-RU" sz="2400">
                <a:solidFill>
                  <a:srgbClr val="000A10"/>
                </a:solidFill>
              </a:rPr>
              <a:t> творческой </a:t>
            </a:r>
          </a:p>
          <a:p>
            <a:pPr eaLnBrk="1" hangingPunct="1"/>
            <a:r>
              <a:rPr lang="ru-RU" altLang="ru-RU" sz="2400">
                <a:solidFill>
                  <a:srgbClr val="000A10"/>
                </a:solidFill>
              </a:rPr>
              <a:t>деятельности и др.</a:t>
            </a:r>
            <a:endParaRPr lang="ru-RU" altLang="ru-RU" sz="24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636838" y="2913063"/>
            <a:ext cx="3870325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u="sng"/>
              <a:t>Метапредметные </a:t>
            </a:r>
          </a:p>
          <a:p>
            <a:pPr algn="ctr" eaLnBrk="1" hangingPunct="1"/>
            <a:r>
              <a:rPr lang="ru-RU" altLang="ru-RU" sz="2400" b="1" u="sng"/>
              <a:t>результаты</a:t>
            </a:r>
            <a:r>
              <a:rPr lang="ru-RU" altLang="ru-RU" sz="2400" b="1"/>
              <a:t> </a:t>
            </a:r>
          </a:p>
          <a:p>
            <a:pPr eaLnBrk="1" hangingPunct="1"/>
            <a:r>
              <a:rPr lang="ru-RU" altLang="ru-RU" sz="2000" b="1">
                <a:solidFill>
                  <a:schemeClr val="accent2"/>
                </a:solidFill>
              </a:rPr>
              <a:t>способы деятельности</a:t>
            </a:r>
            <a:r>
              <a:rPr lang="ru-RU" altLang="ru-RU" sz="2000">
                <a:solidFill>
                  <a:srgbClr val="000000"/>
                </a:solidFill>
              </a:rPr>
              <a:t>,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применимые как в рамках 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образовательного процесса,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 так и при </a:t>
            </a:r>
            <a:r>
              <a:rPr lang="ru-RU" altLang="ru-RU" sz="2000" b="1">
                <a:solidFill>
                  <a:schemeClr val="accent2"/>
                </a:solidFill>
              </a:rPr>
              <a:t>решении проблем </a:t>
            </a:r>
          </a:p>
          <a:p>
            <a:pPr eaLnBrk="1" hangingPunct="1"/>
            <a:r>
              <a:rPr lang="ru-RU" altLang="ru-RU" sz="2000" b="1">
                <a:solidFill>
                  <a:schemeClr val="accent2"/>
                </a:solidFill>
              </a:rPr>
              <a:t>в реальных жизненных ситуациях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686550" y="3465513"/>
            <a:ext cx="22510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u="sng">
                <a:solidFill>
                  <a:srgbClr val="000A10"/>
                </a:solidFill>
              </a:rPr>
              <a:t>Личностные </a:t>
            </a:r>
          </a:p>
          <a:p>
            <a:pPr algn="ctr" eaLnBrk="1" hangingPunct="1"/>
            <a:r>
              <a:rPr lang="ru-RU" altLang="ru-RU" sz="2400" b="1" u="sng">
                <a:solidFill>
                  <a:srgbClr val="000A10"/>
                </a:solidFill>
              </a:rPr>
              <a:t>результаты</a:t>
            </a:r>
            <a:r>
              <a:rPr lang="ru-RU" altLang="ru-RU" sz="2400" b="1">
                <a:solidFill>
                  <a:srgbClr val="000A1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sz="2400">
                <a:solidFill>
                  <a:srgbClr val="000A10"/>
                </a:solidFill>
              </a:rPr>
              <a:t>система </a:t>
            </a:r>
            <a:r>
              <a:rPr lang="ru-RU" altLang="ru-RU" sz="2400" b="1">
                <a:solidFill>
                  <a:schemeClr val="accent2"/>
                </a:solidFill>
              </a:rPr>
              <a:t>ценностных</a:t>
            </a:r>
            <a:r>
              <a:rPr lang="ru-RU" altLang="ru-RU" sz="2400">
                <a:solidFill>
                  <a:srgbClr val="000A10"/>
                </a:solidFill>
              </a:rPr>
              <a:t> </a:t>
            </a:r>
          </a:p>
          <a:p>
            <a:pPr eaLnBrk="1" hangingPunct="1"/>
            <a:r>
              <a:rPr lang="ru-RU" altLang="ru-RU" sz="2400">
                <a:solidFill>
                  <a:srgbClr val="000A10"/>
                </a:solidFill>
              </a:rPr>
              <a:t>ориентаций, 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интересы</a:t>
            </a:r>
            <a:r>
              <a:rPr lang="ru-RU" altLang="ru-RU" sz="2400">
                <a:solidFill>
                  <a:srgbClr val="000A10"/>
                </a:solidFill>
              </a:rPr>
              <a:t>, 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мотивации</a:t>
            </a:r>
            <a:r>
              <a:rPr lang="ru-RU" altLang="ru-RU" sz="2400">
                <a:solidFill>
                  <a:srgbClr val="000A10"/>
                </a:solidFill>
              </a:rPr>
              <a:t>, 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толерант-ность</a:t>
            </a:r>
            <a:endParaRPr lang="ru-RU" altLang="ru-RU" sz="2400"/>
          </a:p>
        </p:txBody>
      </p:sp>
      <p:sp>
        <p:nvSpPr>
          <p:cNvPr id="133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1223963"/>
          </a:xfrm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chemeClr val="tx1"/>
                </a:solidFill>
              </a:rPr>
              <a:t>ФГОС:  изменение требований к ОБРАЗОВАТЕЛЬНОМУ РЕЗУЛЬТАТУ</a:t>
            </a:r>
            <a:r>
              <a:rPr lang="ru-RU" altLang="ru-RU" sz="3200" smtClean="0">
                <a:solidFill>
                  <a:schemeClr val="tx1"/>
                </a:solidFill>
              </a:rPr>
              <a:t> 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662488" y="2665413"/>
            <a:ext cx="0" cy="4048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692275" y="2708275"/>
            <a:ext cx="1150938" cy="7127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588125" y="2708275"/>
            <a:ext cx="1449388" cy="6683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23850" y="1412875"/>
            <a:ext cx="88201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u="sng">
                <a:solidFill>
                  <a:srgbClr val="000A10"/>
                </a:solidFill>
              </a:rPr>
              <a:t>Портрет выпускника – гражданина России: </a:t>
            </a:r>
          </a:p>
          <a:p>
            <a:pPr lvl="1" eaLnBrk="1" hangingPunct="1"/>
            <a:r>
              <a:rPr lang="ru-RU" altLang="ru-RU" b="1"/>
              <a:t>Патриот. Уважающий ценности иных культур. Креативный, мотивированный. Уважающий других людей, готовый сотрудничать. Способный принимать самостоятельные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/>
      <p:bldP spid="10247" grpId="0" animBg="1"/>
      <p:bldP spid="10248" grpId="0" animBg="1"/>
      <p:bldP spid="10249" grpId="0" animBg="1"/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smtClean="0">
                <a:solidFill>
                  <a:srgbClr val="FF0000"/>
                </a:solidFill>
              </a:rPr>
              <a:t>Принципы конструирования содержания школьного курса химии химико-биологического профиля </a:t>
            </a:r>
            <a:br>
              <a:rPr lang="ru-RU" altLang="ru-RU" sz="2800" smtClean="0">
                <a:solidFill>
                  <a:srgbClr val="FF0000"/>
                </a:solidFill>
              </a:rPr>
            </a:br>
            <a:r>
              <a:rPr lang="ru-RU" altLang="ru-RU" sz="2800" smtClean="0">
                <a:solidFill>
                  <a:srgbClr val="FF0000"/>
                </a:solidFill>
              </a:rPr>
              <a:t>10-го класса (ФГОС СОО):</a:t>
            </a:r>
            <a:endParaRPr lang="ru-RU" alt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Интеграция знаний по профильному предмету (химии) и предметам , дополняющим профиль (биологии, физики, математики и других предметов) при объяснении биологических явлений.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Применение  химических законов и теорий для объяснения биологических закономерностей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Использование  химических экспериментов не только для   демонстрации  химических закономерностей, реакций, но и  биохимических  процессов, происходящих, например, в живой клетке.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Решение интегративных химико-биологических задач и упражнений для подготовки к ЕГЭ (темы: «Белки», «Углеводы», «Нуклеиновые кислоты» и др.)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1114</TotalTime>
  <Words>1321</Words>
  <Application>Microsoft Office PowerPoint</Application>
  <PresentationFormat>Экран (4:3)</PresentationFormat>
  <Paragraphs>264</Paragraphs>
  <Slides>26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Times New Roman</vt:lpstr>
      <vt:lpstr>SimSun-ExtB</vt:lpstr>
      <vt:lpstr>Tahoma</vt:lpstr>
      <vt:lpstr>Поток</vt:lpstr>
      <vt:lpstr>Изображение Paintbrush</vt:lpstr>
      <vt:lpstr>Документ Microsoft Office Word 97 - 2003</vt:lpstr>
      <vt:lpstr> Муниципальное бюджетное общеобразовательное учреждение  средняя общеобразовательная школа №  5 города-курорта Геленджик  Краснодарского края</vt:lpstr>
      <vt:lpstr>Презентация PowerPoint</vt:lpstr>
      <vt:lpstr>   Поэтапное введение ФГОС Распоряжение Правительства РФ от 07.09.10 №1507-р «О плане действий по модернизации общего образования на 2011/22 годы» </vt:lpstr>
      <vt:lpstr>Поэтапное введение ФГОС СОО</vt:lpstr>
      <vt:lpstr>Презентация PowerPoint</vt:lpstr>
      <vt:lpstr>     Принципы конструирования содержания школьного курса химии химико-биологического профиля  10-го класса (ФГОС СОО): </vt:lpstr>
      <vt:lpstr>Готовимся к сдаче ЕГЭ по химии с 10 класса: решаем тематические тесты по органической химии (зад.12-19), 32, 34 – повышенного уровня сложности! Пишем пробный ЕГЭ по химии, организованный ГМО учителей химии: </vt:lpstr>
      <vt:lpstr>ФГОС:  изменение требований к ОБРАЗОВАТЕЛЬНОМУ РЕЗУЛЬТАТУ  </vt:lpstr>
      <vt:lpstr>Принципы конструирования содержания школьного курса химии химико-биологического профиля  10-го класса (ФГОС СОО):</vt:lpstr>
      <vt:lpstr>Презентация PowerPoint</vt:lpstr>
      <vt:lpstr>Методы и формы реализации вариативного компонента школьного углубленного курса химии  10 класса(ФГОС СОО). </vt:lpstr>
      <vt:lpstr>  Элективный курс для  10 класса с  химико-биологическим  профилем (с 01.09.2016 года)   </vt:lpstr>
      <vt:lpstr>Проектная и исследовательская работа учащихся в химико-биологическом  профиле в 10»Б» классе МБОУ СОШ № 5  г. Геленджик. Темы проектно-исследовательских работ:  </vt:lpstr>
      <vt:lpstr>Презентация PowerPoint</vt:lpstr>
      <vt:lpstr>В процессе работы практическую часть Алиса делала в современной лаборатории ГНЦ ФГУГП "Южморгеология" города-курорта Геленджик:</vt:lpstr>
      <vt:lpstr>Презентация PowerPoint</vt:lpstr>
      <vt:lpstr>Презентация PowerPoint</vt:lpstr>
      <vt:lpstr>Особенности химического эксперимента в химико-биологическом профиле 10 класса.</vt:lpstr>
      <vt:lpstr>Проведение практических работ:</vt:lpstr>
      <vt:lpstr>Участвуем в городском этапе Всероссийской олимпиады по химии:</vt:lpstr>
      <vt:lpstr>   Победители и призеры муниципального этапа Всероссийской олимпиады школьников 2016-2017 учебный год город-курорт Геленджик  (химико-биологический профиль 10 класса)  </vt:lpstr>
      <vt:lpstr>Подведем итог:КАК ПОЛУЧИТЬ НОВЫЙ ОБРАЗОВАТЕЛЬНЫЙ РЕЗУЛЬТАТ?</vt:lpstr>
      <vt:lpstr>ФГОС: каким образом можно получить новый результат?</vt:lpstr>
      <vt:lpstr>КАК сделать? Простроить цели до конкретных действий на уроке </vt:lpstr>
      <vt:lpstr>    Выводы:</vt:lpstr>
      <vt:lpstr>    Спасибо за внимание!</vt:lpstr>
    </vt:vector>
  </TitlesOfParts>
  <Company>MIOO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ХИМИИ В КЛАССАХ ХИМИКО-БИОЛОГИЧЕСКОГО ПРОФИЛЯ к.б.н., доцент, ст</dc:title>
  <dc:creator>CHEM</dc:creator>
  <cp:lastModifiedBy>Зося А. Ковалева</cp:lastModifiedBy>
  <cp:revision>111</cp:revision>
  <dcterms:created xsi:type="dcterms:W3CDTF">2012-11-06T09:15:07Z</dcterms:created>
  <dcterms:modified xsi:type="dcterms:W3CDTF">2017-05-04T10:32:50Z</dcterms:modified>
</cp:coreProperties>
</file>