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266" r:id="rId3"/>
    <p:sldId id="257" r:id="rId4"/>
    <p:sldId id="322" r:id="rId5"/>
    <p:sldId id="324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327" r:id="rId14"/>
    <p:sldId id="328" r:id="rId15"/>
    <p:sldId id="325" r:id="rId16"/>
    <p:sldId id="326" r:id="rId17"/>
    <p:sldId id="329" r:id="rId18"/>
    <p:sldId id="330" r:id="rId19"/>
    <p:sldId id="331" r:id="rId20"/>
    <p:sldId id="332" r:id="rId21"/>
    <p:sldId id="333" r:id="rId22"/>
    <p:sldId id="334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7" r:id="rId31"/>
    <p:sldId id="335" r:id="rId32"/>
    <p:sldId id="336" r:id="rId33"/>
    <p:sldId id="337" r:id="rId34"/>
    <p:sldId id="338" r:id="rId35"/>
    <p:sldId id="275" r:id="rId36"/>
    <p:sldId id="276" r:id="rId37"/>
    <p:sldId id="280" r:id="rId38"/>
    <p:sldId id="279" r:id="rId39"/>
    <p:sldId id="281" r:id="rId40"/>
    <p:sldId id="282" r:id="rId41"/>
    <p:sldId id="284" r:id="rId42"/>
    <p:sldId id="283" r:id="rId43"/>
    <p:sldId id="285" r:id="rId44"/>
    <p:sldId id="286" r:id="rId45"/>
    <p:sldId id="287" r:id="rId46"/>
    <p:sldId id="288" r:id="rId47"/>
    <p:sldId id="349" r:id="rId48"/>
    <p:sldId id="350" r:id="rId49"/>
    <p:sldId id="296" r:id="rId50"/>
    <p:sldId id="339" r:id="rId51"/>
    <p:sldId id="340" r:id="rId52"/>
    <p:sldId id="341" r:id="rId53"/>
    <p:sldId id="342" r:id="rId54"/>
    <p:sldId id="343" r:id="rId55"/>
    <p:sldId id="297" r:id="rId56"/>
    <p:sldId id="344" r:id="rId57"/>
    <p:sldId id="345" r:id="rId58"/>
    <p:sldId id="346" r:id="rId59"/>
    <p:sldId id="347" r:id="rId60"/>
    <p:sldId id="34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6" r:id="rId78"/>
    <p:sldId id="317" r:id="rId79"/>
    <p:sldId id="318" r:id="rId80"/>
    <p:sldId id="319" r:id="rId81"/>
    <p:sldId id="320" r:id="rId82"/>
    <p:sldId id="321" r:id="rId83"/>
    <p:sldId id="352" r:id="rId84"/>
    <p:sldId id="354" r:id="rId85"/>
    <p:sldId id="356" r:id="rId86"/>
    <p:sldId id="355" r:id="rId87"/>
    <p:sldId id="357" r:id="rId88"/>
    <p:sldId id="358" r:id="rId89"/>
    <p:sldId id="323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3489" autoAdjust="0"/>
  </p:normalViewPr>
  <p:slideViewPr>
    <p:cSldViewPr snapToGrid="0">
      <p:cViewPr varScale="1">
        <p:scale>
          <a:sx n="92" d="100"/>
          <a:sy n="92" d="100"/>
        </p:scale>
        <p:origin x="19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51799-124A-4485-ABBC-EEEB8E7341A7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11D15-79B9-4CE6-A0D1-6C663CB80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2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0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5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62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3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2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10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1D15-79B9-4CE6-A0D1-6C663CB80C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9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3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0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2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9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1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11D15-79B9-4CE6-A0D1-6C663CB80C7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1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03E1-44CE-4DA7-8938-37D952BC66F2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1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D3E7-0D41-4A2D-B9C3-5121A7F5F6E3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0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5ECE-C553-475B-9B75-E7DDDF779F00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6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FA86-251A-4960-A15D-9C98AB4D985D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C71-BB22-4847-B29B-8743852FBE64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0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27F8-0DE5-4D69-87E9-815B70061794}" type="datetime1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5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915E-313C-402B-996D-090F4DDDBF02}" type="datetime1">
              <a:rPr lang="ru-RU" smtClean="0"/>
              <a:t>25.04.2017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4CD2-F97F-46F1-8D09-BE8447493FEA}" type="datetime1">
              <a:rPr lang="ru-RU" smtClean="0"/>
              <a:t>25.04.2017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4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224F-FBA3-4FEB-B1ED-2782B53D7B27}" type="datetime1">
              <a:rPr lang="ru-RU" smtClean="0"/>
              <a:t>25.04.2017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690-26BB-4588-898F-D94574849BBD}" type="datetime1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89C3-E609-4302-8773-1355DBA432DB}" type="datetime1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1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20DF-AC24-4062-B0BF-E0887CA95075}" type="datetime1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A3D6-04B8-40E5-A9FB-90E0E2906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7948" y="836899"/>
            <a:ext cx="7772400" cy="238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УЧАЩИХСЯ К СДАЧЕ ЕДИНОГО ГОСУДАРСТВЕННОГО ЭКЗАМЕНА ПО ИНФОРМАТИКЕ</a:t>
            </a:r>
          </a:p>
        </p:txBody>
      </p:sp>
      <p:pic>
        <p:nvPicPr>
          <p:cNvPr id="7" name="Picture 2" descr="http://lbz.ru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95" y="357188"/>
            <a:ext cx="2321706" cy="8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2769754" y="4696406"/>
            <a:ext cx="4353791" cy="5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http://kpolyakov.spb.ru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4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87006"/>
            <a:ext cx="9144000" cy="689576"/>
            <a:chOff x="0" y="87006"/>
            <a:chExt cx="9144000" cy="68957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87006"/>
              <a:ext cx="9144000" cy="689576"/>
              <a:chOff x="0" y="87006"/>
              <a:chExt cx="9425922" cy="689576"/>
            </a:xfrm>
          </p:grpSpPr>
          <p:sp>
            <p:nvSpPr>
              <p:cNvPr id="12" name="Прямоугольник 11"/>
              <p:cNvSpPr/>
              <p:nvPr userDrawn="1"/>
            </p:nvSpPr>
            <p:spPr>
              <a:xfrm>
                <a:off x="0" y="87006"/>
                <a:ext cx="9266407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endPara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Системы счисления и двоичное представление информации в памяти компьютера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cxnSp>
            <p:nvCxnSpPr>
              <p:cNvPr id="13" name="Прямая соединительная линия 12"/>
              <p:cNvCxnSpPr>
                <a:cxnSpLocks/>
              </p:cNvCxnSpPr>
              <p:nvPr userDrawn="1"/>
            </p:nvCxnSpPr>
            <p:spPr>
              <a:xfrm flipV="1">
                <a:off x="0" y="763345"/>
                <a:ext cx="9425922" cy="13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126024" y="92787"/>
              <a:ext cx="310373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900"/>
                </a:spcBef>
                <a:spcAft>
                  <a:spcPts val="225"/>
                </a:spcAft>
              </a:pP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Пример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ы</a:t>
              </a: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задани</a:t>
              </a:r>
              <a:r>
                <a:rPr lang="ru-RU" sz="135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й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65785" y="988612"/>
            <a:ext cx="8412430" cy="623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Р-00.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хранения целого числа со знаком используется один байт. Сколько единиц содержит внутреннее представление числа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(-78)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ru-RU" sz="15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336" y="1893078"/>
            <a:ext cx="8524091" cy="224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(вариант 2, неклассический):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переводим число 78 – 1=77 в двоичную систему счисления: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 = 64 + 8 + 4 + </a:t>
            </a:r>
            <a:r>
              <a:rPr lang="en-US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1001101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по условию число занимает в памяти 1 байт = 8 бит, поэтому нужно представить число с помощью 8 разрядов,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чтобы получилось всего 8 разрядов (бит), добавляем впереди один ноль: 77 = </a:t>
            </a:r>
            <a:r>
              <a:rPr lang="en-US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1001101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делаем инверсию битов (заменяем везде 0 на 1 и 1 на 0): 01001101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→    10110010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 и есть число 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(-78)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двоичном дополнительно коде),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в записи этого числа 4 единицы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таким образом, </a:t>
            </a:r>
            <a:r>
              <a:rPr lang="ru-RU" sz="13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верный ответ 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167" y="5209398"/>
            <a:ext cx="8415972" cy="9544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ловушки и проблемы: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помнить, что в этом способе в двоичную систему переводится не число 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число </a:t>
            </a:r>
            <a:b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a-1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именно этот прием позволяет избежать добавления единицы в конце (легче вычесть в десятичной системе, чем добавить в двоичной)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8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87006"/>
            <a:ext cx="9144000" cy="689576"/>
            <a:chOff x="0" y="87006"/>
            <a:chExt cx="9144000" cy="68957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87006"/>
              <a:ext cx="9144000" cy="689576"/>
              <a:chOff x="0" y="87006"/>
              <a:chExt cx="9425922" cy="689576"/>
            </a:xfrm>
          </p:grpSpPr>
          <p:sp>
            <p:nvSpPr>
              <p:cNvPr id="12" name="Прямоугольник 11"/>
              <p:cNvSpPr/>
              <p:nvPr userDrawn="1"/>
            </p:nvSpPr>
            <p:spPr>
              <a:xfrm>
                <a:off x="0" y="87006"/>
                <a:ext cx="9266407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endPara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Системы счисления и двоичное представление информации в памяти компьютера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cxnSp>
            <p:nvCxnSpPr>
              <p:cNvPr id="13" name="Прямая соединительная линия 12"/>
              <p:cNvCxnSpPr>
                <a:cxnSpLocks/>
              </p:cNvCxnSpPr>
              <p:nvPr userDrawn="1"/>
            </p:nvCxnSpPr>
            <p:spPr>
              <a:xfrm flipV="1">
                <a:off x="0" y="763345"/>
                <a:ext cx="9425922" cy="13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126024" y="92787"/>
              <a:ext cx="310373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900"/>
                </a:spcBef>
                <a:spcAft>
                  <a:spcPts val="225"/>
                </a:spcAft>
              </a:pP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Пример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ы</a:t>
              </a: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задани</a:t>
              </a:r>
              <a:r>
                <a:rPr lang="ru-RU" sz="135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й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14167" y="1287197"/>
            <a:ext cx="8412430" cy="623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Р-00.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хранения целого числа со знаком используется один байт. Сколько единиц содержит внутреннее представление числа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(-78)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ru-RU" sz="15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4395"/>
              </p:ext>
            </p:extLst>
          </p:nvPr>
        </p:nvGraphicFramePr>
        <p:xfrm>
          <a:off x="414167" y="5744127"/>
          <a:ext cx="8412431" cy="946404"/>
        </p:xfrm>
        <a:graphic>
          <a:graphicData uri="http://schemas.openxmlformats.org/drawingml/2006/table">
            <a:tbl>
              <a:tblPr firstRow="1" firstCol="1" bandRow="1"/>
              <a:tblGrid>
                <a:gridCol w="8412431">
                  <a:extLst>
                    <a:ext uri="{9D8B030D-6E8A-4147-A177-3AD203B41FA5}">
                      <a16:colId xmlns:a16="http://schemas.microsoft.com/office/drawing/2014/main" val="591589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ловушки и проблемы: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нужно помнить, что при инверсии младшая единица и все нули после нее не меняются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59977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14167" y="2457550"/>
            <a:ext cx="8300769" cy="24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(вариант 3, неклассический):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переводим число 78 в двоичную систему счисления: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 = 64 + 8 + 4 + 2 = 26 + 23 + 22 + 21 = 10011102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число занимает в памяти 1 байт = 8 бит, поэтому нужно представить число с помощью 8 разрядов,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получилось всего 8 разрядов (бит), добавляем впереди один ноль: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 = </a:t>
            </a:r>
            <a:r>
              <a:rPr lang="en-US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10011102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битов, которые стоят слева от младшей единицы, делаем инверсию битов (заменяем везде 0 на 1 и 1 на 0):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010011102     →    101100102  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число (-78) в двоичном дополнительно коде)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записи этого числа 4 единицы</a:t>
            </a: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altLang="ru-RU" sz="135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верный ответ 4</a:t>
            </a:r>
            <a:br>
              <a:rPr lang="ru-RU" alt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2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2702"/>
            <a:ext cx="9144000" cy="729430"/>
            <a:chOff x="0" y="92702"/>
            <a:chExt cx="9144000" cy="72943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089233" y="457417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1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55494" y="92702"/>
              <a:ext cx="784224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255">
                <a:lnSpc>
                  <a:spcPct val="115000"/>
                </a:lnSpc>
                <a:spcAft>
                  <a:spcPts val="0"/>
                </a:spcAft>
              </a:pPr>
              <a:r>
                <a: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СЧИСЛЕНИЯ И ДВОИЧНОЕ ПРЕДСТАВЛЕНИЕ ИНФОРМАЦИИ В ПАМЯТИ КОМПЬЮТЕРА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455494" y="1963120"/>
            <a:ext cx="8309610" cy="248144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8155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несколько способов решения, «каждый выбирает для себя»;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8155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сложные вычисления – при переводе всех чисел в десятичную систему, можно легко ошибиться;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8155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 числа в двоичной системе сложно, также легко ошибиться;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8155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видимо,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задаче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наиболее простой вариант – использовать восьмеричную систему, нужно просто запомнить двоичные записи чисел от 0 до 7 и аккуратно все сделать; 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8155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других задачах может быть так, что выгоднее переводить все в десятичную или шестнадцатеричную систему счисления.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9772" y="6374440"/>
            <a:ext cx="214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1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заданий</a:t>
            </a:r>
            <a:r>
              <a:rPr lang="ru-RU" sz="1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    </a:t>
            </a:r>
            <a:r>
              <a:rPr lang="en-US" sz="1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0" y="616431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57417"/>
            <a:ext cx="9144000" cy="331865"/>
            <a:chOff x="0" y="457417"/>
            <a:chExt cx="9144000" cy="331865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089233" y="457417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400050" y="0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800637"/>
            <a:ext cx="8356600" cy="329320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 логических операций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не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(отрицание, инверсия)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	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(логическое умножение, конъюнкция)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	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или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(логическое сложение, дизъюнкция)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импликация (следование)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эквивалентность  (равносильность)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операцию «импликация» можно выразить  через «ИЛИ» и «НЕ»: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defTabSz="914400"/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¬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или в других обозначениях 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иногда для упрощения выражений полезны формулы де Моргана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¬ (A 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=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B		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¬ (A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=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 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B		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57041"/>
            <a:ext cx="8356600" cy="2235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8261017" y="867106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>
                <a:solidFill>
                  <a:prstClr val="black"/>
                </a:solidFill>
              </a:rPr>
              <a:t>!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57417"/>
            <a:ext cx="9144000" cy="331865"/>
            <a:chOff x="0" y="457417"/>
            <a:chExt cx="9144000" cy="331865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089233" y="457417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400050" y="0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00" y="905410"/>
            <a:ext cx="8356600" cy="329320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 логических операций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не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(отрицание, инверсия)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	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(логическое умножение, конъюнкция)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	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или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(логическое сложение, дизъюнкция)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импликация (следование)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эквивалентность  (равносильность)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операцию «импликация» можно выразить  через «ИЛИ» и «НЕ»: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defTabSz="914400"/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¬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или в других обозначениях 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иногда для упрощения выражений полезны формулы де Моргана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¬ (A 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=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B		</a:t>
            </a: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¬ (A 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=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A 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¬</a:t>
            </a:r>
            <a:r>
              <a:rPr kumimoji="0" lang="en-US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B		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314747"/>
            <a:ext cx="8350250" cy="2010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8412429" y="870893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45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4524" y="92934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886390"/>
            <a:ext cx="828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7770934" y="488268"/>
            <a:ext cx="1050226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381264"/>
            <a:ext cx="8194964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Аппарат математической логики (алгебры логики) позволяет кодировать, преобразовывать, формализовать и упрощать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логические высказывания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представляющие собой повествовательные предложения.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В алгебре логики высказывания, являющиеся объектами, принимающие только два значения: «истина» и «ложь», которые обозначается как 1 и 0 соответственно.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Логические высказывания бывают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сложные (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составные). Сложные составляются из простых высказываний, соединенных логическими связками: «и», «или», «не», «если..., то...» и др.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524" y="3087180"/>
            <a:ext cx="7995516" cy="189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высказывания: «сегодня хорошая погода».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высказывания: «сегодня хорошая погода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светит яркое солнце».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Законы алгебры логики позволяют определять истинность или ложность сложных (составных) высказываний.</a:t>
            </a:r>
            <a:endParaRPr lang="ru-RU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решения логических задач используются алгебраические методы. Простым высказываниям ставятся в соответствие логические переменные. В результате получаем логическое выражение, в котором логические связки называются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логическими операциями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5067948"/>
            <a:ext cx="819496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высказыванию «сегодня хорошая погода» присвоим переменную А, а высказыванию «светит яркое солнце» - В, тогда получим логическое выражение: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операции, кроме отрицания (логическое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являются двуместными, т. 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применяются к двум операндам в форме: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&lt;1-й операнд&gt; &lt;знак операции&gt; &lt;2-й операнд&gt;.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0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886390"/>
            <a:ext cx="828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ЛОГИЧЕСКИЕ ОПЕРАЦИИ </a:t>
            </a:r>
          </a:p>
        </p:txBody>
      </p:sp>
      <p:sp>
        <p:nvSpPr>
          <p:cNvPr id="13" name="Овал 12"/>
          <p:cNvSpPr/>
          <p:nvPr/>
        </p:nvSpPr>
        <p:spPr>
          <a:xfrm>
            <a:off x="7943972" y="388296"/>
            <a:ext cx="1050226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50811"/>
              </p:ext>
            </p:extLst>
          </p:nvPr>
        </p:nvGraphicFramePr>
        <p:xfrm>
          <a:off x="594648" y="1447829"/>
          <a:ext cx="7749251" cy="2956433"/>
        </p:xfrm>
        <a:graphic>
          <a:graphicData uri="http://schemas.openxmlformats.org/drawingml/2006/table">
            <a:tbl>
              <a:tblPr firstRow="1" firstCol="1" bandRow="1"/>
              <a:tblGrid>
                <a:gridCol w="2917479">
                  <a:extLst>
                    <a:ext uri="{9D8B030D-6E8A-4147-A177-3AD203B41FA5}">
                      <a16:colId xmlns:a16="http://schemas.microsoft.com/office/drawing/2014/main" val="982128783"/>
                    </a:ext>
                  </a:extLst>
                </a:gridCol>
                <a:gridCol w="2427023">
                  <a:extLst>
                    <a:ext uri="{9D8B030D-6E8A-4147-A177-3AD203B41FA5}">
                      <a16:colId xmlns:a16="http://schemas.microsoft.com/office/drawing/2014/main" val="2834809144"/>
                    </a:ext>
                  </a:extLst>
                </a:gridCol>
                <a:gridCol w="2404749">
                  <a:extLst>
                    <a:ext uri="{9D8B030D-6E8A-4147-A177-3AD203B41FA5}">
                      <a16:colId xmlns:a16="http://schemas.microsoft.com/office/drawing/2014/main" val="1541864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Логическая операция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естественной речи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6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Конъюнкция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логическое умножение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&amp;, ∧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Связка «и»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14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Дизъюнкция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логическое сложение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∨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+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Связка «или»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902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Отрицание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инверсия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¬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Частица «не»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2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Импликация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→, =&gt;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если…, то…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09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Эквивалентность,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равносильность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↔, </a:t>
                      </a:r>
                      <a:r>
                        <a:rPr lang="ru-RU" sz="1400" b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≡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тогда 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только тогда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87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14484" y="4404262"/>
            <a:ext cx="8509577" cy="200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функции вычисляется в результате выполнения логических операций над логическими операндами.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1200" b="1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∧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12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∨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выполнения логических операций задается круглыми скобками. При отсутствии скобок порядок выполнения операций следующий: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отрицание, конъюнкция, дизъюнкция, импликация, эквивалентность.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886390"/>
            <a:ext cx="82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ТАБЛИЦЫ ИСТИННОСТИ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43972" y="388296"/>
            <a:ext cx="1050226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7472" y="1316026"/>
            <a:ext cx="194051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Конъюнкция                                            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5473" y="1283735"/>
            <a:ext cx="1237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Дизъюнкция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472" y="1609077"/>
            <a:ext cx="6201352" cy="1437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977" y="3474675"/>
            <a:ext cx="5891645" cy="16393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91226" y="3180506"/>
            <a:ext cx="1252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Импликация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69442" y="3166898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Эквивалентность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26" y="5269490"/>
            <a:ext cx="1381125" cy="12858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981782" y="5085340"/>
            <a:ext cx="156222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886390"/>
            <a:ext cx="82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ЗАКОНЫ АЛГЕБРЫ ЛОГИКИ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43972" y="457200"/>
            <a:ext cx="1050226" cy="55151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4" y="1886802"/>
            <a:ext cx="7867695" cy="4306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8682" y="1600200"/>
            <a:ext cx="224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08823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748896"/>
            <a:ext cx="82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ЗАКОНЫ АЛГЕБРЫ ЛОГИКИ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40376" y="384464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8" y="1399051"/>
            <a:ext cx="7675130" cy="5286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289" y="1121614"/>
            <a:ext cx="224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8307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7500" y="169863"/>
            <a:ext cx="8826500" cy="1325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УЧАЩИХСЯ К СДАЧЕ ЕДИНОГО ГОСУДАРСТВЕННОГО ЭКЗАМЕНА ПО ИНФОРМАТИКЕ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8121650" cy="4351338"/>
          </a:xfrm>
        </p:spPr>
        <p:txBody>
          <a:bodyPr>
            <a:normAutofit/>
          </a:bodyPr>
          <a:lstStyle/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Системы счисления и двоичное представление информации в памяти компьютера.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Построение и анализ таблиц истинности логических выражений.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информационных моделей.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Кодирование и декодирование информации.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Поиск алгоритма минимальной длины для исполнителя.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3525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программы.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Графы. Поиск количества путей.</a:t>
            </a: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Кодирование чисел. Системы счисления.</a:t>
            </a:r>
          </a:p>
          <a:p>
            <a:pPr marL="539750" lvl="0" indent="-263525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математической логики.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3525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 Анализ программы, содержащей циклы и ветвления.</a:t>
            </a:r>
          </a:p>
          <a:p>
            <a:pPr marL="263525" indent="-263525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0" y="1633537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6454588"/>
            <a:ext cx="9144000" cy="4034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lbz.ru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39" y="5978309"/>
            <a:ext cx="1050222" cy="3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5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748896"/>
            <a:ext cx="82815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ПРЕОБРАЗОВАНИЕ ЛОГИЧЕСКИХ ВЫРАЖЕНИЙ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95962" y="50799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57" y="1549115"/>
            <a:ext cx="698536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748896"/>
            <a:ext cx="82815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ЛОГИКИ. </a:t>
            </a:r>
            <a:r>
              <a:rPr lang="ru-RU" sz="1400" b="1" dirty="0">
                <a:latin typeface="Times New Roman" panose="02020603050405020304" pitchFamily="18" charset="0"/>
              </a:rPr>
              <a:t>ПРЕОБРАЗОВАНИЕ ЛОГИЧЕСКИХ ВЫРАЖЕНИЙ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95962" y="50799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48" y="1452996"/>
            <a:ext cx="72199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4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4248" y="112903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ПОСТРОЕНИЕ И АНАЛИЗ ТАБЛИЦ ИСТИННОСТИ ЛОГИЧЕСКИХ ВЫРАЖЕНИЙ.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54384" y="254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248" y="748896"/>
            <a:ext cx="8281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§2</a:t>
            </a:r>
            <a:r>
              <a:rPr lang="ru-RU" b="1" dirty="0"/>
              <a:t>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ПОНЯТИЯ МАТЕМАТИЧЕСКОЙ ЛОГИКИ</a:t>
            </a:r>
          </a:p>
          <a:p>
            <a:endParaRPr lang="ru-RU" sz="1400" b="1" u="sng" dirty="0">
              <a:latin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</a:rPr>
              <a:t>РАЗБОР ТИПОВЫХ ЗАДАЧ ЕГЭ</a:t>
            </a:r>
            <a:r>
              <a:rPr lang="ru-RU" sz="1400" b="1" u="sng" baseline="30000" dirty="0">
                <a:latin typeface="Times New Roman" panose="02020603050405020304" pitchFamily="18" charset="0"/>
              </a:rPr>
              <a:t>1</a:t>
            </a:r>
          </a:p>
          <a:p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1920" y="6581001"/>
            <a:ext cx="5742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/>
              <a:t>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Информатика, Пособие для подготовки к ЕГЭ, Вовк Е.Т., Глинка Н.В., Грацианова Т.Ю., 2013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42" y="1545071"/>
            <a:ext cx="6099032" cy="47518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30922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89390" y="782932"/>
            <a:ext cx="1571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М.В. Кузнецова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1" y="1066655"/>
            <a:ext cx="8677736" cy="635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Р-15.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функция F задаётся выражением (x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¬y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¬z)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(¬x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y). Определите, какому столбцу таблицы истинности функции F соответствует каждая из переменных  x, y, z?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02" y="2053291"/>
            <a:ext cx="2406996" cy="17212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4801" y="3967409"/>
            <a:ext cx="8677736" cy="12249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напишите буквы x, y, z в том порядке, в котором идут соответствующие им столбцы (сначала – буква, соответствующая 1-му столбцу; затем – буква, соответствующая 2-му столбцу; затем – буква, соответствующая 3-му столбцу). Буквы в ответе пишите подряд, никаких разделителей между буквами ставить не нужно.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936" y="5891645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8374" y="6260977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57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609" y="6356351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6666" y="961353"/>
            <a:ext cx="5922818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(М.В. Кузнецова, через СКНФ и сопоставление таблиц истинности)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176" y="939387"/>
            <a:ext cx="991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" y="1302490"/>
            <a:ext cx="8323118" cy="240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3925976"/>
            <a:ext cx="8323118" cy="2043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716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6666" y="961353"/>
            <a:ext cx="5922818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(М.В. Кузнецова, через СКНФ и сопоставление таблиц истинности)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176" y="939387"/>
            <a:ext cx="991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9" y="1887799"/>
            <a:ext cx="7779484" cy="2751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647709" y="6356351"/>
            <a:ext cx="12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</p:spTree>
    <p:extLst>
      <p:ext uri="{BB962C8B-B14F-4D97-AF65-F5344CB8AC3E}">
        <p14:creationId xmlns:p14="http://schemas.microsoft.com/office/powerpoint/2010/main" val="101764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964056"/>
            <a:ext cx="8585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Р-03.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F обозначено одно из указанных ниже логических выражений от трех аргументов: X, Y, Z. Дан фрагмент таблицы истинности выражения F. Какое выражение соответствует F?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929" y="3653376"/>
            <a:ext cx="8585200" cy="319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</a:pP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¬X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¬Y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¬Z 	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X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	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X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	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¬X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¬Y 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¬Z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93629"/>
              </p:ext>
            </p:extLst>
          </p:nvPr>
        </p:nvGraphicFramePr>
        <p:xfrm>
          <a:off x="661844" y="4289252"/>
          <a:ext cx="8037369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7369">
                  <a:extLst>
                    <a:ext uri="{9D8B030D-6E8A-4147-A177-3AD203B41FA5}">
                      <a16:colId xmlns:a16="http://schemas.microsoft.com/office/drawing/2014/main" val="2313342842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ловушки и проблемы: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серьезные сложности представляет применяемая в заданиях ЕГЭ форма записи логических выражений с «закорючками», поэтому рекомендуется сначала внимательно перевести их в «удобоваримый» вид;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на то, что ученик перепутает значки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(неверный ответ 1)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некоторых случаях заданные выражения-ответы лучше сначала упростить, особенно если они содержат импликацию или инверсию сложных выражений (как упрощать – см. разбор задачи А10)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2465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38" y="1967451"/>
            <a:ext cx="1838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5" y="1288279"/>
            <a:ext cx="8484756" cy="22758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54182" y="877396"/>
            <a:ext cx="30744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Решение. Основной вариант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5" y="3654873"/>
            <a:ext cx="8484756" cy="28380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162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774" y="939075"/>
            <a:ext cx="8489372" cy="375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116967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Р-00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 фрагмент таблицы истинности выражения F.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66" y="1666407"/>
            <a:ext cx="3433762" cy="1288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318" y="3390396"/>
            <a:ext cx="8267699" cy="1969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116967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выражение соответствует F?</a:t>
            </a:r>
          </a:p>
          <a:p>
            <a:pPr marL="457200">
              <a:lnSpc>
                <a:spcPct val="115000"/>
              </a:lnSpc>
              <a:spcAft>
                <a:spcPts val="1200"/>
              </a:spcAft>
              <a:tabLst>
                <a:tab pos="540385" algn="l"/>
                <a:tab pos="1710690" algn="l"/>
                <a:tab pos="2790825" algn="l"/>
                <a:tab pos="405066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200"/>
              </a:spcAft>
              <a:tabLst>
                <a:tab pos="540385" algn="l"/>
                <a:tab pos="1710690" algn="l"/>
                <a:tab pos="2790825" algn="l"/>
                <a:tab pos="405066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200"/>
              </a:spcAft>
              <a:tabLst>
                <a:tab pos="540385" algn="l"/>
                <a:tab pos="1710690" algn="l"/>
                <a:tab pos="2790825" algn="l"/>
                <a:tab pos="4050665" algn="l"/>
              </a:tabLst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200"/>
              </a:spcAft>
              <a:tabLst>
                <a:tab pos="540385" algn="l"/>
                <a:tab pos="1710690" algn="l"/>
                <a:tab pos="2790825" algn="l"/>
                <a:tab pos="4050665" algn="l"/>
              </a:tabLst>
            </a:pP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x6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¬</a:t>
            </a: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1" y="6219348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6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726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 анализ таблиц истинности логических выражений.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776" y="1039532"/>
            <a:ext cx="991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10342"/>
            <a:ext cx="8261351" cy="471375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861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945323"/>
            <a:ext cx="8318500" cy="5765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b="1" i="0" u="sng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чисел между десятичной, двоичной, восьмеричной и шестнадцатеричной системами счисления;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желательно выучить наизусть 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таблицу двоичного представления чисел 0-7 в виде </a:t>
            </a:r>
            <a:r>
              <a:rPr lang="ru-RU" sz="135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триад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(групп из 3-х битов);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таблицу двоичного представления чисел 0-15 (в шестнадцатеричной системе – 0-F</a:t>
            </a:r>
            <a:r>
              <a:rPr lang="ru-RU" sz="1350" kern="12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в виде </a:t>
            </a:r>
            <a:r>
              <a:rPr lang="ru-RU" sz="1350" b="1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тетрад</a:t>
            </a: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(групп из 4-х битов); 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endParaRPr 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35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отрицательные целые числа хранятся в памяти в двоичном дополнительном коде (подробнее см. презентацию «Компьютер изнутри»);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перевода отрицательного числа (-</a:t>
            </a:r>
            <a:r>
              <a:rPr lang="en-US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в двоичный дополнительный код нужно сделать следующие операции: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перевести число a-1 в двоичную систему счисления;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35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сделать инверсию битов: заменить все нули на единицы и единицы на нули в пределах разрядной сетки.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22" y="1747016"/>
            <a:ext cx="2329032" cy="10965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22" y="3264989"/>
            <a:ext cx="2676928" cy="160341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92702"/>
            <a:ext cx="9144000" cy="729430"/>
            <a:chOff x="0" y="92702"/>
            <a:chExt cx="9144000" cy="729430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455494" y="92702"/>
              <a:ext cx="784224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255">
                <a:lnSpc>
                  <a:spcPct val="115000"/>
                </a:lnSpc>
                <a:spcAft>
                  <a:spcPts val="0"/>
                </a:spcAft>
              </a:pPr>
              <a:r>
                <a: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СЧИСЛЕНИЯ И ДВОИЧНОЕ ПРЕДСТАВЛЕНИЕ ИНФОРМАЦИИ В ПАМЯТИ КОМПЬЮТЕРА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Овал 13"/>
          <p:cNvSpPr/>
          <p:nvPr/>
        </p:nvSpPr>
        <p:spPr>
          <a:xfrm>
            <a:off x="8323529" y="880690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9233" y="457417"/>
            <a:ext cx="28007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уровень, время – 1 мин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155974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96395"/>
            <a:ext cx="9144000" cy="364130"/>
            <a:chOff x="6350" y="696395"/>
            <a:chExt cx="9144000" cy="36413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312393" y="696395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66700" y="28284"/>
            <a:ext cx="848995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(ТАБЛИЦЫ, ДИАГРАММЫ, ГРАФИКИ). ПЕРЕБОР ВАРИАНТОВ, ВЫБОР ЛУЧШЕГО ПО КАКОМУ-ТО ПРИЗНАКУ.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670" y="1160484"/>
            <a:ext cx="8607136" cy="53553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(это набор вершин и соединяющих их ребер) и как он описывается в виде таблицы, хотя, как правило, все необходимые объяснения даны в формулировке задания,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 используется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взвешенный граф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с каждым ребром связано некоторое число (вес), оно может обозначать, например, расстояние между городами или стоимость перевозки,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граф (рисунок слева), в котором 5 вершин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он описывается таблицей, расположенной в центре; в ней, например, число 4 на пересечении строки В и столбца С означает, что, во-первых, есть ребро, соединяющее В и С, и во-вторых, вес этого ребра равен 4; пустая клетка на пересечении строки А и столбца В означает, что ребра из А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нет,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3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3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граф по заданной таблице (она еще называется весовой матрицей) может быть нарисован по-разному; например, той же таблице соответствует граф, показанный на рисунке справа от нее,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приведенном примере матрица симметрична относительно главной диагонали; это может означать, например, что стоимости перевозки из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 обратно равны (это не всегда так),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научиться быстро (и правильно) строить граф по весовой матрице и наоборот.</a:t>
            </a:r>
            <a:endParaRPr lang="ru-RU" altLang="ru-RU" sz="13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11" y="3817915"/>
            <a:ext cx="961591" cy="1015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6" y="3805423"/>
            <a:ext cx="906525" cy="919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825" y="3838139"/>
            <a:ext cx="1065356" cy="88694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5-2</a:t>
            </a:r>
          </a:p>
        </p:txBody>
      </p:sp>
    </p:spTree>
    <p:extLst>
      <p:ext uri="{BB962C8B-B14F-4D97-AF65-F5344CB8AC3E}">
        <p14:creationId xmlns:p14="http://schemas.microsoft.com/office/powerpoint/2010/main" val="815706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9174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6700" y="28284"/>
            <a:ext cx="848995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(ТАБЛИЦЫ, ДИАГРАММЫ, ГРАФИКИ). ПЕРЕБОР ВАРИАНТОВ, ВЫБОР ЛУЧШЕГО ПО КАКОМУ-ТО ПРИЗНАКУ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0" y="496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191045"/>
            <a:ext cx="8409709" cy="174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1113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Одним из самых продуктивных методов моделирования различных структур, процессов, а также задач информационного характера являются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1113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Для наглядного представления  состава и внутренних связей системы используют структурные схемы –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Геометрическое представление графа — это схемы, состоящие из точек (вершин) и соединяющих эти точки отрезков  (ребер).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1113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Примером может служить структурная формула этанола, в графическом виде представлено взаимное расположение атомов в молекуле и химические связи между ними.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68" y="844144"/>
            <a:ext cx="110261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765" y="3000880"/>
            <a:ext cx="1495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72623" y="4013010"/>
            <a:ext cx="3201133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 структуры молекулы этанола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868" y="4611822"/>
            <a:ext cx="802236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примере валентная связь между атомами молекулы этанола не имеет выделенного направления. Такой граф называется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неориентированным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связь между элементами системы определена (действует в определенном направлении), то на графе она отображается направленной стрелкой, которая называется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Такой граф называется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ориентированным или орграфом.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9174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6700" y="28284"/>
            <a:ext cx="848995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(ТАБЛИЦЫ, ДИАГРАММЫ, ГРАФИКИ). ПЕРЕБОР ВАРИАНТОВ, ВЫБОР ЛУЧШЕГО ПО КАКОМУ-ТО ПРИЗНАКУ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0" y="496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68" y="844144"/>
            <a:ext cx="110261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90" y="1288047"/>
            <a:ext cx="828905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Ориентированный граф (орграф) – это граф, в котором дуги имеют направление.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Примером ориентированного графа может служить схема уличного движения, ребра которого соответствуют дорогам, для которых необходимо указать допустимое направление движения.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99" y="2302427"/>
            <a:ext cx="22936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651" y="2961548"/>
            <a:ext cx="4731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уличного движения. Ориентированный граф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228" y="4056938"/>
            <a:ext cx="813378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практике некоторым элементам графа (вершинам, ребрам или дугам) необходимо сопоставить числа. Такой граф называется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взвешенным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(размеченным), а числа-пометки называются весом или длинной. В разных задачах в качестве веса могут выступать различные виды измерений.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774" y="4962152"/>
            <a:ext cx="8037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Взвешенный граф – это граф, с каждым ребром которого связано некоторое число – вес ребра</a:t>
            </a:r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9" y="5269929"/>
            <a:ext cx="2483427" cy="153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731324" y="6036172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Схема уличного движения. Взвешенный граф.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33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9174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6700" y="28284"/>
            <a:ext cx="848995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(ТАБЛИЦЫ, ДИАГРАММЫ, ГРАФИКИ). ПЕРЕБОР ВАРИАНТОВ, ВЫБОР ЛУЧШЕГО ПО КАКОМУ-ТО ПРИЗНАКУ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0" y="496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68" y="844144"/>
            <a:ext cx="110261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808" y="1195342"/>
            <a:ext cx="8309841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сохранить информацию о взвешенном графе, нужно в таблицу записать значения, то есть вес ребра. В случае отсутствия связи между двумя вершинами, можно оставить ячейку таблицы пустой. Такая таблица называется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весовой матрицей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случае весовая матрица  будет выглядеть следующим образом: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216" y="2509598"/>
            <a:ext cx="1577965" cy="133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7" y="2406956"/>
            <a:ext cx="1685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30539" y="4063440"/>
            <a:ext cx="7987722" cy="138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практических задач, например, определения протяженности путепровода, можно использовать граф. Для этого необходимо найти сумму весов ребер возможных маршрутов, входящих в этот путь.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или маршрут  – это простая цепь, в которой вершины соединены ребрами. Путь называется циклом, если первая и последняя вершины совпадают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08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9174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6700" y="28284"/>
            <a:ext cx="848995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(ТАБЛИЦЫ, ДИАГРАММЫ, ГРАФИКИ). ПЕРЕБОР ВАРИАНТОВ, ВЫБОР ЛУЧШЕГО ПО КАКОМУ-ТО ПРИЗНАКУ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0" y="496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68" y="844144"/>
            <a:ext cx="110261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ГРАФЫ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982" y="1288047"/>
            <a:ext cx="3823854" cy="130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пример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определения количества и протяженности путей.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 на­се­лен­ны­ми пунк­та­ми A, B, C, D, E, F по­стро­е­ны до­ро­ги, про­тя­жен­ность ко­то­рых при­ве­де­на в весовой матрице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8" y="2609530"/>
            <a:ext cx="1741892" cy="15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" y="4267440"/>
            <a:ext cx="325073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Определим длину крат­чай­ше­го пути между пунк­та­ми A и F (при усло­вии, что пе­ре­дви­гать­ся можно толь­ко по по­стро­ен­ным до­ро­гам).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7609" y="1183732"/>
            <a:ext cx="1123256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5892" y="1450823"/>
            <a:ext cx="3273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Построим граф исходя из таблицы: </a:t>
            </a:r>
            <a:endParaRPr lang="ru-RU" dirty="0">
              <a:effectLst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040" y="1824428"/>
            <a:ext cx="2281238" cy="14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453578" y="850729"/>
            <a:ext cx="233796" cy="58434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: штриховая вправо 22"/>
          <p:cNvSpPr/>
          <p:nvPr/>
        </p:nvSpPr>
        <p:spPr>
          <a:xfrm>
            <a:off x="4530873" y="1019290"/>
            <a:ext cx="447632" cy="282597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38700" y="3301035"/>
            <a:ext cx="36506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</a:rPr>
              <a:t>2. Построим маршруты и определим протяженность: </a:t>
            </a:r>
            <a:endParaRPr lang="ru-RU" dirty="0"/>
          </a:p>
          <a:p>
            <a:pPr marL="457200" algn="just"/>
            <a:r>
              <a:rPr lang="ru-RU" sz="1400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marL="742950" lvl="1" indent="-2857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 A-B-D-E-F. Длина марш­ру­та 4 + 6 + 3 + 4 = 17</a:t>
            </a:r>
            <a:endParaRPr lang="ru-RU" dirty="0"/>
          </a:p>
          <a:p>
            <a:pPr marL="742950" lvl="1" indent="-2857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A-B-E-F. Длина марш­ру­та 4 + 5 + 4 = 13</a:t>
            </a:r>
            <a:endParaRPr lang="ru-RU" dirty="0"/>
          </a:p>
          <a:p>
            <a:pPr marL="742950" lvl="1" indent="-2857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A-C-F. Длина марш­ру­та 7 + 9 = 16</a:t>
            </a:r>
            <a:endParaRPr lang="ru-RU" dirty="0"/>
          </a:p>
          <a:p>
            <a:pPr marL="742950" lvl="1" indent="-28575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A-F. Длина марш­ру­та 16</a:t>
            </a:r>
          </a:p>
          <a:p>
            <a:pPr lvl="1" algn="just"/>
            <a:endParaRPr lang="ru-RU" dirty="0"/>
          </a:p>
          <a:p>
            <a:pPr lvl="0" algn="just"/>
            <a:r>
              <a:rPr lang="ru-RU" sz="1400" b="1" dirty="0">
                <a:latin typeface="Times New Roman" panose="02020603050405020304" pitchFamily="18" charset="0"/>
              </a:rPr>
              <a:t>3.  Крат­чай­ший путь равен 13.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546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82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информационных моделей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929" y="1155347"/>
            <a:ext cx="8672944" cy="1491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Р-08. 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справа схема дорог Н-ского района изображена в виде графа, в таблице содержатся сведения о длинах этих дорог (в километрах). Так как таблицу и схему рисовали независимо друг от друга, то нумерация населённых пунктов в таблице никак не связана с буквенными обозначениями на графе. Определите, какова длина дороги из пункта В 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пункт Е. В ответе запишите целое число – так, как оно указано в таблице.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00571"/>
            <a:ext cx="71628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5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066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893063"/>
            <a:ext cx="889000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 чтобы определить нужные нам вершины В и Е в весовой матрице, легче всего подсчитать степени вершин, то есть для каждой вершины найти количество рёбер, с которыми она связана (петля – ребро, которое соединяет вершину саму с собой, как кольцевая дорога, считается дважды),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весовой матрице степень вершины – это количество непустых клеток в соответствующей строке (показаны справа от таблицы на жёлтом фоне), а для изображения графа- количество пересечений небольшой окружности, проведённой около вершины, со всеми рёбрами: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151600"/>
            <a:ext cx="5740977" cy="1783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1" y="4836449"/>
            <a:ext cx="85066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 по изображению графа находим, что вершина В имеет степень 5, а вершина Е – степень 4,</a:t>
            </a:r>
          </a:p>
          <a:p>
            <a:pPr marL="363538" lvl="0" indent="-363538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  в таблице есть ровно одна вершина, степень которой 5 (это П6) и одна вершина, степень        которой – 4 (П4), их соединяет ребро длиной 20 (эти ячейки выделены в весовой  матрице фиолетовым фоном).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Ответ:  20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24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893063"/>
            <a:ext cx="8585200" cy="12022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Р-05.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населёнными пунктами A, B, C, D, E, F, Z построены дороги с односторонним движением. В таблице указана протяжённость каждой дороги. Отсутствие числа в таблице означает, что прямой дороги между пунктами нет. Например, из A в B есть дорога длиной 4 км, а из B в A дороги нет.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50" y="4694148"/>
            <a:ext cx="8489951" cy="919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существует таких маршрутов из A в Z, которые проходят через 6 и более населенных пунктов? Пункты A и Z при подсчете учитывать. Два раза проходить через один пункт нельзя.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2371690"/>
            <a:ext cx="34194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1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24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1051433"/>
            <a:ext cx="606309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нарисуем схему возможных маршрутов в виде графа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2823" y="5538602"/>
            <a:ext cx="8611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схеме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 фоном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выделены «интересные» маршруты,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всего 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красным фоном отмечены маршруты, в которых получился цикл – они дважды проходят через один и тот же пункт; такие маршруты запрещены и мы далее их не рассматриваем.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43830"/>
            <a:ext cx="7954242" cy="37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066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информационных моделей.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способ, через построение графа, М.В. Кузнецова)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080" y="1143384"/>
            <a:ext cx="8556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граф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соответствующий таблице. Наличие значений преимущественно на диагонали таблицы говорит о наличии дорог, последовательно связывающих указанные населенные пункты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Построение графа начнем с размещения узлов (населенных пунктов), располагая их «по кругу», а затем последовательно изобразим все указанные в таблице дороги. Так как нас интересует только число дорог, проходящих через 6 и более пунктов, то длины дорог (веса ребер) указывать не будем.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" r="-4828"/>
          <a:stretch/>
        </p:blipFill>
        <p:spPr>
          <a:xfrm>
            <a:off x="2157051" y="2772354"/>
            <a:ext cx="5189322" cy="159703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450" y="4447768"/>
            <a:ext cx="5163923" cy="22737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042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2702"/>
            <a:ext cx="9144000" cy="729430"/>
            <a:chOff x="0" y="92702"/>
            <a:chExt cx="9144000" cy="729430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455494" y="92702"/>
              <a:ext cx="784224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255">
                <a:lnSpc>
                  <a:spcPct val="115000"/>
                </a:lnSpc>
                <a:spcAft>
                  <a:spcPts val="0"/>
                </a:spcAft>
              </a:pPr>
              <a:r>
                <a: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СЧИСЛЕНИЯ И ДВОИЧНОЕ ПРЕДСТАВЛЕНИЕ ИНФОРМАЦИИ В ПАМЯТИ КОМПЬЮТЕРА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Овал 13"/>
          <p:cNvSpPr/>
          <p:nvPr/>
        </p:nvSpPr>
        <p:spPr>
          <a:xfrm>
            <a:off x="7772621" y="366055"/>
            <a:ext cx="1050226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141" y="999871"/>
            <a:ext cx="8055552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счисления бывают позиционные и непозиционные.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счисления считают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позиционной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значение цифры в записи числа зависит от позиции, которую она занимает в последовательности цифр,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изображающей число</a:t>
            </a:r>
            <a:r>
              <a:rPr lang="ru-RU" sz="1400" baseline="30000" dirty="0"/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418" y="6329136"/>
            <a:ext cx="5742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/>
              <a:t>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Информатика, Пособие для подготовки к ЕГЭ, Вовк Е.Т., Глинка Н.В., Грацианова Т.Ю., 2013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9" y="1757689"/>
            <a:ext cx="2605127" cy="14720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15141" y="3060860"/>
            <a:ext cx="8209783" cy="220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5637 </a:t>
            </a:r>
            <a:r>
              <a:rPr lang="ru-RU" sz="1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цифра записана в десятичной системе счисления.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 число в десятичной системе счисления можно разложить по степеням числа «10», т.е. представить в виде: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5637 </a:t>
            </a:r>
            <a:r>
              <a:rPr lang="ru-RU" sz="1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 5·10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+ 7·10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 дробной частью записывается по тем же правилам: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5637, 89 </a:t>
            </a:r>
            <a:r>
              <a:rPr lang="ru-RU" sz="1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= 5·10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+ 7·10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+ 8·10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+ 9·10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4649" y="5177451"/>
            <a:ext cx="8074702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Аналогичное утверждение имеет место для чисел в любой позиционной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счисления.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237</a:t>
            </a:r>
            <a:r>
              <a:rPr lang="ru-RU" sz="1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2·8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+3·8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+7·8</a:t>
            </a:r>
            <a:r>
              <a:rPr lang="ru-RU" sz="1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394" y="798068"/>
            <a:ext cx="3130024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СЧИСЛЕНИЯ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4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24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моделей .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1051433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способ, через построение графа, М.В. Кузнецова)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441" y="1487844"/>
            <a:ext cx="824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графа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22" y="1524544"/>
            <a:ext cx="1440143" cy="12249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8706" y="1910020"/>
            <a:ext cx="469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Общее число пунктов 7. Есть дороги, последовательно связывающие все 7 пунктов, значит 1-й путь: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ABCDEFZ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94" y="2985839"/>
            <a:ext cx="3231573" cy="124837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209918" y="2824639"/>
            <a:ext cx="47091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Есть 3 дороги, которые позволяют «проехать мимо» соседнего пункта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идёт «мимо»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мимо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 значит, есть 3 способа проехать через 6 пунктов 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DEFZ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09918" y="4332744"/>
            <a:ext cx="4979345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Есть одна «обратная дорога», позволяющая изменить порядок прохождения пунктов –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Эта дорога при наличии дороги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идущей «мимо» Е, создает дополнительные маршруты: один через 7 пунктов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один через 6 пунктов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922" y="4577566"/>
            <a:ext cx="4100214" cy="12849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4810" y="6063438"/>
            <a:ext cx="819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 число дорог, соответствующих условию: 1+3+2=6</a:t>
            </a: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6</a:t>
            </a:r>
          </a:p>
        </p:txBody>
      </p:sp>
    </p:spTree>
    <p:extLst>
      <p:ext uri="{BB962C8B-B14F-4D97-AF65-F5344CB8AC3E}">
        <p14:creationId xmlns:p14="http://schemas.microsoft.com/office/powerpoint/2010/main" val="3932264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551851"/>
            <a:ext cx="9144000" cy="352104"/>
            <a:chOff x="0" y="551851"/>
            <a:chExt cx="9144000" cy="352104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188123" y="551851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2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89125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25670" y="278252"/>
            <a:ext cx="848995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и декодирование информации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3376" y="1206650"/>
            <a:ext cx="8607136" cy="53860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3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  <a:endParaRPr kumimoji="0" lang="ru-RU" altLang="ru-RU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216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0106" y="1891384"/>
            <a:ext cx="8728784" cy="404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кодирование – это перевод информации с одного языка на другой (запись в другой системе символов, в другом алфавите),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кодированием называют перевод информации с «человеческого» языка на формальный, например, в двоичный код, а декодированием – обратный переход,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символ исходного сообщения может заменяться одним символом нового кода или несколькими символами, а может быть и наоборот – несколько символов исходного сообщения заменяются одним символом в новом коде (китайские иероглифы обозначают целые слова и понятия)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кодирование может быть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неравномерное;</a:t>
            </a:r>
            <a:b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равномерном кодировании все символы кодируются кодами равной длины;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неравномерном кодировании разные символы могут кодироваться кодами разной длины, это затрудняет декодирование,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закодированное сообщение можно однозначно декодировать с начала, если выполняется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условие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никакое кодовое слово не является началом другого кодового слова;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закодированное сообщение можно однозначно декодировать с конца, если выполняется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обратное условие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никакое кодовое слово не является окончанием другого кодового слова;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достаточное, но не необходимое условие однозначного декодирования.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22413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441" y="1276104"/>
            <a:ext cx="8577695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Р-14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кодирования некоторой последовательности, состоящей из букв А, Б, В, Г, Д, Е, решили использовать неравномерный двоичный код, удовлетворяющий условию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буквы А использовали кодовое слово 0; для буквы Б – кодовое слово 10. Какова наименьшая возможная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длин всех шести кодовых слов? Примечание. Условие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означает, что никакое кодовое слово не является началом другого кодового слова. Это обеспечивает возможность однозначной расшифровки закодированных сообщений.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440" y="3075581"/>
            <a:ext cx="8577695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задание удобнее решать с помощью дерева; условие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тогда, когда все выбранные кодовые слова заканчиваются в листьях дерева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дерево по известным кодовым словам: А – 0, Б – 10: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1450"/>
          <a:stretch/>
        </p:blipFill>
        <p:spPr>
          <a:xfrm>
            <a:off x="3330286" y="4516950"/>
            <a:ext cx="2691245" cy="17190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87936" y="5891645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</p:spTree>
    <p:extLst>
      <p:ext uri="{BB962C8B-B14F-4D97-AF65-F5344CB8AC3E}">
        <p14:creationId xmlns:p14="http://schemas.microsoft.com/office/powerpoint/2010/main" val="1911053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7936" y="5891645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50" y="984016"/>
            <a:ext cx="4537363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оставшуюся свободную ветку нужно «повесить» 4 кодовых слова (для букв В, Г, Д, Е)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выбрать один код длиной 3 (В – 110), то оставшиеся 3 кода нужно «повесить» на одну ветку, так, что на ней нужно делать две развилки: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80" y="1027257"/>
            <a:ext cx="3174902" cy="1892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0050" y="2955787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длина кодовых слов будет в этом случае равна 1 + 2 + 3 + 4 + 2·5 = 20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другой вариант: оставшиеся 4 кода повесить на 4 ветки одинаковой длины: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380" y="3265775"/>
            <a:ext cx="2987865" cy="15211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0050" y="4253475"/>
            <a:ext cx="573578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длина кодовых слов будет в этом случае меньше, чем в предыдущем случае: 1 + 2 + 4·4 = 19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</a:t>
            </a:r>
          </a:p>
        </p:txBody>
      </p:sp>
    </p:spTree>
    <p:extLst>
      <p:ext uri="{BB962C8B-B14F-4D97-AF65-F5344CB8AC3E}">
        <p14:creationId xmlns:p14="http://schemas.microsoft.com/office/powerpoint/2010/main" val="1608375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1" y="915443"/>
            <a:ext cx="858520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Р-12.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кодирования некоторой последовательности, состоящей из букв А, Б, В, Г, решили использовать неравномерный двоичный код, удовлетворяющий условию </a:t>
            </a:r>
            <a:r>
              <a:rPr lang="ru-RU" sz="1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буквы А использовали кодовое слово 0, для буквы Б – кодовое слово 110. Какова наименьшая возможная суммарная длина всех четырёх кодовых слов?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1" y="2108639"/>
            <a:ext cx="420485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означает, что ни одно кодовое слово не совпадает с началом другого кодового слова; при этом в дереве кода все кодовые слова должны располагаться в листьях дерева, то есть в узлах, которые не имеют потомков;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построим дерево для заданных кодовых слов А – 0 и Б – 110: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74" y="2256072"/>
            <a:ext cx="2137719" cy="14638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4855" y="4466207"/>
            <a:ext cx="41148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штриховыми линиями отмечены две «пустые» ветви, на которые можно «прикрепить» листья для кодовых слов букв В (10) и Г (111)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97" y="3914776"/>
            <a:ext cx="2539770" cy="142016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4855" y="5520540"/>
            <a:ext cx="830233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таким образом, выбрав кодовые слова А – 0, Б – 110, В – 10, Г – 111, получаем суммарную длину кодовых слов 9 символов.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</a:p>
        </p:txBody>
      </p:sp>
    </p:spTree>
    <p:extLst>
      <p:ext uri="{BB962C8B-B14F-4D97-AF65-F5344CB8AC3E}">
        <p14:creationId xmlns:p14="http://schemas.microsoft.com/office/powerpoint/2010/main" val="977040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99125"/>
            <a:ext cx="8506690" cy="9417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Р-01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Черно-белое растровое изображение кодируется построчно, начиная с левого верхнего угла и заканчивая в правом нижнем углу. При кодировании 1 обозначает черный цвет, а 0 – белый.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655" y="3353067"/>
            <a:ext cx="8506690" cy="132343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компактности результат записали в шестнадцатеричной системе счисления. Выберите правильную запись кода.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		2)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BDA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	3)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BDA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	4)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6352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89" y="1975758"/>
            <a:ext cx="1682552" cy="12316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16708" y="5617326"/>
            <a:ext cx="8427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x-none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Самылкина Н.Н., Островская Е.М. Информатика: тренировочные задания. – М.: Эксмо, 2009.</a:t>
            </a:r>
          </a:p>
        </p:txBody>
      </p:sp>
    </p:spTree>
    <p:extLst>
      <p:ext uri="{BB962C8B-B14F-4D97-AF65-F5344CB8AC3E}">
        <p14:creationId xmlns:p14="http://schemas.microsoft.com/office/powerpoint/2010/main" val="3080218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2слайд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695449"/>
            <a:ext cx="7846436" cy="40239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7237" y="1066800"/>
            <a:ext cx="13383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3346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0962" y="5919839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6544" y="6436587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013" y="1322411"/>
            <a:ext cx="8479560" cy="18158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исполнителя, который работает с положительными однобайтовыми двоичными числами, две команды, которым присвоены номера: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сдвинь влево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вычти 1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Выполняя первую из них, исполнитель сдвигает число на один двоичный разряд влево, а выполняя вторую, вычитает из него 1. Исполнитель начал вычисления с числа 104 и выполнил цепочку команд 11221. Запишите результат в десятичной системе.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443" y="863876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пример задания: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1" y="3725150"/>
            <a:ext cx="78801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важно, что числа однобайтовые – на число отводится 1 байт или 8 бит,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проблема в этой задаче – разобраться, что такое «сдвиг влево»; так называется операция, при которой все биты числа в ячейке (регистре) сдвигаются на 1 бит влево, в младший бит записывается нуль, а старший бит попадает в специальную ячейку –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 переноса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5443" y="3285184"/>
            <a:ext cx="116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662" y="5170916"/>
            <a:ext cx="31908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34733" y="6047445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0441" y="1109280"/>
            <a:ext cx="779837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just" defTabSz="1793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Можно доказать, что в большинстве случаев результат этой операции – умножение числа на 2, однако есть исключение: если в старшем (7-ом) бите исходного числа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1, она будет «выдавлена» в бит переноса, то есть потеряна, поэтому мы получим остаток от деления числа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2x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=256,</a:t>
            </a:r>
          </a:p>
          <a:p>
            <a:pPr marL="269875" marR="0" lvl="0" indent="-269875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попутно заметим, что при сдвиге вправо в старший бит записывается 0, а младший «уходит» в бит переноса; это равносильно делению на 2 и отбрасыванию остатка,</a:t>
            </a:r>
          </a:p>
          <a:p>
            <a:pPr marL="269875" marR="0" lvl="0" indent="-269875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таким образом, фактически команда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сдвинь влево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означает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умножь на 2,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последовательность команд 11221 выполняется следующим образом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9875" marR="0" lvl="0" indent="-269875" algn="l" defTabSz="1793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801" y="5535773"/>
            <a:ext cx="7892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0" lvl="0" indent="4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ассемблер (язык машинных кодов с символьными командами), можно добраться бита переноса и использовать его.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marR="0" lvl="0" indent="4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Кроме логического сдвига вправо, о котором идет речь, есть еще арифметический, </a:t>
            </a:r>
          </a:p>
          <a:p>
            <a:pPr marL="88900" marR="0" lvl="0" indent="4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котором старший бит не меняется.</a:t>
            </a:r>
          </a:p>
          <a:p>
            <a:pPr marL="88900" marR="0" lvl="0" indent="4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3417279"/>
            <a:ext cx="6296025" cy="168592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37527" y="5049415"/>
            <a:ext cx="26281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ответ – 60.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81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5670" y="1486389"/>
            <a:ext cx="8626678" cy="45737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350" y="696436"/>
            <a:ext cx="9144000" cy="364089"/>
            <a:chOff x="6350" y="696436"/>
            <a:chExt cx="9144000" cy="364089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188123" y="696436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25670" y="228600"/>
            <a:ext cx="84899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3152" y="1095705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51" y="1672412"/>
            <a:ext cx="8125603" cy="41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2702"/>
            <a:ext cx="9144000" cy="729430"/>
            <a:chOff x="0" y="92702"/>
            <a:chExt cx="9144000" cy="729430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455494" y="92702"/>
              <a:ext cx="784224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255">
                <a:lnSpc>
                  <a:spcPct val="115000"/>
                </a:lnSpc>
                <a:spcAft>
                  <a:spcPts val="0"/>
                </a:spcAft>
              </a:pPr>
              <a:r>
                <a: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СЧИСЛЕНИЯ И ДВОИЧНОЕ ПРЕДСТАВЛЕНИЕ ИНФОРМАЦИИ В ПАМЯТИ КОМПЬЮТЕРА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Овал 13"/>
          <p:cNvSpPr/>
          <p:nvPr/>
        </p:nvSpPr>
        <p:spPr>
          <a:xfrm>
            <a:off x="7772621" y="366055"/>
            <a:ext cx="1050226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494" y="1097393"/>
            <a:ext cx="3616037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перевода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целых чисел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десятичной системы в систему счисления с основанием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применяют метод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последовательного деления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целой части данного числа на основание искомого числа. Деление продолжается до тех пор, пока частное не окажется равным числу, меньшему делителя. Результат записывается слева направо, начиная с последнего частного, а за ним записываем каждый остаток по порядку.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1095485"/>
            <a:ext cx="4082760" cy="2527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493" y="4781464"/>
            <a:ext cx="3616037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перевода дробной части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числа используют метод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последовательного умножения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основание искомого числа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тех пор, пока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дробная часть не будет равно о.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1629" y="765952"/>
            <a:ext cx="233796" cy="58434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: штриховая вправо 17"/>
          <p:cNvSpPr/>
          <p:nvPr/>
        </p:nvSpPr>
        <p:spPr>
          <a:xfrm>
            <a:off x="4307008" y="1118567"/>
            <a:ext cx="446856" cy="282597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штриховая вправо 18"/>
          <p:cNvSpPr/>
          <p:nvPr/>
        </p:nvSpPr>
        <p:spPr>
          <a:xfrm>
            <a:off x="4348184" y="4593216"/>
            <a:ext cx="447632" cy="282597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498" y="4513343"/>
            <a:ext cx="3244236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4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-1355" y="8319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358601"/>
            <a:ext cx="713162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АЛГОРИТМИЗАЦИЯ И ПРОГРАММИРОВАНИЕ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796" y="2131195"/>
            <a:ext cx="8032173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называется последовательность действий, которая описывает процесс преобразования объекта из начального состояния в конечное состояние, записанная с помощью понятных исполнителю команд.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 записи алгоритмов: 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 естественных языках),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(блок-схемы),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псевдокоды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(полуформализованные описание алгоритмов на алгоритмическом языке),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(описание на языках программирования).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</p:spTree>
    <p:extLst>
      <p:ext uri="{BB962C8B-B14F-4D97-AF65-F5344CB8AC3E}">
        <p14:creationId xmlns:p14="http://schemas.microsoft.com/office/powerpoint/2010/main" val="108091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-1355" y="8319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63" y="950321"/>
            <a:ext cx="713162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АЛГОРИТМИЗАЦИЯ И ПРОГРАММИРОВАНИЕ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417" y="1378862"/>
            <a:ext cx="803217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Блок-схемы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графическом представлении (с помощью блок – схемы) алгоритм фиксируется с помощью функциональных блоков, которые связанны между собой.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21" y="2162731"/>
            <a:ext cx="5179869" cy="2747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20" y="4909785"/>
            <a:ext cx="5179869" cy="19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6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-1355" y="8319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63" y="950321"/>
            <a:ext cx="713162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АЛГОРИТМИЗАЦИЯ И ПРОГРАММИРОВАНИЕ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995" y="4568871"/>
            <a:ext cx="7907481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записи алгоритма на алгоритмическом языке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название алгоритма (аргументы и результаты)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58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условия применимости алгоритма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58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 выполнения алгоритма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описание промежуточных величин последовательность команд (тело алгоритма)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670" y="1372280"/>
            <a:ext cx="801139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Псевдокод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marR="0" lvl="0" indent="-11113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Псевдокод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(алгоритмический язык) представляет собой систему правил для однозначной записи алгоритма.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marR="0" lvl="0" indent="-11113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marR="0" lvl="0" indent="-11113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Служебные слова алгоритмического языка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2286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4" y="2615185"/>
            <a:ext cx="6552824" cy="17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5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-1355" y="8319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26257"/>
            <a:ext cx="713162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АЛГОРИТМИЗАЦИЯ И ПРОГРАММИРОВАНИЕ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2124" y="3011347"/>
            <a:ext cx="3133999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ветвление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(если—то—иначе)</a:t>
            </a:r>
            <a:endParaRPr lang="ru-RU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6" y="3394295"/>
            <a:ext cx="1821208" cy="13626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48905" y="3394295"/>
            <a:ext cx="2027582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  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1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иначе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2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все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5670" y="4701384"/>
            <a:ext cx="2703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Неполное ветвление (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если—то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u="sng" dirty="0"/>
          </a:p>
        </p:txBody>
      </p:sp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0" y="5125210"/>
            <a:ext cx="1768217" cy="136297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306123" y="5405419"/>
            <a:ext cx="1870364" cy="97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все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92264" y="2636962"/>
            <a:ext cx="31759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Разветвляющиеся алгоритмы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5670" y="4098330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4487" y="1176574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алгоритмические структуры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84319" y="1428638"/>
            <a:ext cx="1991571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Линейные алгоритмы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2" y="1511450"/>
            <a:ext cx="1198438" cy="136128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3455354" y="1683590"/>
            <a:ext cx="1269046" cy="107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действие 2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. . . . . . . 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действие 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52769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-1355" y="8319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26257"/>
            <a:ext cx="713162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АЛГОРИТМИЗАЦИЯ И ПРОГРАММИРОВАНИЕ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8211" y="611678"/>
            <a:ext cx="1050226" cy="50994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Теория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6025" y="1375549"/>
            <a:ext cx="2247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Циклические алгоритмы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5670" y="4098330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785" y="1777633"/>
            <a:ext cx="3458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Арифметический цикл </a:t>
            </a:r>
            <a:r>
              <a:rPr lang="ru-RU" sz="1400" b="1" u="sng" dirty="0">
                <a:latin typeface="Times New Roman" panose="02020603050405020304" pitchFamily="18" charset="0"/>
              </a:rPr>
              <a:t>(цикл типа для) </a:t>
            </a:r>
          </a:p>
          <a:p>
            <a:endParaRPr lang="ru-RU" u="sng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91600" y="4062790"/>
          <a:ext cx="5537699" cy="786448"/>
        </p:xfrm>
        <a:graphic>
          <a:graphicData uri="http://schemas.openxmlformats.org/drawingml/2006/table">
            <a:tbl>
              <a:tblPr firstRow="1" firstCol="1" bandRow="1"/>
              <a:tblGrid>
                <a:gridCol w="5537699">
                  <a:extLst>
                    <a:ext uri="{9D8B030D-6E8A-4147-A177-3AD203B41FA5}">
                      <a16:colId xmlns:a16="http://schemas.microsoft.com/office/drawing/2014/main" val="3796322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460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i="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Логический цикл 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предусловием </a:t>
                      </a: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(цикл типа пока)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i="0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2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18598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8" y="2361841"/>
            <a:ext cx="1728535" cy="1197312"/>
          </a:xfrm>
          <a:prstGeom prst="rect">
            <a:avLst/>
          </a:prstGeom>
          <a:noFill/>
        </p:spPr>
      </p:pic>
      <p:pic>
        <p:nvPicPr>
          <p:cNvPr id="34" name="Рисунок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8" y="4773148"/>
            <a:ext cx="2164953" cy="1557517"/>
          </a:xfrm>
          <a:prstGeom prst="rect">
            <a:avLst/>
          </a:prstGeom>
          <a:noFill/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744271" y="2114310"/>
          <a:ext cx="5272490" cy="1597978"/>
        </p:xfrm>
        <a:graphic>
          <a:graphicData uri="http://schemas.openxmlformats.org/drawingml/2006/table">
            <a:tbl>
              <a:tblPr firstRow="1" firstCol="1" bandRow="1"/>
              <a:tblGrid>
                <a:gridCol w="5272490">
                  <a:extLst>
                    <a:ext uri="{9D8B030D-6E8A-4147-A177-3AD203B41FA5}">
                      <a16:colId xmlns:a16="http://schemas.microsoft.com/office/drawing/2014/main" val="859446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Предписывает выполнять тело цикла для всех значений некоторой переменной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(параметра цикла) в заданном диапазоне.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нц для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тело цикла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(последовательность действий)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2070"/>
                  </a:ext>
                </a:extLst>
              </a:tr>
            </a:tbl>
          </a:graphicData>
        </a:graphic>
      </p:graphicFrame>
      <p:graphicFrame>
        <p:nvGraphicFramePr>
          <p:cNvPr id="38" name="Объект 3"/>
          <p:cNvGraphicFramePr>
            <a:graphicFrameLocks noGrp="1"/>
          </p:cNvGraphicFramePr>
          <p:nvPr>
            <p:ph idx="1"/>
          </p:nvPr>
        </p:nvGraphicFramePr>
        <p:xfrm>
          <a:off x="3060449" y="4566256"/>
          <a:ext cx="5469239" cy="1991868"/>
        </p:xfrm>
        <a:graphic>
          <a:graphicData uri="http://schemas.openxmlformats.org/drawingml/2006/table">
            <a:tbl>
              <a:tblPr/>
              <a:tblGrid>
                <a:gridCol w="5469239">
                  <a:extLst>
                    <a:ext uri="{9D8B030D-6E8A-4147-A177-3AD203B41FA5}">
                      <a16:colId xmlns:a16="http://schemas.microsoft.com/office/drawing/2014/main" val="41898424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Предписывает выполнять тело цикла до тех пор, пока выполняется условие, записанное после слова пока.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нц пока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тело цикла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(последовательность действий)</a:t>
                      </a:r>
                    </a:p>
                    <a:p>
                      <a:pPr marL="1460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кц</a:t>
                      </a: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46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73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525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2734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программы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9837" y="1284780"/>
            <a:ext cx="482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из программы видно, что начальные значения переменных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равны нулю,</a:t>
            </a: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шаг изменения переменной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равен 5, а шаг изменения переменной s равен неизвестному значению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для того, чтобы значение 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равно 55, нужно увеличить его на 5 (с нуля) ровно 11 раз, поэтому цикл выполнится ровно 11 раз, следовательно, s увеличится на d тоже 11 раз и станет равно 0 + 11·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11·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чтобы цикл остановился на 11-м шаге, нужно выполнить условие 11·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365, при этом он не должен остановиться на 10-м шаге, то есть, 10·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365, поэтому получаем два неравенства: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441" y="2693210"/>
            <a:ext cx="3112077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s, d: integer;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readln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(d);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 := 0;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 := 0;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while s &lt;= 365 do begin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 := s + d;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:= n + 5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write(n)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255" y="1430431"/>
            <a:ext cx="3034277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каком наибольшем введенном числе d после выполнения программы будет напечатано 55?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32" y="4774017"/>
            <a:ext cx="2784763" cy="7804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156364" y="5450595"/>
            <a:ext cx="46239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в итоге значение d  – целое число – ограничено отрезком [34; 36], наибольшее из подходящих чисел равно 36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36.</a:t>
            </a:r>
          </a:p>
        </p:txBody>
      </p:sp>
    </p:spTree>
    <p:extLst>
      <p:ext uri="{BB962C8B-B14F-4D97-AF65-F5344CB8AC3E}">
        <p14:creationId xmlns:p14="http://schemas.microsoft.com/office/powerpoint/2010/main" val="3879967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96395"/>
            <a:ext cx="9144000" cy="364130"/>
            <a:chOff x="6350" y="696395"/>
            <a:chExt cx="9144000" cy="36413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6312393" y="696395"/>
              <a:ext cx="275748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kumimoji="0" lang="ru-RU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–4 мин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25670" y="228600"/>
            <a:ext cx="848995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АЛГОРИТМА МИНИМАЛЬНОЙ ДЛИНЫ ДЛЯ ИСПОЛНИТЕЛЯ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299" y="1317211"/>
            <a:ext cx="8295321" cy="381642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нужно знать: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исполнитель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это человек, группа людей, животное, машина или другой объект, который может понимать и выполнять некоторые команды,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чтобы определить все возможные результаты работы алгоритма, нужно обозначить входные данные как переменные и выполнить алгоритм,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нахождения оптимальной (самой короткой) программы, преобразующей одно число в другое с помощью заданного набора команд,  проще всего строить дерево возможных вариантов, выясняя, какие результаты в принципе можно получить после одного шага, после двух шагов и т.д.,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среди команд исполнителя есть необратимая команда (например, исполнитель работает с целыми числами и есть команда умножения – любое число можно умножить на другое, но не любое число можно разделить на другое без остатка), то построение дерева вариантов лучше вести в обратном порядке, двигаясь от конечного числа к начальному; при этом ответ (последовательность команд программы) выписывается от начального числа к конечному.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3455" y="5426973"/>
            <a:ext cx="8214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Гусева И.Ю. ЕГЭ. Информатика: раздаточный материал тренировочных тестов. — СПб: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Тригон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 С.С.,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Лещинер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В.Р., Якушкин П.А. ЕГЭ-2010. Информатика. Универсальные материалы для подготовки учащихся / под ред. В.Р.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Лещинера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ФИПИ. — М.: Интеллект-центр, 2010.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Якушкин П.А., Ушаков Д.М.  Самое полное издание типовых вариантов реальных заданий ЕГЭ 2010. Информатика.  — М.: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М.Э. Абрамян, С.С.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Михалкович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Я.М.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Русанова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М.И. Чердынцева. Информатика. ЕГЭ шаг за шагом. - М.: НИИ школьных технологий, 2010.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Самылкина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Н.Н., Островская Е.М. ЕГЭ 2011. Информатика. Тематические тренировочные задания. — М.: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 С.С., Ушаков Д.М. ЕГЭ 2015. Информатика. Тематические тестовые задания. — М.: Экзамен, 2015.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Ушаков Д.М. ЕГЭ-2015. Информатика. 20 типовых вариантов экзаменационных работ для подготовки к ЕГЭ. — М.: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2014.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6-2</a:t>
            </a:r>
          </a:p>
        </p:txBody>
      </p:sp>
    </p:spTree>
    <p:extLst>
      <p:ext uri="{BB962C8B-B14F-4D97-AF65-F5344CB8AC3E}">
        <p14:creationId xmlns:p14="http://schemas.microsoft.com/office/powerpoint/2010/main" val="3337517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342" y="930282"/>
            <a:ext cx="8704117" cy="180684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Р-02.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исполнителя Аккорд две команды, которым присвоены номера: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отними 1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умножь на x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x – неизвестное положительное число. Выполняя первую из них, Аккорд отнимает от числа на экране 1, а выполняя вторую, умножает это число на x.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для исполнителя Аккорд – это последовательность номеров команд.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Известно, что программа 12121 переводит число 4 в число 23. Определите значение x.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5341" y="2755397"/>
            <a:ext cx="870411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(составление уравнения):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проблема здесь в том, что мы не знаем значения x, поэтому выполним программу, используя x как переменную: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Вход: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4 – 1 =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3·x = 3x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3·x –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(3·x – 1) ·x = 3x2–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3x2–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–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=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остаётся решить уравнение 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это уравнение имеет 2 корня, x1= 3 и x2= – 2,666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нас интересует только целое положительное решение, поэтому ответ – 3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Ответ: 3.</a:t>
            </a:r>
          </a:p>
        </p:txBody>
      </p:sp>
    </p:spTree>
    <p:extLst>
      <p:ext uri="{BB962C8B-B14F-4D97-AF65-F5344CB8AC3E}">
        <p14:creationId xmlns:p14="http://schemas.microsoft.com/office/powerpoint/2010/main" val="35448053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441" y="1553835"/>
            <a:ext cx="8401628" cy="33547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Р-00.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исполнителя Калькулятор две команды, которым присвоены номера: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прибавь 3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умножь на 4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Выполняя первую из них, Калькулятор прибавляет к числу на экране 3, а выполняя вторую, умножает его на 4. Запишите порядок команд в программе получения из числа 3 числа 57, содержащей не более 6 команд, указывая лишь номера команд.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(Например, программа 21211 это программа </a:t>
            </a: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умножь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прибавь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умножь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прибавь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прибавь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63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которая преобразует число 2 в 50.)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1996" y="552080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969895" algn="ctr"/>
                <a:tab pos="594042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42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" y="999125"/>
            <a:ext cx="8307532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(вариант 1, «прямой ход»)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69875" marR="0" lvl="0" indent="-179388" algn="just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обратим внимание, что в условии ограничено число команд, поэтому неявно ставится задача написать самую короткую программу для решения задачи,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439" y="2022319"/>
            <a:ext cx="81828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-269875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начнем решать задачу, «отталкиваясь» от начального числа,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на первом шаге с помощью имеющихся команд из числа 3 можно получить 6 или 12;</a:t>
            </a:r>
          </a:p>
          <a:p>
            <a:pPr marL="269875" marR="0" lvl="0" indent="-269875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на втором шаге из 6 можно получить 9 и 24, а из 12 – 15 и 48, и т.д., получается такая схема (структура «дерево»), цифры около стрелок показывает номер выполненной команды: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1" y="3661435"/>
            <a:ext cx="3143250" cy="12477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0438" y="5237842"/>
            <a:ext cx="81828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уже чувствуется, что дерево сильно разрастается, на следующем уровне будет уже 8 вариантов, потом – 16 и т.д. (на каждом следующем уровне – в 2 раза большем, чем на предыдущем) ,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380" y="3389972"/>
            <a:ext cx="17049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56558"/>
              </p:ext>
            </p:extLst>
          </p:nvPr>
        </p:nvGraphicFramePr>
        <p:xfrm>
          <a:off x="540327" y="1010202"/>
          <a:ext cx="8214591" cy="4977384"/>
        </p:xfrm>
        <a:graphic>
          <a:graphicData uri="http://schemas.openxmlformats.org/drawingml/2006/table">
            <a:tbl>
              <a:tblPr firstRow="1" firstCol="1" bandRow="1"/>
              <a:tblGrid>
                <a:gridCol w="8214591">
                  <a:extLst>
                    <a:ext uri="{9D8B030D-6E8A-4147-A177-3AD203B41FA5}">
                      <a16:colId xmlns:a16="http://schemas.microsoft.com/office/drawing/2014/main" val="2777237794"/>
                    </a:ext>
                  </a:extLst>
                </a:gridCol>
              </a:tblGrid>
              <a:tr h="4888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 panose="020406040505050203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Полезно помнить, что в двоичной системе: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четные числа оканчиваются на 0, нечетные – на 1;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числа, которые делятся на 4, оканчиваются на 00, и т.д.; числа, которые делятся на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оканчиваются на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число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принадлежит интервалу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его двоичной записи будет всего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цифр, например, для числа 125:</a:t>
                      </a:r>
                    </a:p>
                    <a:p>
                      <a:pPr marL="0" indent="9001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64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128 = 2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125 = 1111101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(7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вида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записываются в двоичной системе как единица и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нулей, например:</a:t>
                      </a:r>
                    </a:p>
                    <a:p>
                      <a:pPr marL="15303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=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10000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вида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записываются в двоичной системе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единиц, например:</a:t>
                      </a:r>
                    </a:p>
                    <a:p>
                      <a:pPr marL="153035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2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известна двоичная запись числа N, то двоичную запись числа 2·N можно легко получить, приписав в конец ноль, например: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15 = 1111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	30 = 11110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  60 = 111100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	120 = 1111000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40905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92702"/>
            <a:ext cx="9144000" cy="729430"/>
            <a:chOff x="0" y="92702"/>
            <a:chExt cx="9144000" cy="72943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6089233" y="457417"/>
              <a:ext cx="28007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базовый уровень, время – 1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55494" y="92702"/>
              <a:ext cx="784224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255">
                <a:lnSpc>
                  <a:spcPct val="115000"/>
                </a:lnSpc>
                <a:spcAft>
                  <a:spcPts val="0"/>
                </a:spcAft>
              </a:pPr>
              <a:r>
                <a: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СЧИСЛЕНИЯ И ДВОИЧНОЕ ПРЕДСТАВЛЕНИЕ ИНФОРМАЦИИ В ПАМЯТИ КОМПЬЮТЕРА</a:t>
              </a:r>
              <a:r>
                <a:rPr lang="ru-RU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0" name="Прямая соединительная линия 9"/>
            <p:cNvCxnSpPr>
              <a:cxnSpLocks/>
            </p:cNvCxnSpPr>
            <p:nvPr userDrawn="1"/>
          </p:nvCxnSpPr>
          <p:spPr>
            <a:xfrm>
              <a:off x="0" y="776582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098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5113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Кодирование и декодирование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179705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Пример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ы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задани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935" y="635214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" y="999125"/>
            <a:ext cx="8307532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(вариант 1, «прямой ход»)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957" y="1373088"/>
            <a:ext cx="8089323" cy="275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нужно выбрать такой план дальнейшего перебора вариантов, который может быстрее всего привести к цели (числу 57),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видим, что после второй операции ближе всего к результату оказалось число 48,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попробуем начать анализ с этой ветки; если не получится – возьмем число 24 и т.д.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ветка дерева, начиная от числа 48, построена на рисунке справа; красный крестик показывает, что полученное значение превышает 57,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итак, мы вышли на число 57 в результате такой последовательности команд: 22111, ее длина равна 5, что удовлетворяет условию задачи,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таким образом,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ответ – 22111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41" y="4258540"/>
            <a:ext cx="8359486" cy="12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38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5670" y="2301831"/>
            <a:ext cx="8626678" cy="19218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850" y="1490342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152400"/>
            <a:ext cx="530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Графы. Поиск количества путей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7" y="2453120"/>
            <a:ext cx="818334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83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580" y="1469289"/>
            <a:ext cx="323417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– схема дорог, связывающих города А, Б, В, Г, Д, Е, Ж, И, К, М. По каждой дороге можно двигаться только в одном направлении, указанном стрелкой. Сколько существует различных путей, ведущих из города А в город М и проходящих через город В?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79255" y="3880350"/>
            <a:ext cx="3660974" cy="1886319"/>
            <a:chOff x="2748" y="1852"/>
            <a:chExt cx="4590" cy="2364"/>
          </a:xfrm>
        </p:grpSpPr>
        <p:sp>
          <p:nvSpPr>
            <p:cNvPr id="25" name="AutoShape 44"/>
            <p:cNvSpPr>
              <a:spLocks noChangeAspect="1" noChangeArrowheads="1"/>
            </p:cNvSpPr>
            <p:nvPr/>
          </p:nvSpPr>
          <p:spPr bwMode="auto">
            <a:xfrm>
              <a:off x="2748" y="1852"/>
              <a:ext cx="4590" cy="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4960" y="2319"/>
              <a:ext cx="628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4823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4819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5463" y="261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6892" y="288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5576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4316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5595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3708" y="300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5"/>
            <p:cNvSpPr>
              <a:spLocks noChangeShapeType="1"/>
            </p:cNvSpPr>
            <p:nvPr/>
          </p:nvSpPr>
          <p:spPr bwMode="auto">
            <a:xfrm flipV="1">
              <a:off x="4991" y="3729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49" name="Прямоугольник 2048"/>
          <p:cNvSpPr/>
          <p:nvPr/>
        </p:nvSpPr>
        <p:spPr>
          <a:xfrm>
            <a:off x="4127064" y="130784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оставить только маршруты, проходящие через вершину В, нужно представить граф в таком виде, «собрав его в пучок» около вершины В:</a:t>
            </a: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проведём сечение графа через вершину В:</a:t>
            </a: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53" name="Group 56"/>
          <p:cNvGrpSpPr>
            <a:grpSpLocks noChangeAspect="1"/>
          </p:cNvGrpSpPr>
          <p:nvPr/>
        </p:nvGrpSpPr>
        <p:grpSpPr bwMode="auto">
          <a:xfrm>
            <a:off x="4932218" y="2457186"/>
            <a:ext cx="2501900" cy="962025"/>
            <a:chOff x="2748" y="2269"/>
            <a:chExt cx="3939" cy="1515"/>
          </a:xfrm>
        </p:grpSpPr>
        <p:sp>
          <p:nvSpPr>
            <p:cNvPr id="2054" name="AutoShape 87"/>
            <p:cNvSpPr>
              <a:spLocks noChangeAspect="1" noChangeArrowheads="1"/>
            </p:cNvSpPr>
            <p:nvPr/>
          </p:nvSpPr>
          <p:spPr bwMode="auto">
            <a:xfrm>
              <a:off x="2748" y="2269"/>
              <a:ext cx="3939" cy="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Text Box 86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Line 85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Oval 84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Oval 83"/>
            <p:cNvSpPr>
              <a:spLocks noChangeArrowheads="1"/>
            </p:cNvSpPr>
            <p:nvPr/>
          </p:nvSpPr>
          <p:spPr bwMode="auto">
            <a:xfrm>
              <a:off x="636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82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81"/>
            <p:cNvSpPr>
              <a:spLocks noChangeShapeType="1"/>
            </p:cNvSpPr>
            <p:nvPr/>
          </p:nvSpPr>
          <p:spPr bwMode="auto">
            <a:xfrm flipV="1">
              <a:off x="578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80"/>
            <p:cNvSpPr>
              <a:spLocks noChangeShapeType="1"/>
            </p:cNvSpPr>
            <p:nvPr/>
          </p:nvSpPr>
          <p:spPr bwMode="auto">
            <a:xfrm flipV="1">
              <a:off x="3106" y="266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79"/>
            <p:cNvSpPr>
              <a:spLocks noChangeShapeType="1"/>
            </p:cNvSpPr>
            <p:nvPr/>
          </p:nvSpPr>
          <p:spPr bwMode="auto">
            <a:xfrm>
              <a:off x="579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Text Box 78"/>
            <p:cNvSpPr txBox="1">
              <a:spLocks noChangeArrowheads="1"/>
            </p:cNvSpPr>
            <p:nvPr/>
          </p:nvSpPr>
          <p:spPr bwMode="auto">
            <a:xfrm>
              <a:off x="640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Line 77"/>
            <p:cNvSpPr>
              <a:spLocks noChangeShapeType="1"/>
            </p:cNvSpPr>
            <p:nvPr/>
          </p:nvSpPr>
          <p:spPr bwMode="auto">
            <a:xfrm flipV="1">
              <a:off x="4766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76"/>
            <p:cNvSpPr>
              <a:spLocks noChangeShapeType="1"/>
            </p:cNvSpPr>
            <p:nvPr/>
          </p:nvSpPr>
          <p:spPr bwMode="auto">
            <a:xfrm>
              <a:off x="4765" y="303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75"/>
            <p:cNvSpPr>
              <a:spLocks noChangeShapeType="1"/>
            </p:cNvSpPr>
            <p:nvPr/>
          </p:nvSpPr>
          <p:spPr bwMode="auto">
            <a:xfrm>
              <a:off x="3086" y="302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74"/>
            <p:cNvSpPr>
              <a:spLocks noChangeShapeType="1"/>
            </p:cNvSpPr>
            <p:nvPr/>
          </p:nvSpPr>
          <p:spPr bwMode="auto">
            <a:xfrm>
              <a:off x="5806" y="268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Line 73"/>
            <p:cNvSpPr>
              <a:spLocks noChangeShapeType="1"/>
            </p:cNvSpPr>
            <p:nvPr/>
          </p:nvSpPr>
          <p:spPr bwMode="auto">
            <a:xfrm flipV="1">
              <a:off x="5806" y="301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Oval 72"/>
            <p:cNvSpPr>
              <a:spLocks noChangeArrowheads="1"/>
            </p:cNvSpPr>
            <p:nvPr/>
          </p:nvSpPr>
          <p:spPr bwMode="auto">
            <a:xfrm>
              <a:off x="469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71"/>
            <p:cNvSpPr>
              <a:spLocks noChangeShapeType="1"/>
            </p:cNvSpPr>
            <p:nvPr/>
          </p:nvSpPr>
          <p:spPr bwMode="auto">
            <a:xfrm flipV="1">
              <a:off x="411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70"/>
            <p:cNvSpPr>
              <a:spLocks noChangeShapeType="1"/>
            </p:cNvSpPr>
            <p:nvPr/>
          </p:nvSpPr>
          <p:spPr bwMode="auto">
            <a:xfrm>
              <a:off x="412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Text Box 69"/>
            <p:cNvSpPr txBox="1">
              <a:spLocks noChangeArrowheads="1"/>
            </p:cNvSpPr>
            <p:nvPr/>
          </p:nvSpPr>
          <p:spPr bwMode="auto">
            <a:xfrm>
              <a:off x="4612" y="263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Line 68"/>
            <p:cNvSpPr>
              <a:spLocks noChangeShapeType="1"/>
            </p:cNvSpPr>
            <p:nvPr/>
          </p:nvSpPr>
          <p:spPr bwMode="auto">
            <a:xfrm>
              <a:off x="4136" y="268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Line 67"/>
            <p:cNvSpPr>
              <a:spLocks noChangeShapeType="1"/>
            </p:cNvSpPr>
            <p:nvPr/>
          </p:nvSpPr>
          <p:spPr bwMode="auto">
            <a:xfrm flipV="1">
              <a:off x="4136" y="301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Line 66"/>
            <p:cNvSpPr>
              <a:spLocks noChangeShapeType="1"/>
            </p:cNvSpPr>
            <p:nvPr/>
          </p:nvSpPr>
          <p:spPr bwMode="auto">
            <a:xfrm flipV="1">
              <a:off x="4796" y="266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Line 65"/>
            <p:cNvSpPr>
              <a:spLocks noChangeShapeType="1"/>
            </p:cNvSpPr>
            <p:nvPr/>
          </p:nvSpPr>
          <p:spPr bwMode="auto">
            <a:xfrm>
              <a:off x="4776" y="3020"/>
              <a:ext cx="597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64"/>
            <p:cNvSpPr>
              <a:spLocks noChangeShapeType="1"/>
            </p:cNvSpPr>
            <p:nvPr/>
          </p:nvSpPr>
          <p:spPr bwMode="auto">
            <a:xfrm>
              <a:off x="3709" y="230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63"/>
            <p:cNvSpPr>
              <a:spLocks noChangeShapeType="1"/>
            </p:cNvSpPr>
            <p:nvPr/>
          </p:nvSpPr>
          <p:spPr bwMode="auto">
            <a:xfrm>
              <a:off x="3709" y="266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Line 62"/>
            <p:cNvSpPr>
              <a:spLocks noChangeShapeType="1"/>
            </p:cNvSpPr>
            <p:nvPr/>
          </p:nvSpPr>
          <p:spPr bwMode="auto">
            <a:xfrm>
              <a:off x="3709" y="335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Line 61"/>
            <p:cNvSpPr>
              <a:spLocks noChangeShapeType="1"/>
            </p:cNvSpPr>
            <p:nvPr/>
          </p:nvSpPr>
          <p:spPr bwMode="auto">
            <a:xfrm>
              <a:off x="3709" y="373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60"/>
            <p:cNvSpPr>
              <a:spLocks noChangeShapeType="1"/>
            </p:cNvSpPr>
            <p:nvPr/>
          </p:nvSpPr>
          <p:spPr bwMode="auto">
            <a:xfrm>
              <a:off x="5399" y="230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59"/>
            <p:cNvSpPr>
              <a:spLocks noChangeShapeType="1"/>
            </p:cNvSpPr>
            <p:nvPr/>
          </p:nvSpPr>
          <p:spPr bwMode="auto">
            <a:xfrm>
              <a:off x="5399" y="266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Line 58"/>
            <p:cNvSpPr>
              <a:spLocks noChangeShapeType="1"/>
            </p:cNvSpPr>
            <p:nvPr/>
          </p:nvSpPr>
          <p:spPr bwMode="auto">
            <a:xfrm>
              <a:off x="5399" y="335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57"/>
            <p:cNvSpPr>
              <a:spLocks noChangeShapeType="1"/>
            </p:cNvSpPr>
            <p:nvPr/>
          </p:nvSpPr>
          <p:spPr bwMode="auto">
            <a:xfrm>
              <a:off x="5399" y="3739"/>
              <a:ext cx="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77" name="Picture 1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0"/>
          <a:stretch/>
        </p:blipFill>
        <p:spPr bwMode="auto">
          <a:xfrm>
            <a:off x="4770581" y="4148057"/>
            <a:ext cx="305319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88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580" y="1469289"/>
            <a:ext cx="323417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– схема дорог, связывающих города А, Б, В, Г, Д, Е, Ж, И, К, М. По каждой дороге можно двигаться только в одном направлении, указанном стрелкой. Сколько существует различных путей, ведущих из города А в город М и проходящих через город В?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79255" y="3880350"/>
            <a:ext cx="3660974" cy="1886319"/>
            <a:chOff x="2748" y="1852"/>
            <a:chExt cx="4590" cy="2364"/>
          </a:xfrm>
        </p:grpSpPr>
        <p:sp>
          <p:nvSpPr>
            <p:cNvPr id="25" name="AutoShape 44"/>
            <p:cNvSpPr>
              <a:spLocks noChangeAspect="1" noChangeArrowheads="1"/>
            </p:cNvSpPr>
            <p:nvPr/>
          </p:nvSpPr>
          <p:spPr bwMode="auto">
            <a:xfrm>
              <a:off x="2748" y="1852"/>
              <a:ext cx="4590" cy="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4960" y="2319"/>
              <a:ext cx="628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4823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4819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5463" y="261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6892" y="288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5576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4316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5595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3708" y="300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5"/>
            <p:cNvSpPr>
              <a:spLocks noChangeShapeType="1"/>
            </p:cNvSpPr>
            <p:nvPr/>
          </p:nvSpPr>
          <p:spPr bwMode="auto">
            <a:xfrm flipV="1">
              <a:off x="4991" y="3729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8001" y="2933534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обратим внимание на такой факт: </a:t>
            </a: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перешли через линию сечения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левой части в правую по ребру ГЕ 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вершину 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уже никак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попадём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вершину В (нет рёбер с «обратным направлением», поэтому эти маршруты запрещены; 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сложных случаев, когда такие рёбра с «обратным направлением» есть, нужно перерисовать граф (или провести сечение иначе) так, чтобы все вершины, ИЗ которых можно попасть в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оказались слева от линии сечения;</a:t>
            </a:r>
          </a:p>
        </p:txBody>
      </p:sp>
      <p:pic>
        <p:nvPicPr>
          <p:cNvPr id="98" name="Picture 1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0"/>
          <a:stretch/>
        </p:blipFill>
        <p:spPr bwMode="auto">
          <a:xfrm>
            <a:off x="4946939" y="1277629"/>
            <a:ext cx="305319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72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580" y="1469289"/>
            <a:ext cx="323417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рисунке – схема дорог, связывающих города А, Б, В, Г, Д, Е, Ж, И, К, М. По каждой дороге можно двигаться только в одном направлении, указанном стрелкой. Сколько существует различных путей, ведущих из города А в город М и проходящих через город В?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79255" y="3880350"/>
            <a:ext cx="3660974" cy="1886319"/>
            <a:chOff x="2748" y="1852"/>
            <a:chExt cx="4590" cy="2364"/>
          </a:xfrm>
        </p:grpSpPr>
        <p:sp>
          <p:nvSpPr>
            <p:cNvPr id="25" name="AutoShape 44"/>
            <p:cNvSpPr>
              <a:spLocks noChangeAspect="1" noChangeArrowheads="1"/>
            </p:cNvSpPr>
            <p:nvPr/>
          </p:nvSpPr>
          <p:spPr bwMode="auto">
            <a:xfrm>
              <a:off x="2748" y="1852"/>
              <a:ext cx="4590" cy="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4960" y="2319"/>
              <a:ext cx="628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4823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4819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5463" y="261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6892" y="2884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5576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4316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5595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3708" y="300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5"/>
            <p:cNvSpPr>
              <a:spLocks noChangeShapeType="1"/>
            </p:cNvSpPr>
            <p:nvPr/>
          </p:nvSpPr>
          <p:spPr bwMode="auto">
            <a:xfrm flipV="1">
              <a:off x="4991" y="3729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24400" y="2145410"/>
            <a:ext cx="3142456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187537" y="14692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в данном случае выбрасывается вершина Ж, все связанные с ней рёбра, и ребро ГЕ: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87537" y="35583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/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дальше используем стандартный метод (см. разбор следующей задачи) покажем только окончательный результат</a:t>
            </a:r>
            <a:r>
              <a:rPr lang="ru-RU" dirty="0"/>
              <a:t>:</a:t>
            </a:r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5" name="Group 1"/>
          <p:cNvGrpSpPr>
            <a:grpSpLocks noChangeAspect="1"/>
          </p:cNvGrpSpPr>
          <p:nvPr/>
        </p:nvGrpSpPr>
        <p:grpSpPr bwMode="auto">
          <a:xfrm>
            <a:off x="4911328" y="4530268"/>
            <a:ext cx="2768600" cy="1279525"/>
            <a:chOff x="2748" y="2027"/>
            <a:chExt cx="4359" cy="2015"/>
          </a:xfrm>
        </p:grpSpPr>
        <p:sp>
          <p:nvSpPr>
            <p:cNvPr id="66" name="AutoShape 70"/>
            <p:cNvSpPr>
              <a:spLocks noChangeAspect="1" noChangeArrowheads="1"/>
            </p:cNvSpPr>
            <p:nvPr/>
          </p:nvSpPr>
          <p:spPr bwMode="auto">
            <a:xfrm>
              <a:off x="2748" y="2027"/>
              <a:ext cx="4359" cy="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Text Box 69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30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64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63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Oval 62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Oval 60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59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58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57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Line 55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Line 54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Line 53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Line 52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51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50"/>
            <p:cNvSpPr>
              <a:spLocks noChangeShapeType="1"/>
            </p:cNvSpPr>
            <p:nvPr/>
          </p:nvSpPr>
          <p:spPr bwMode="auto">
            <a:xfrm>
              <a:off x="4960" y="2319"/>
              <a:ext cx="628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49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Text Box 48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47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46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45"/>
            <p:cNvSpPr txBox="1">
              <a:spLocks noChangeArrowheads="1"/>
            </p:cNvSpPr>
            <p:nvPr/>
          </p:nvSpPr>
          <p:spPr bwMode="auto">
            <a:xfrm>
              <a:off x="481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5449" y="271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 Box 42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 Box 41"/>
            <p:cNvSpPr txBox="1">
              <a:spLocks noChangeArrowheads="1"/>
            </p:cNvSpPr>
            <p:nvPr/>
          </p:nvSpPr>
          <p:spPr bwMode="auto">
            <a:xfrm>
              <a:off x="682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 flipV="1">
              <a:off x="5576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39"/>
            <p:cNvSpPr>
              <a:spLocks noChangeShapeType="1"/>
            </p:cNvSpPr>
            <p:nvPr/>
          </p:nvSpPr>
          <p:spPr bwMode="auto">
            <a:xfrm>
              <a:off x="5595" y="3021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 flipV="1">
              <a:off x="3708" y="300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9" name="Group 34"/>
            <p:cNvGrpSpPr>
              <a:grpSpLocks/>
            </p:cNvGrpSpPr>
            <p:nvPr/>
          </p:nvGrpSpPr>
          <p:grpSpPr bwMode="auto">
            <a:xfrm>
              <a:off x="2962" y="2911"/>
              <a:ext cx="253" cy="253"/>
              <a:chOff x="2971" y="2891"/>
              <a:chExt cx="253" cy="253"/>
            </a:xfrm>
          </p:grpSpPr>
          <p:sp>
            <p:nvSpPr>
              <p:cNvPr id="2054" name="Oval 3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Oval 3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Text Box 3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0" name="Group 30"/>
            <p:cNvGrpSpPr>
              <a:grpSpLocks/>
            </p:cNvGrpSpPr>
            <p:nvPr/>
          </p:nvGrpSpPr>
          <p:grpSpPr bwMode="auto">
            <a:xfrm>
              <a:off x="3594" y="2186"/>
              <a:ext cx="253" cy="253"/>
              <a:chOff x="2971" y="2891"/>
              <a:chExt cx="253" cy="253"/>
            </a:xfrm>
          </p:grpSpPr>
          <p:sp>
            <p:nvSpPr>
              <p:cNvPr id="2050" name="Oval 3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Oval 3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Text Box 3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1" name="Group 26"/>
            <p:cNvGrpSpPr>
              <a:grpSpLocks/>
            </p:cNvGrpSpPr>
            <p:nvPr/>
          </p:nvGrpSpPr>
          <p:grpSpPr bwMode="auto">
            <a:xfrm>
              <a:off x="3594" y="3602"/>
              <a:ext cx="253" cy="253"/>
              <a:chOff x="2971" y="2891"/>
              <a:chExt cx="253" cy="253"/>
            </a:xfrm>
          </p:grpSpPr>
          <p:sp>
            <p:nvSpPr>
              <p:cNvPr id="126" name="Oval 2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Oval 2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9" name="Text Box 2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2" name="Group 22"/>
            <p:cNvGrpSpPr>
              <a:grpSpLocks/>
            </p:cNvGrpSpPr>
            <p:nvPr/>
          </p:nvGrpSpPr>
          <p:grpSpPr bwMode="auto">
            <a:xfrm>
              <a:off x="4202" y="2886"/>
              <a:ext cx="253" cy="253"/>
              <a:chOff x="2971" y="2891"/>
              <a:chExt cx="253" cy="253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Oval 2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" name="Group 18"/>
            <p:cNvGrpSpPr>
              <a:grpSpLocks/>
            </p:cNvGrpSpPr>
            <p:nvPr/>
          </p:nvGrpSpPr>
          <p:grpSpPr bwMode="auto">
            <a:xfrm>
              <a:off x="4843" y="2253"/>
              <a:ext cx="253" cy="253"/>
              <a:chOff x="2971" y="2891"/>
              <a:chExt cx="253" cy="253"/>
            </a:xfrm>
          </p:grpSpPr>
          <p:sp>
            <p:nvSpPr>
              <p:cNvPr id="120" name="Oval 21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20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4" name="Group 14"/>
            <p:cNvGrpSpPr>
              <a:grpSpLocks/>
            </p:cNvGrpSpPr>
            <p:nvPr/>
          </p:nvGrpSpPr>
          <p:grpSpPr bwMode="auto">
            <a:xfrm>
              <a:off x="5459" y="2935"/>
              <a:ext cx="253" cy="253"/>
              <a:chOff x="2971" y="2891"/>
              <a:chExt cx="253" cy="253"/>
            </a:xfrm>
          </p:grpSpPr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Oval 1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Text Box 1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5" name="Group 10"/>
            <p:cNvGrpSpPr>
              <a:grpSpLocks/>
            </p:cNvGrpSpPr>
            <p:nvPr/>
          </p:nvGrpSpPr>
          <p:grpSpPr bwMode="auto">
            <a:xfrm>
              <a:off x="6083" y="2244"/>
              <a:ext cx="253" cy="253"/>
              <a:chOff x="2971" y="2891"/>
              <a:chExt cx="253" cy="253"/>
            </a:xfrm>
          </p:grpSpPr>
          <p:sp>
            <p:nvSpPr>
              <p:cNvPr id="114" name="Oval 1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Text Box 1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6" name="Group 6"/>
            <p:cNvGrpSpPr>
              <a:grpSpLocks/>
            </p:cNvGrpSpPr>
            <p:nvPr/>
          </p:nvGrpSpPr>
          <p:grpSpPr bwMode="auto">
            <a:xfrm>
              <a:off x="6100" y="3601"/>
              <a:ext cx="253" cy="253"/>
              <a:chOff x="2971" y="2891"/>
              <a:chExt cx="253" cy="253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Oval 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Text Box 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6584" y="2894"/>
              <a:ext cx="253" cy="253"/>
              <a:chOff x="2971" y="2891"/>
              <a:chExt cx="253" cy="253"/>
            </a:xfrm>
          </p:grpSpPr>
          <p:sp>
            <p:nvSpPr>
              <p:cNvPr id="108" name="Oval 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Oval 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Text Box 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16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7" name="Прямоугольник 2056"/>
          <p:cNvSpPr/>
          <p:nvPr/>
        </p:nvSpPr>
        <p:spPr>
          <a:xfrm>
            <a:off x="4568768" y="5985182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Ответ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472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75" y="1453002"/>
            <a:ext cx="299258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рисунке – схема дорог, связывающих города А, Б, В, Г, Д, Е, Ж, И, К, Л. По каждой дороге можно двигаться только в одном направлении, указанном стрелкой. Сколько существует различных путей из города А в город Л?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06660"/>
            <a:ext cx="3269949" cy="15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27064" y="137633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обозначать через N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различных путей из города А в город X;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города А есть только один маршрут – никуда не двигаться, поэтому N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города X количество маршрутов N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вычислить как:</a:t>
            </a:r>
          </a:p>
          <a:p>
            <a:pPr marL="360363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60363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сумма взята по всем вершинам, из которых есть прямой путь в вершину X;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ru-RU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 indent="-360363">
              <a:buAutoNum type="arabicPeriod" startAt="4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каждого города будем записывать количество маршрутов из А в этот город</a:t>
            </a:r>
          </a:p>
          <a:p>
            <a:pPr marL="360363" lvl="0" indent="-360363">
              <a:buAutoNum type="arabicPeriod" startAt="4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считать количество путей с начала маршрута – с города А: </a:t>
            </a:r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1" name="Group 3"/>
          <p:cNvGrpSpPr>
            <a:grpSpLocks noChangeAspect="1"/>
          </p:cNvGrpSpPr>
          <p:nvPr/>
        </p:nvGrpSpPr>
        <p:grpSpPr bwMode="auto">
          <a:xfrm>
            <a:off x="4724400" y="5052298"/>
            <a:ext cx="2768600" cy="1279525"/>
            <a:chOff x="2748" y="2027"/>
            <a:chExt cx="4359" cy="2015"/>
          </a:xfrm>
        </p:grpSpPr>
        <p:sp>
          <p:nvSpPr>
            <p:cNvPr id="5123" name="AutoShape 43"/>
            <p:cNvSpPr>
              <a:spLocks noChangeAspect="1" noChangeArrowheads="1"/>
            </p:cNvSpPr>
            <p:nvPr/>
          </p:nvSpPr>
          <p:spPr bwMode="auto">
            <a:xfrm>
              <a:off x="2748" y="2027"/>
              <a:ext cx="4359" cy="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Text Box 42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Line 41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Oval 40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Oval 39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Oval 38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Oval 37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Oval 36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Oval 35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Oval 34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Oval 33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Oval 32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Line 31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Line 30"/>
            <p:cNvSpPr>
              <a:spLocks noChangeShapeType="1"/>
            </p:cNvSpPr>
            <p:nvPr/>
          </p:nvSpPr>
          <p:spPr bwMode="auto">
            <a:xfrm flipV="1">
              <a:off x="3708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Line 29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Line 28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Line 27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Line 26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Line 25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Line 24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V="1">
              <a:off x="4983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Line 22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Line 20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Line 19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Line 18"/>
            <p:cNvSpPr>
              <a:spLocks noChangeShapeType="1"/>
            </p:cNvSpPr>
            <p:nvPr/>
          </p:nvSpPr>
          <p:spPr bwMode="auto">
            <a:xfrm>
              <a:off x="4960" y="2319"/>
              <a:ext cx="18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Line 17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Text Box 16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1" name="Text Box 15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Text Box 14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3" name="Text Box 13"/>
            <p:cNvSpPr txBox="1">
              <a:spLocks noChangeArrowheads="1"/>
            </p:cNvSpPr>
            <p:nvPr/>
          </p:nvSpPr>
          <p:spPr bwMode="auto">
            <a:xfrm>
              <a:off x="481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Text Box 12"/>
            <p:cNvSpPr txBox="1">
              <a:spLocks noChangeArrowheads="1"/>
            </p:cNvSpPr>
            <p:nvPr/>
          </p:nvSpPr>
          <p:spPr bwMode="auto">
            <a:xfrm>
              <a:off x="4819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Text Box 11"/>
            <p:cNvSpPr txBox="1">
              <a:spLocks noChangeArrowheads="1"/>
            </p:cNvSpPr>
            <p:nvPr/>
          </p:nvSpPr>
          <p:spPr bwMode="auto">
            <a:xfrm>
              <a:off x="5449" y="271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Text Box 10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Text Box 9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Text Box 8"/>
            <p:cNvSpPr txBox="1">
              <a:spLocks noChangeArrowheads="1"/>
            </p:cNvSpPr>
            <p:nvPr/>
          </p:nvSpPr>
          <p:spPr bwMode="auto">
            <a:xfrm>
              <a:off x="682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59" name="Group 4"/>
            <p:cNvGrpSpPr>
              <a:grpSpLocks/>
            </p:cNvGrpSpPr>
            <p:nvPr/>
          </p:nvGrpSpPr>
          <p:grpSpPr bwMode="auto">
            <a:xfrm>
              <a:off x="2971" y="2891"/>
              <a:ext cx="253" cy="253"/>
              <a:chOff x="2971" y="2891"/>
              <a:chExt cx="253" cy="253"/>
            </a:xfrm>
          </p:grpSpPr>
          <p:sp>
            <p:nvSpPr>
              <p:cNvPr id="5160" name="Oval 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Oval 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" name="Text Box 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5745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75" y="1453002"/>
            <a:ext cx="299258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рисунке – схема дорог, связывающих города А, Б, В, Г, Д, Е, Ж, И, К, Л. По каждой дороге можно двигаться только в одном направлении, указанном стрелкой. Сколько существует различных путей из города А в город Л?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06660"/>
            <a:ext cx="3269949" cy="15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27064" y="14530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0" indent="-179388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теперь находим те вершины, в которые можно попасть напрямую из уже рассмотренных вершин (пока – только из А), это Б и Г, для них тоже количество путей равно 1: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Group 1"/>
          <p:cNvGrpSpPr>
            <a:grpSpLocks noChangeAspect="1"/>
          </p:cNvGrpSpPr>
          <p:nvPr/>
        </p:nvGrpSpPr>
        <p:grpSpPr bwMode="auto">
          <a:xfrm>
            <a:off x="4748942" y="2626156"/>
            <a:ext cx="2768600" cy="1279525"/>
            <a:chOff x="2748" y="2027"/>
            <a:chExt cx="4359" cy="2015"/>
          </a:xfrm>
        </p:grpSpPr>
        <p:sp>
          <p:nvSpPr>
            <p:cNvPr id="24" name="AutoShape 49"/>
            <p:cNvSpPr>
              <a:spLocks noChangeAspect="1" noChangeArrowheads="1"/>
            </p:cNvSpPr>
            <p:nvPr/>
          </p:nvSpPr>
          <p:spPr bwMode="auto">
            <a:xfrm>
              <a:off x="2748" y="2027"/>
              <a:ext cx="4359" cy="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7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3708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V="1">
              <a:off x="4983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4960" y="2319"/>
              <a:ext cx="18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481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4819" y="379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5449" y="271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682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oup 10"/>
            <p:cNvGrpSpPr>
              <a:grpSpLocks/>
            </p:cNvGrpSpPr>
            <p:nvPr/>
          </p:nvGrpSpPr>
          <p:grpSpPr bwMode="auto">
            <a:xfrm>
              <a:off x="2971" y="2891"/>
              <a:ext cx="253" cy="253"/>
              <a:chOff x="2971" y="2891"/>
              <a:chExt cx="253" cy="253"/>
            </a:xfrm>
          </p:grpSpPr>
          <p:sp>
            <p:nvSpPr>
              <p:cNvPr id="5168" name="Oval 1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Oval 1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0" name="Text Box 1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" name="Group 6"/>
            <p:cNvGrpSpPr>
              <a:grpSpLocks/>
            </p:cNvGrpSpPr>
            <p:nvPr/>
          </p:nvGrpSpPr>
          <p:grpSpPr bwMode="auto">
            <a:xfrm>
              <a:off x="3587" y="2183"/>
              <a:ext cx="253" cy="253"/>
              <a:chOff x="2971" y="2891"/>
              <a:chExt cx="253" cy="253"/>
            </a:xfrm>
          </p:grpSpPr>
          <p:sp>
            <p:nvSpPr>
              <p:cNvPr id="5165" name="Oval 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Oval 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7" name="Text Box 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3587" y="3606"/>
              <a:ext cx="253" cy="253"/>
              <a:chOff x="2971" y="2891"/>
              <a:chExt cx="253" cy="253"/>
            </a:xfrm>
          </p:grpSpPr>
          <p:sp>
            <p:nvSpPr>
              <p:cNvPr id="63" name="Oval 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Oval 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4" name="Text Box 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71" name="Прямоугольник 5170"/>
          <p:cNvSpPr/>
          <p:nvPr/>
        </p:nvSpPr>
        <p:spPr>
          <a:xfrm>
            <a:off x="4187537" y="390568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lvl="0" indent="-2635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теперь можно определить количество путей для В и Е;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приехать только из А, Б и Г, а в Е – только из Г:</a:t>
            </a:r>
          </a:p>
          <a:p>
            <a:pPr marL="263525" indent="-2635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+ 1 + 1 = 3</a:t>
            </a:r>
          </a:p>
          <a:p>
            <a:pPr marL="263525" indent="-263525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73" name="Group 67"/>
          <p:cNvGrpSpPr>
            <a:grpSpLocks noChangeAspect="1"/>
          </p:cNvGrpSpPr>
          <p:nvPr/>
        </p:nvGrpSpPr>
        <p:grpSpPr bwMode="auto">
          <a:xfrm>
            <a:off x="4748942" y="5283196"/>
            <a:ext cx="2768600" cy="1403350"/>
            <a:chOff x="2748" y="2027"/>
            <a:chExt cx="4359" cy="2209"/>
          </a:xfrm>
        </p:grpSpPr>
        <p:sp>
          <p:nvSpPr>
            <p:cNvPr id="5174" name="AutoShape 123"/>
            <p:cNvSpPr>
              <a:spLocks noChangeAspect="1" noChangeArrowheads="1"/>
            </p:cNvSpPr>
            <p:nvPr/>
          </p:nvSpPr>
          <p:spPr bwMode="auto">
            <a:xfrm>
              <a:off x="2748" y="2027"/>
              <a:ext cx="4359" cy="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5" name="Text Box 122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Line 121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7" name="Oval 120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8" name="Oval 119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9" name="Oval 118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0" name="Oval 117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1" name="Oval 116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2" name="Oval 115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3" name="Oval 114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Oval 113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Oval 112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Line 111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Line 110"/>
            <p:cNvSpPr>
              <a:spLocks noChangeShapeType="1"/>
            </p:cNvSpPr>
            <p:nvPr/>
          </p:nvSpPr>
          <p:spPr bwMode="auto">
            <a:xfrm flipV="1">
              <a:off x="3708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109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108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107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106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105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4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03"/>
            <p:cNvSpPr>
              <a:spLocks noChangeShapeType="1"/>
            </p:cNvSpPr>
            <p:nvPr/>
          </p:nvSpPr>
          <p:spPr bwMode="auto">
            <a:xfrm flipV="1">
              <a:off x="4983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02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01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00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Line 99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Line 98"/>
            <p:cNvSpPr>
              <a:spLocks noChangeShapeType="1"/>
            </p:cNvSpPr>
            <p:nvPr/>
          </p:nvSpPr>
          <p:spPr bwMode="auto">
            <a:xfrm>
              <a:off x="4960" y="2319"/>
              <a:ext cx="18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97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Text Box 96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95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 Box 94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Text Box 93"/>
            <p:cNvSpPr txBox="1">
              <a:spLocks noChangeArrowheads="1"/>
            </p:cNvSpPr>
            <p:nvPr/>
          </p:nvSpPr>
          <p:spPr bwMode="auto">
            <a:xfrm>
              <a:off x="481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Text Box 92"/>
            <p:cNvSpPr txBox="1">
              <a:spLocks noChangeArrowheads="1"/>
            </p:cNvSpPr>
            <p:nvPr/>
          </p:nvSpPr>
          <p:spPr bwMode="auto">
            <a:xfrm>
              <a:off x="4810" y="388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Text Box 91"/>
            <p:cNvSpPr txBox="1">
              <a:spLocks noChangeArrowheads="1"/>
            </p:cNvSpPr>
            <p:nvPr/>
          </p:nvSpPr>
          <p:spPr bwMode="auto">
            <a:xfrm>
              <a:off x="5449" y="271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90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89"/>
            <p:cNvSpPr txBox="1">
              <a:spLocks noChangeArrowheads="1"/>
            </p:cNvSpPr>
            <p:nvPr/>
          </p:nvSpPr>
          <p:spPr bwMode="auto">
            <a:xfrm>
              <a:off x="6079" y="3805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Text Box 88"/>
            <p:cNvSpPr txBox="1">
              <a:spLocks noChangeArrowheads="1"/>
            </p:cNvSpPr>
            <p:nvPr/>
          </p:nvSpPr>
          <p:spPr bwMode="auto">
            <a:xfrm>
              <a:off x="682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75" name="Group 84"/>
            <p:cNvGrpSpPr>
              <a:grpSpLocks/>
            </p:cNvGrpSpPr>
            <p:nvPr/>
          </p:nvGrpSpPr>
          <p:grpSpPr bwMode="auto">
            <a:xfrm>
              <a:off x="2971" y="2891"/>
              <a:ext cx="253" cy="253"/>
              <a:chOff x="2971" y="2891"/>
              <a:chExt cx="253" cy="253"/>
            </a:xfrm>
          </p:grpSpPr>
          <p:sp>
            <p:nvSpPr>
              <p:cNvPr id="2093" name="Oval 8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Oval 8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5" name="Text Box 8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76" name="Group 80"/>
            <p:cNvGrpSpPr>
              <a:grpSpLocks/>
            </p:cNvGrpSpPr>
            <p:nvPr/>
          </p:nvGrpSpPr>
          <p:grpSpPr bwMode="auto">
            <a:xfrm>
              <a:off x="3587" y="2183"/>
              <a:ext cx="253" cy="253"/>
              <a:chOff x="2971" y="2891"/>
              <a:chExt cx="253" cy="253"/>
            </a:xfrm>
          </p:grpSpPr>
          <p:sp>
            <p:nvSpPr>
              <p:cNvPr id="2090" name="Oval 8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Oval 8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2" name="Text Box 8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77" name="Group 76"/>
            <p:cNvGrpSpPr>
              <a:grpSpLocks/>
            </p:cNvGrpSpPr>
            <p:nvPr/>
          </p:nvGrpSpPr>
          <p:grpSpPr bwMode="auto">
            <a:xfrm>
              <a:off x="3587" y="3606"/>
              <a:ext cx="253" cy="253"/>
              <a:chOff x="2971" y="2891"/>
              <a:chExt cx="253" cy="253"/>
            </a:xfrm>
          </p:grpSpPr>
          <p:sp>
            <p:nvSpPr>
              <p:cNvPr id="2087" name="Oval 7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Oval 7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" name="Text Box 7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78" name="Group 72"/>
            <p:cNvGrpSpPr>
              <a:grpSpLocks/>
            </p:cNvGrpSpPr>
            <p:nvPr/>
          </p:nvGrpSpPr>
          <p:grpSpPr bwMode="auto">
            <a:xfrm>
              <a:off x="4223" y="2880"/>
              <a:ext cx="253" cy="253"/>
              <a:chOff x="2971" y="2891"/>
              <a:chExt cx="253" cy="253"/>
            </a:xfrm>
          </p:grpSpPr>
          <p:sp>
            <p:nvSpPr>
              <p:cNvPr id="2083" name="Oval 7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Oval 7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6" name="Text Box 7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79" name="Group 68"/>
            <p:cNvGrpSpPr>
              <a:grpSpLocks/>
            </p:cNvGrpSpPr>
            <p:nvPr/>
          </p:nvGrpSpPr>
          <p:grpSpPr bwMode="auto">
            <a:xfrm>
              <a:off x="4847" y="3600"/>
              <a:ext cx="253" cy="253"/>
              <a:chOff x="2971" y="2891"/>
              <a:chExt cx="253" cy="253"/>
            </a:xfrm>
          </p:grpSpPr>
          <p:sp>
            <p:nvSpPr>
              <p:cNvPr id="2080" name="Oval 71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Oval 70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2" name="Text Box 69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668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75" y="1453002"/>
            <a:ext cx="299258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рисунке – схема дорог, связывающих города А, Б, В, Г, Д, Е, Ж, И, К, Л. По каждой дороге можно двигаться только в одном направлении, указанном стрелкой. Сколько существует различных путей из города А в город Л?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06660"/>
            <a:ext cx="3269949" cy="15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47334" y="12776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lvl="0" indent="-360363" algn="just"/>
            <a:r>
              <a:rPr lang="ru-RU" dirty="0"/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определить количество путей для Д, Ж и К; в Д можно приехать только из Б и В, в Ж – из В и Е, а в Е – только из Г:</a:t>
            </a:r>
          </a:p>
          <a:p>
            <a:pPr marL="360363" indent="-3603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+ 3 = 4</a:t>
            </a:r>
          </a:p>
          <a:p>
            <a:pPr marL="360363" indent="-3603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+ 1 = 4</a:t>
            </a:r>
          </a:p>
          <a:p>
            <a:pPr marL="360363" indent="-3603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Е­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3" name="Group 1"/>
          <p:cNvGrpSpPr>
            <a:grpSpLocks noChangeAspect="1"/>
          </p:cNvGrpSpPr>
          <p:nvPr/>
        </p:nvGrpSpPr>
        <p:grpSpPr bwMode="auto">
          <a:xfrm>
            <a:off x="4746715" y="3324454"/>
            <a:ext cx="3687617" cy="2010851"/>
            <a:chOff x="2748" y="1797"/>
            <a:chExt cx="4359" cy="2378"/>
          </a:xfrm>
        </p:grpSpPr>
        <p:sp>
          <p:nvSpPr>
            <p:cNvPr id="5124" name="AutoShape 69"/>
            <p:cNvSpPr>
              <a:spLocks noChangeAspect="1" noChangeArrowheads="1"/>
            </p:cNvSpPr>
            <p:nvPr/>
          </p:nvSpPr>
          <p:spPr bwMode="auto">
            <a:xfrm>
              <a:off x="2748" y="1797"/>
              <a:ext cx="4359" cy="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Text Box 68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Line 67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Oval 66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Oval 65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Oval 64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Oval 63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Oval 62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Oval 61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Oval 60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Oval 59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Oval 58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Line 57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Line 56"/>
            <p:cNvSpPr>
              <a:spLocks noChangeShapeType="1"/>
            </p:cNvSpPr>
            <p:nvPr/>
          </p:nvSpPr>
          <p:spPr bwMode="auto">
            <a:xfrm flipV="1">
              <a:off x="3708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Line 55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Line 54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Line 53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Line 52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Line 51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Line 50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Line 49"/>
            <p:cNvSpPr>
              <a:spLocks noChangeShapeType="1"/>
            </p:cNvSpPr>
            <p:nvPr/>
          </p:nvSpPr>
          <p:spPr bwMode="auto">
            <a:xfrm flipV="1">
              <a:off x="4983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Line 48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Line 47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Line 46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Line 45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Line 44"/>
            <p:cNvSpPr>
              <a:spLocks noChangeShapeType="1"/>
            </p:cNvSpPr>
            <p:nvPr/>
          </p:nvSpPr>
          <p:spPr bwMode="auto">
            <a:xfrm>
              <a:off x="4960" y="2319"/>
              <a:ext cx="18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Line 43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Text Box 42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2" name="Text Box 41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3" name="Text Box 40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Text Box 39"/>
            <p:cNvSpPr txBox="1">
              <a:spLocks noChangeArrowheads="1"/>
            </p:cNvSpPr>
            <p:nvPr/>
          </p:nvSpPr>
          <p:spPr bwMode="auto">
            <a:xfrm>
              <a:off x="4819" y="194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Text Box 38"/>
            <p:cNvSpPr txBox="1">
              <a:spLocks noChangeArrowheads="1"/>
            </p:cNvSpPr>
            <p:nvPr/>
          </p:nvSpPr>
          <p:spPr bwMode="auto">
            <a:xfrm>
              <a:off x="4819" y="386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5361" y="2673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Text Box 36"/>
            <p:cNvSpPr txBox="1">
              <a:spLocks noChangeArrowheads="1"/>
            </p:cNvSpPr>
            <p:nvPr/>
          </p:nvSpPr>
          <p:spPr bwMode="auto">
            <a:xfrm>
              <a:off x="6079" y="20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6079" y="3840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Text Box 34"/>
            <p:cNvSpPr txBox="1">
              <a:spLocks noChangeArrowheads="1"/>
            </p:cNvSpPr>
            <p:nvPr/>
          </p:nvSpPr>
          <p:spPr bwMode="auto">
            <a:xfrm>
              <a:off x="6822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60" name="Group 30"/>
            <p:cNvGrpSpPr>
              <a:grpSpLocks/>
            </p:cNvGrpSpPr>
            <p:nvPr/>
          </p:nvGrpSpPr>
          <p:grpSpPr bwMode="auto">
            <a:xfrm>
              <a:off x="2971" y="2891"/>
              <a:ext cx="253" cy="253"/>
              <a:chOff x="2971" y="2891"/>
              <a:chExt cx="253" cy="253"/>
            </a:xfrm>
          </p:grpSpPr>
          <p:sp>
            <p:nvSpPr>
              <p:cNvPr id="5194" name="Oval 3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5" name="Oval 3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6" name="Text Box 3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1" name="Group 26"/>
            <p:cNvGrpSpPr>
              <a:grpSpLocks/>
            </p:cNvGrpSpPr>
            <p:nvPr/>
          </p:nvGrpSpPr>
          <p:grpSpPr bwMode="auto">
            <a:xfrm>
              <a:off x="3587" y="2183"/>
              <a:ext cx="253" cy="253"/>
              <a:chOff x="2971" y="2891"/>
              <a:chExt cx="253" cy="253"/>
            </a:xfrm>
          </p:grpSpPr>
          <p:sp>
            <p:nvSpPr>
              <p:cNvPr id="5191" name="Oval 2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2" name="Oval 2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3" name="Text Box 2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2" name="Group 22"/>
            <p:cNvGrpSpPr>
              <a:grpSpLocks/>
            </p:cNvGrpSpPr>
            <p:nvPr/>
          </p:nvGrpSpPr>
          <p:grpSpPr bwMode="auto">
            <a:xfrm>
              <a:off x="3587" y="3606"/>
              <a:ext cx="253" cy="253"/>
              <a:chOff x="2971" y="2891"/>
              <a:chExt cx="253" cy="253"/>
            </a:xfrm>
          </p:grpSpPr>
          <p:sp>
            <p:nvSpPr>
              <p:cNvPr id="5188" name="Oval 2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9" name="Oval 2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0" name="Text Box 2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96" name="Group 18"/>
            <p:cNvGrpSpPr>
              <a:grpSpLocks/>
            </p:cNvGrpSpPr>
            <p:nvPr/>
          </p:nvGrpSpPr>
          <p:grpSpPr bwMode="auto">
            <a:xfrm>
              <a:off x="4223" y="2880"/>
              <a:ext cx="253" cy="253"/>
              <a:chOff x="2971" y="2891"/>
              <a:chExt cx="253" cy="253"/>
            </a:xfrm>
          </p:grpSpPr>
          <p:sp>
            <p:nvSpPr>
              <p:cNvPr id="5185" name="Oval 21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6" name="Oval 20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7" name="Text Box 19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97" name="Group 14"/>
            <p:cNvGrpSpPr>
              <a:grpSpLocks/>
            </p:cNvGrpSpPr>
            <p:nvPr/>
          </p:nvGrpSpPr>
          <p:grpSpPr bwMode="auto">
            <a:xfrm>
              <a:off x="4847" y="3600"/>
              <a:ext cx="253" cy="253"/>
              <a:chOff x="2971" y="2891"/>
              <a:chExt cx="253" cy="253"/>
            </a:xfrm>
          </p:grpSpPr>
          <p:sp>
            <p:nvSpPr>
              <p:cNvPr id="2110" name="Oval 1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Oval 1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4" name="Text Box 1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98" name="Group 10"/>
            <p:cNvGrpSpPr>
              <a:grpSpLocks/>
            </p:cNvGrpSpPr>
            <p:nvPr/>
          </p:nvGrpSpPr>
          <p:grpSpPr bwMode="auto">
            <a:xfrm>
              <a:off x="5433" y="2880"/>
              <a:ext cx="253" cy="253"/>
              <a:chOff x="2971" y="2891"/>
              <a:chExt cx="253" cy="253"/>
            </a:xfrm>
          </p:grpSpPr>
          <p:sp>
            <p:nvSpPr>
              <p:cNvPr id="2107" name="Oval 1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Oval 1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" name="Text Box 1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99" name="Group 6"/>
            <p:cNvGrpSpPr>
              <a:grpSpLocks/>
            </p:cNvGrpSpPr>
            <p:nvPr/>
          </p:nvGrpSpPr>
          <p:grpSpPr bwMode="auto">
            <a:xfrm>
              <a:off x="6084" y="3600"/>
              <a:ext cx="253" cy="253"/>
              <a:chOff x="2971" y="2891"/>
              <a:chExt cx="253" cy="253"/>
            </a:xfrm>
          </p:grpSpPr>
          <p:sp>
            <p:nvSpPr>
              <p:cNvPr id="2104" name="Oval 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Oval 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6" name="Text Box 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00" name="Group 2"/>
            <p:cNvGrpSpPr>
              <a:grpSpLocks/>
            </p:cNvGrpSpPr>
            <p:nvPr/>
          </p:nvGrpSpPr>
          <p:grpSpPr bwMode="auto">
            <a:xfrm>
              <a:off x="4832" y="2183"/>
              <a:ext cx="253" cy="253"/>
              <a:chOff x="2971" y="2891"/>
              <a:chExt cx="253" cy="253"/>
            </a:xfrm>
          </p:grpSpPr>
          <p:sp>
            <p:nvSpPr>
              <p:cNvPr id="2101" name="Oval 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Oval 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3" name="Text Box 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61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1" y="432225"/>
            <a:ext cx="837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55294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820532" y="5052298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880721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75" y="1453002"/>
            <a:ext cx="299258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Р-02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рисунке – схема дорог, связывающих города А, Б, В, Г, Д, Е, Ж, И, К, Л. По каждой дороге можно двигаться только в одном направлении, указанном стрелкой. Сколько существует различных путей из города А в город Л?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06660"/>
            <a:ext cx="3269949" cy="15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18001" y="146936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lvl="0" indent="-2635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теперь можно определить количество путей для И, куда можно приехать только из Д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и, наконец, для Л:</a:t>
            </a:r>
          </a:p>
          <a:p>
            <a:pPr marL="263525" indent="-2635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Group 1"/>
          <p:cNvGrpSpPr>
            <a:grpSpLocks noChangeAspect="1"/>
          </p:cNvGrpSpPr>
          <p:nvPr/>
        </p:nvGrpSpPr>
        <p:grpSpPr bwMode="auto">
          <a:xfrm>
            <a:off x="4288076" y="2641672"/>
            <a:ext cx="4754081" cy="2251560"/>
            <a:chOff x="2748" y="1797"/>
            <a:chExt cx="5021" cy="2378"/>
          </a:xfrm>
        </p:grpSpPr>
        <p:sp>
          <p:nvSpPr>
            <p:cNvPr id="25" name="AutoShape 77"/>
            <p:cNvSpPr>
              <a:spLocks noChangeAspect="1" noChangeArrowheads="1"/>
            </p:cNvSpPr>
            <p:nvPr/>
          </p:nvSpPr>
          <p:spPr bwMode="auto">
            <a:xfrm>
              <a:off x="2748" y="1797"/>
              <a:ext cx="5021" cy="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76"/>
            <p:cNvSpPr txBox="1">
              <a:spLocks noChangeArrowheads="1"/>
            </p:cNvSpPr>
            <p:nvPr/>
          </p:nvSpPr>
          <p:spPr bwMode="auto">
            <a:xfrm>
              <a:off x="2748" y="278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 flipV="1">
              <a:off x="3085" y="230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42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auto">
            <a:xfrm>
              <a:off x="553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72"/>
            <p:cNvSpPr>
              <a:spLocks noChangeArrowheads="1"/>
            </p:cNvSpPr>
            <p:nvPr/>
          </p:nvSpPr>
          <p:spPr bwMode="auto">
            <a:xfrm>
              <a:off x="6787" y="2977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71"/>
            <p:cNvSpPr>
              <a:spLocks noChangeArrowheads="1"/>
            </p:cNvSpPr>
            <p:nvPr/>
          </p:nvSpPr>
          <p:spPr bwMode="auto">
            <a:xfrm>
              <a:off x="36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70"/>
            <p:cNvSpPr>
              <a:spLocks noChangeArrowheads="1"/>
            </p:cNvSpPr>
            <p:nvPr/>
          </p:nvSpPr>
          <p:spPr bwMode="auto">
            <a:xfrm>
              <a:off x="491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6162" y="3694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68"/>
            <p:cNvSpPr>
              <a:spLocks noChangeArrowheads="1"/>
            </p:cNvSpPr>
            <p:nvPr/>
          </p:nvSpPr>
          <p:spPr bwMode="auto">
            <a:xfrm>
              <a:off x="36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67"/>
            <p:cNvSpPr>
              <a:spLocks noChangeArrowheads="1"/>
            </p:cNvSpPr>
            <p:nvPr/>
          </p:nvSpPr>
          <p:spPr bwMode="auto">
            <a:xfrm>
              <a:off x="491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66"/>
            <p:cNvSpPr>
              <a:spLocks noChangeArrowheads="1"/>
            </p:cNvSpPr>
            <p:nvPr/>
          </p:nvSpPr>
          <p:spPr bwMode="auto">
            <a:xfrm>
              <a:off x="6162" y="2272"/>
              <a:ext cx="85" cy="8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3092" y="3039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64"/>
            <p:cNvSpPr>
              <a:spLocks noChangeShapeType="1"/>
            </p:cNvSpPr>
            <p:nvPr/>
          </p:nvSpPr>
          <p:spPr bwMode="auto">
            <a:xfrm flipV="1">
              <a:off x="3708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 flipV="1">
              <a:off x="4953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 flipV="1">
              <a:off x="6204" y="3025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 flipV="1">
              <a:off x="3085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353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 flipV="1">
              <a:off x="5606" y="301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V="1">
              <a:off x="3730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57"/>
            <p:cNvSpPr>
              <a:spLocks noChangeShapeType="1"/>
            </p:cNvSpPr>
            <p:nvPr/>
          </p:nvSpPr>
          <p:spPr bwMode="auto">
            <a:xfrm flipV="1">
              <a:off x="4983" y="3730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56"/>
            <p:cNvSpPr>
              <a:spLocks noChangeShapeType="1"/>
            </p:cNvSpPr>
            <p:nvPr/>
          </p:nvSpPr>
          <p:spPr bwMode="auto">
            <a:xfrm flipV="1">
              <a:off x="3738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4991" y="2305"/>
              <a:ext cx="1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3715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6212" y="2312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4960" y="2319"/>
              <a:ext cx="1853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V="1">
              <a:off x="4330" y="2306"/>
              <a:ext cx="63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3386" y="206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83" y="2729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3356" y="372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Г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4819" y="194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4819" y="3861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45"/>
            <p:cNvSpPr txBox="1">
              <a:spLocks noChangeArrowheads="1"/>
            </p:cNvSpPr>
            <p:nvPr/>
          </p:nvSpPr>
          <p:spPr bwMode="auto">
            <a:xfrm>
              <a:off x="5361" y="2673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Ж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44"/>
            <p:cNvSpPr txBox="1">
              <a:spLocks noChangeArrowheads="1"/>
            </p:cNvSpPr>
            <p:nvPr/>
          </p:nvSpPr>
          <p:spPr bwMode="auto">
            <a:xfrm>
              <a:off x="6079" y="194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6079" y="3867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7016" y="2912"/>
              <a:ext cx="28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38"/>
            <p:cNvGrpSpPr>
              <a:grpSpLocks/>
            </p:cNvGrpSpPr>
            <p:nvPr/>
          </p:nvGrpSpPr>
          <p:grpSpPr bwMode="auto">
            <a:xfrm>
              <a:off x="2971" y="2891"/>
              <a:ext cx="253" cy="253"/>
              <a:chOff x="2971" y="2891"/>
              <a:chExt cx="253" cy="253"/>
            </a:xfrm>
          </p:grpSpPr>
          <p:sp>
            <p:nvSpPr>
              <p:cNvPr id="2063" name="Oval 41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Oval 40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5" name="Text Box 39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34"/>
            <p:cNvGrpSpPr>
              <a:grpSpLocks/>
            </p:cNvGrpSpPr>
            <p:nvPr/>
          </p:nvGrpSpPr>
          <p:grpSpPr bwMode="auto">
            <a:xfrm>
              <a:off x="3587" y="2183"/>
              <a:ext cx="253" cy="253"/>
              <a:chOff x="2971" y="2891"/>
              <a:chExt cx="253" cy="253"/>
            </a:xfrm>
          </p:grpSpPr>
          <p:sp>
            <p:nvSpPr>
              <p:cNvPr id="2060" name="Oval 3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Oval 3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Text Box 3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3587" y="3606"/>
              <a:ext cx="253" cy="253"/>
              <a:chOff x="2971" y="2891"/>
              <a:chExt cx="253" cy="253"/>
            </a:xfrm>
          </p:grpSpPr>
          <p:sp>
            <p:nvSpPr>
              <p:cNvPr id="2057" name="Oval 3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Oval 3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Text Box 3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3" name="Group 26"/>
            <p:cNvGrpSpPr>
              <a:grpSpLocks/>
            </p:cNvGrpSpPr>
            <p:nvPr/>
          </p:nvGrpSpPr>
          <p:grpSpPr bwMode="auto">
            <a:xfrm>
              <a:off x="4223" y="2880"/>
              <a:ext cx="253" cy="253"/>
              <a:chOff x="2971" y="2891"/>
              <a:chExt cx="253" cy="253"/>
            </a:xfrm>
          </p:grpSpPr>
          <p:sp>
            <p:nvSpPr>
              <p:cNvPr id="2054" name="Oval 2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Oval 2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Text Box 2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4" name="Group 22"/>
            <p:cNvGrpSpPr>
              <a:grpSpLocks/>
            </p:cNvGrpSpPr>
            <p:nvPr/>
          </p:nvGrpSpPr>
          <p:grpSpPr bwMode="auto">
            <a:xfrm>
              <a:off x="4847" y="3600"/>
              <a:ext cx="253" cy="253"/>
              <a:chOff x="2971" y="2891"/>
              <a:chExt cx="253" cy="253"/>
            </a:xfrm>
          </p:grpSpPr>
          <p:sp>
            <p:nvSpPr>
              <p:cNvPr id="2050" name="Oval 2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Oval 2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Text Box 2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5" name="Group 18"/>
            <p:cNvGrpSpPr>
              <a:grpSpLocks/>
            </p:cNvGrpSpPr>
            <p:nvPr/>
          </p:nvGrpSpPr>
          <p:grpSpPr bwMode="auto">
            <a:xfrm>
              <a:off x="5433" y="2880"/>
              <a:ext cx="253" cy="253"/>
              <a:chOff x="2971" y="2891"/>
              <a:chExt cx="253" cy="253"/>
            </a:xfrm>
          </p:grpSpPr>
          <p:sp>
            <p:nvSpPr>
              <p:cNvPr id="5183" name="Oval 21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8" name="Oval 20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9" name="Text Box 19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6" name="Group 14"/>
            <p:cNvGrpSpPr>
              <a:grpSpLocks/>
            </p:cNvGrpSpPr>
            <p:nvPr/>
          </p:nvGrpSpPr>
          <p:grpSpPr bwMode="auto">
            <a:xfrm>
              <a:off x="6084" y="3600"/>
              <a:ext cx="253" cy="253"/>
              <a:chOff x="2971" y="2891"/>
              <a:chExt cx="253" cy="253"/>
            </a:xfrm>
          </p:grpSpPr>
          <p:sp>
            <p:nvSpPr>
              <p:cNvPr id="5180" name="Oval 17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1" name="Oval 16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2" name="Text Box 15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7" name="Group 10"/>
            <p:cNvGrpSpPr>
              <a:grpSpLocks/>
            </p:cNvGrpSpPr>
            <p:nvPr/>
          </p:nvGrpSpPr>
          <p:grpSpPr bwMode="auto">
            <a:xfrm>
              <a:off x="4832" y="2183"/>
              <a:ext cx="253" cy="253"/>
              <a:chOff x="2971" y="2891"/>
              <a:chExt cx="253" cy="253"/>
            </a:xfrm>
          </p:grpSpPr>
          <p:sp>
            <p:nvSpPr>
              <p:cNvPr id="5177" name="Oval 13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8" name="Oval 12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9" name="Text Box 11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8" name="Group 6"/>
            <p:cNvGrpSpPr>
              <a:grpSpLocks/>
            </p:cNvGrpSpPr>
            <p:nvPr/>
          </p:nvGrpSpPr>
          <p:grpSpPr bwMode="auto">
            <a:xfrm>
              <a:off x="6086" y="2183"/>
              <a:ext cx="253" cy="253"/>
              <a:chOff x="2971" y="2891"/>
              <a:chExt cx="253" cy="253"/>
            </a:xfrm>
          </p:grpSpPr>
          <p:sp>
            <p:nvSpPr>
              <p:cNvPr id="5174" name="Oval 9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5" name="Oval 8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6" name="Text Box 7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kumimoji="0" lang="en-US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69" name="Group 2"/>
            <p:cNvGrpSpPr>
              <a:grpSpLocks/>
            </p:cNvGrpSpPr>
            <p:nvPr/>
          </p:nvGrpSpPr>
          <p:grpSpPr bwMode="auto">
            <a:xfrm>
              <a:off x="6723" y="2880"/>
              <a:ext cx="253" cy="253"/>
              <a:chOff x="2971" y="2891"/>
              <a:chExt cx="253" cy="253"/>
            </a:xfrm>
          </p:grpSpPr>
          <p:sp>
            <p:nvSpPr>
              <p:cNvPr id="5170" name="Oval 5"/>
              <p:cNvSpPr>
                <a:spLocks noChangeArrowheads="1"/>
              </p:cNvSpPr>
              <p:nvPr/>
            </p:nvSpPr>
            <p:spPr bwMode="auto">
              <a:xfrm>
                <a:off x="3037" y="2977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rgbClr val="7F7F7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1" name="Oval 4"/>
              <p:cNvSpPr>
                <a:spLocks noChangeArrowheads="1"/>
              </p:cNvSpPr>
              <p:nvPr/>
            </p:nvSpPr>
            <p:spPr bwMode="auto">
              <a:xfrm>
                <a:off x="2971" y="2891"/>
                <a:ext cx="253" cy="253"/>
              </a:xfrm>
              <a:prstGeom prst="ellipse">
                <a:avLst/>
              </a:prstGeom>
              <a:solidFill>
                <a:srgbClr val="66FF66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3" name="Text Box 3"/>
              <p:cNvSpPr txBox="1">
                <a:spLocks noChangeArrowheads="1"/>
              </p:cNvSpPr>
              <p:nvPr/>
            </p:nvSpPr>
            <p:spPr bwMode="auto">
              <a:xfrm>
                <a:off x="2997" y="2927"/>
                <a:ext cx="202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13</a:t>
                </a:r>
                <a:endPara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66" name="Прямоугольник 2065"/>
          <p:cNvSpPr/>
          <p:nvPr/>
        </p:nvSpPr>
        <p:spPr>
          <a:xfrm>
            <a:off x="4551352" y="5319708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Ответ: 13.</a:t>
            </a:r>
          </a:p>
        </p:txBody>
      </p:sp>
    </p:spTree>
    <p:extLst>
      <p:ext uri="{BB962C8B-B14F-4D97-AF65-F5344CB8AC3E}">
        <p14:creationId xmlns:p14="http://schemas.microsoft.com/office/powerpoint/2010/main" val="15600088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400" y="1693590"/>
            <a:ext cx="8799948" cy="44945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455" y="1302906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6" y="1868971"/>
            <a:ext cx="8582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2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6975" y="995620"/>
            <a:ext cx="5865225" cy="331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Р-06</a:t>
            </a:r>
            <a:r>
              <a:rPr lang="ru-RU" sz="135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3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единиц в двоичной записи восьмеричного числа 1731</a:t>
            </a:r>
            <a:r>
              <a:rPr lang="ru-RU" sz="135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3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413" y="1659763"/>
            <a:ext cx="8572548" cy="176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достаточно знать двоичные коды чисел от 1 до 7, поскольку для перевода восьмеричного числа в двоичную систему можно достаточно каждую цифру отдельно записать в виде тройки двоичных (триады):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1731</a:t>
            </a:r>
            <a:r>
              <a:rPr lang="ru-RU" sz="1350" b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35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001 111 011 001</a:t>
            </a:r>
            <a:r>
              <a:rPr lang="ru-RU" sz="1350" b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35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записи 7 единиц</a:t>
            </a: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35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5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7</a:t>
            </a:r>
            <a:endParaRPr lang="ru-RU" sz="135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412" y="4642664"/>
            <a:ext cx="8553986" cy="1702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вообще, минимальное двоичное число, содержащее 5 единиц – это 11111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в восьмеричной системе оно записывается как 37 – двухзначное число.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минимальное четырёхзначное восьмеричное число – 1000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1 000 000 000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решения задачи в конце этого числа нужно заменить четыре нуля на единицы:  1 000 001 111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1017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5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1017</a:t>
            </a:r>
            <a:endParaRPr lang="ru-RU" sz="13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412" y="3615764"/>
            <a:ext cx="8572549" cy="8356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Р-05</a:t>
            </a:r>
            <a:r>
              <a:rPr lang="ru-RU" sz="1400" b="0" i="1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наименьшее четырёхзначное восьмеричное число, двоичная запись которого содержит 5 единиц. В ответе запишите только само восьмеричное число, основание системы счисления указывать не нужно</a:t>
            </a:r>
            <a:r>
              <a:rPr lang="ru-RU" sz="1400" b="0" i="1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87006"/>
            <a:ext cx="9144000" cy="689576"/>
            <a:chOff x="0" y="87006"/>
            <a:chExt cx="9144000" cy="68957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87006"/>
              <a:ext cx="9144000" cy="689576"/>
              <a:chOff x="0" y="87006"/>
              <a:chExt cx="9425922" cy="689576"/>
            </a:xfrm>
          </p:grpSpPr>
          <p:sp>
            <p:nvSpPr>
              <p:cNvPr id="4" name="Прямоугольник 3"/>
              <p:cNvSpPr/>
              <p:nvPr userDrawn="1"/>
            </p:nvSpPr>
            <p:spPr>
              <a:xfrm>
                <a:off x="0" y="87006"/>
                <a:ext cx="9266407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endPara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Системы счисления и двоичное представление информации в памяти компьютера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cxnSp>
            <p:nvCxnSpPr>
              <p:cNvPr id="5" name="Прямая соединительная линия 4"/>
              <p:cNvCxnSpPr>
                <a:cxnSpLocks/>
              </p:cNvCxnSpPr>
              <p:nvPr userDrawn="1"/>
            </p:nvCxnSpPr>
            <p:spPr>
              <a:xfrm flipV="1">
                <a:off x="0" y="763345"/>
                <a:ext cx="9425922" cy="13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126024" y="92787"/>
              <a:ext cx="310373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900"/>
                </a:spcBef>
                <a:spcAft>
                  <a:spcPts val="225"/>
                </a:spcAft>
              </a:pP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Пример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ы</a:t>
              </a: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задани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й</a:t>
              </a:r>
              <a:endParaRPr lang="ru-RU" sz="135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057560" y="113795"/>
            <a:ext cx="28007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уровень, время – 1 мин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4034520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455" y="1212569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670" y="1662559"/>
            <a:ext cx="8525282" cy="39208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 bwMode="auto">
          <a:xfrm>
            <a:off x="526121" y="1887250"/>
            <a:ext cx="8091406" cy="34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180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 3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455" y="1212569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670" y="1662558"/>
            <a:ext cx="8525282" cy="44057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4" y="1837459"/>
            <a:ext cx="8183345" cy="41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775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4940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532909" y="5375564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1057115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801" y="1718179"/>
            <a:ext cx="315089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Р-22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Значение арифметического выражения: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записали в системе счисления с основанием 3. Сколько цифр «2» содержится в этой записи?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187537" y="17705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приведём все слагаемые к виду 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расставим в порядке убывания степеней: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 = 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первое слагаемое, 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даёт в троичной записи одну единицу – она нас не интересует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даёт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двойки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732821" y="27708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837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4940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532909" y="5375564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1057115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732821" y="27708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455" y="1886680"/>
            <a:ext cx="246610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значащих нулей в двоичной записи числа</a:t>
            </a:r>
          </a:p>
          <a:p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171" y="3599493"/>
            <a:ext cx="360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srgbClr val="C00000"/>
                </a:solidFill>
              </a:rPr>
              <a:t>Общая идея: </a:t>
            </a:r>
            <a:r>
              <a:rPr lang="ru-RU" i="1" dirty="0">
                <a:solidFill>
                  <a:srgbClr val="C00000"/>
                </a:solidFill>
              </a:rPr>
              <a:t>количество значащих нулей равно количеству всех знаков в двоичной записи числа (его длине!) минус количество единиц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0441" y="5471102"/>
            <a:ext cx="3122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 Е.А. Смирнова, Нижегородская область)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45973" y="1579976"/>
            <a:ext cx="4873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приведём все числа к степеням двойки, учитывая, что 250 = 256 – 4 – 2 =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87537" y="307710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старшая степень двойки – 2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двоичная запись этого числа представляет собой  единицу и 1536 нулей, то есть, состоит из 1537 знаков; таким образом, остаётся найти количество единиц 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318001" y="4274369"/>
            <a:ext cx="4441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вспомним,  число 2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–2K  при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как N–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и K нулей: </a:t>
            </a: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3497"/>
              </p:ext>
            </p:extLst>
          </p:nvPr>
        </p:nvGraphicFramePr>
        <p:xfrm>
          <a:off x="5012234" y="5102272"/>
          <a:ext cx="2704753" cy="73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Формула" r:id="rId4" imgW="1256755" imgH="342751" progId="Equation.3">
                  <p:embed/>
                </p:oleObj>
              </mc:Choice>
              <mc:Fallback>
                <p:oleObj name="Формула" r:id="rId4" imgW="1256755" imgH="34275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234" y="5102272"/>
                        <a:ext cx="2704753" cy="737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5392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4940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532909" y="5375564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1057115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732821" y="27708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455" y="1886680"/>
            <a:ext cx="246610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значащих нулей в двоичной записи числа</a:t>
            </a:r>
          </a:p>
          <a:p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171" y="3599493"/>
            <a:ext cx="360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srgbClr val="C00000"/>
                </a:solidFill>
              </a:rPr>
              <a:t>Общая идея: </a:t>
            </a:r>
            <a:r>
              <a:rPr lang="ru-RU" i="1" dirty="0">
                <a:solidFill>
                  <a:srgbClr val="C00000"/>
                </a:solidFill>
              </a:rPr>
              <a:t>количество значащих нулей равно количеству всех знаков в двоичной записи числа (его длине!) минус количество единиц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0441" y="5471102"/>
            <a:ext cx="3122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 Е.А. Смирнова, Нижегородская область)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7537" y="1997839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того чтобы использовать это свойство, нам нужно представить заданное выражение в виде пар вида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причём в этой цепочке степени двойки нужно выстроить по убыванию,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нашем случае вы выражении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стоит два знака «минус» подряд, это не позволяет сразу использовать формулу,</a:t>
            </a:r>
          </a:p>
        </p:txBody>
      </p:sp>
    </p:spTree>
    <p:extLst>
      <p:ext uri="{BB962C8B-B14F-4D97-AF65-F5344CB8AC3E}">
        <p14:creationId xmlns:p14="http://schemas.microsoft.com/office/powerpoint/2010/main" val="38046884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86016" y="6386563"/>
            <a:ext cx="372800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0727" y="822731"/>
            <a:ext cx="197428" cy="49407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штриховая вправо 16"/>
          <p:cNvSpPr/>
          <p:nvPr/>
        </p:nvSpPr>
        <p:spPr>
          <a:xfrm>
            <a:off x="3532909" y="5375564"/>
            <a:ext cx="613064" cy="267410"/>
          </a:xfrm>
          <a:prstGeom prst="stripedRightArrow">
            <a:avLst>
              <a:gd name="adj1" fmla="val 62790"/>
              <a:gd name="adj2" fmla="val 686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9441" y="1057115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732821" y="27708"/>
            <a:ext cx="6411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Кодирование чисел. Системы счисления.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455" y="1886680"/>
            <a:ext cx="246610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значащих нулей в двоичной записи числа</a:t>
            </a:r>
          </a:p>
          <a:p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171" y="3599493"/>
            <a:ext cx="360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srgbClr val="C00000"/>
                </a:solidFill>
              </a:rPr>
              <a:t>Общая идея: </a:t>
            </a:r>
            <a:r>
              <a:rPr lang="ru-RU" i="1" dirty="0">
                <a:solidFill>
                  <a:srgbClr val="C00000"/>
                </a:solidFill>
              </a:rPr>
              <a:t>количество значащих нулей равно количеству всех знаков в двоичной записи числа (его длине!) минус количество единиц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0441" y="5471102"/>
            <a:ext cx="3122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 Е.А. Смирнова, Нижегородская область)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10744" y="1611033"/>
            <a:ext cx="33243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7. используем теперь равенство: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86371"/>
              </p:ext>
            </p:extLst>
          </p:nvPr>
        </p:nvGraphicFramePr>
        <p:xfrm>
          <a:off x="4649111" y="1956422"/>
          <a:ext cx="2743199" cy="52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Формула" r:id="rId4" imgW="1117600" imgH="190500" progId="Equation.3">
                  <p:embed/>
                </p:oleObj>
              </mc:Choice>
              <mc:Fallback>
                <p:oleObj name="Формула" r:id="rId4" imgW="11176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111" y="1956422"/>
                        <a:ext cx="2743199" cy="526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109525" y="2538500"/>
            <a:ext cx="46465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так что –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128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= –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129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128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 получаем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1536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1024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129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+ 2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128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8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</a:t>
            </a:r>
            <a:r>
              <a:rPr kumimoji="0" lang="ru-RU" altLang="ru-RU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две пары 2</a:t>
            </a:r>
            <a:r>
              <a:rPr kumimoji="0" lang="en-US" altLang="ru-RU" sz="16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16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, а остальные слагаемые дают по одной единице,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46799" y="393724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общее число единиц равно 1 + (1024 – 129) + (128 – 8) + 1 + 1 = 1018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таким образом, количество значащих нулей равно 1537 – 1018 = 519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Ответ: 519.</a:t>
            </a:r>
          </a:p>
        </p:txBody>
      </p:sp>
    </p:spTree>
    <p:extLst>
      <p:ext uri="{BB962C8B-B14F-4D97-AF65-F5344CB8AC3E}">
        <p14:creationId xmlns:p14="http://schemas.microsoft.com/office/powerpoint/2010/main" val="40894484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–4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455" y="1212569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6777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понятия математической логики.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670" y="1662558"/>
            <a:ext cx="8525282" cy="45256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7" y="1757689"/>
            <a:ext cx="7859327" cy="43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135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4" y="3576348"/>
            <a:ext cx="8200934" cy="31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67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413" y="3223559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51874" y="1460268"/>
            <a:ext cx="809105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Р-18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P – множество всех 8-битовых цепочек, начинающихся с 1,  Q – множество всех 8-битовых цепочек, оканчивающихся на 000, а A – некоторое множество произвольных 8-битовых цепочек.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Сколько элементов содержит минимальное множество A, при котором для любой 8-битовой цепочки x истинно выражение 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453217" y="2531746"/>
            <a:ext cx="4111264" cy="369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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  P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 charset="-128"/>
                <a:cs typeface="Times New Roman" pitchFamily="18" charset="0"/>
                <a:sym typeface="Symbol" pitchFamily="18" charset="2"/>
              </a:rPr>
              <a:t>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(x 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)) 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91883" y="168128"/>
            <a:ext cx="6777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понятия математической логики.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65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413" y="3223559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04801" y="1460268"/>
            <a:ext cx="809105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Р-18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P – множество всех 8-битовых цепочек, начинающихся с 1,  Q – множество всех 8-битовых цепочек, оканчивающихся на 000, а A – некоторое множество произвольных 8-битовых цепочек.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Сколько элементов содержит минимальное множество A, при котором для любой 8-битовой цепочки x истинно выражение 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952081" y="2531746"/>
            <a:ext cx="4111264" cy="369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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  P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 charset="-128"/>
                <a:cs typeface="Times New Roman" pitchFamily="18" charset="0"/>
                <a:sym typeface="Symbol" pitchFamily="18" charset="2"/>
              </a:rPr>
              <a:t>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(x 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)) 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8623"/>
            <a:ext cx="866140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484249" y="85682"/>
            <a:ext cx="6777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понятия математической логики.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35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" y="3618659"/>
            <a:ext cx="8340735" cy="29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1" y="340719"/>
            <a:ext cx="8585200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79705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127725"/>
            <a:ext cx="31037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225"/>
              </a:spcAft>
            </a:pP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Пример</a:t>
            </a:r>
            <a:r>
              <a:rPr lang="ru-R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</a:t>
            </a:r>
            <a:r>
              <a:rPr lang="x-none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задани</a:t>
            </a: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Й</a:t>
            </a:r>
            <a:endParaRPr lang="ru-RU" sz="1400" b="1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1" y="822731"/>
            <a:ext cx="606309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</a:pP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7595" y="6343464"/>
            <a:ext cx="150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слайд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8202" y="3223559"/>
            <a:ext cx="1847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39075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413" y="3223559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5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72" name="Rectangle 1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7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04801" y="1460268"/>
            <a:ext cx="809105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Р-18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P – множество всех 8-битовых цепочек, начинающихся с 1,  Q – множество всех 8-битовых цепочек, оканчивающихся на 000, а A – некоторое множество произвольных 8-битовых цепочек.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Сколько элементов содержит минимальное множество A, при котором для любой 8-битовой цепочки x истинно выражение 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952081" y="2531746"/>
            <a:ext cx="4111264" cy="369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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(¬(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  P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" charset="-128"/>
                <a:cs typeface="Times New Roman" pitchFamily="18" charset="0"/>
                <a:sym typeface="Symbol" pitchFamily="18" charset="2"/>
              </a:rPr>
              <a:t>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 charset="-128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(x 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)) 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4249" y="85682"/>
            <a:ext cx="6777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понятия математической логики.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46546" y="3210362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(А.Н.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Носкин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>
          <a:xfrm>
            <a:off x="0" y="776582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8013" y="827378"/>
            <a:ext cx="8412430" cy="1085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Р-03</a:t>
            </a:r>
            <a:r>
              <a:rPr lang="ru-RU" sz="1350" b="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Даны 4 числа, они записаны с использованием различных систем счисления. Укажите среди этих чисел то, в двоичной записи которого содержится ровно 6 единиц. Если таких чисел несколько, укажите наибольшее из них: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6310 * 410	2) F816 + 110	3) 3338		4) 111001112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013" y="1912932"/>
            <a:ext cx="8779877" cy="477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перевести все заданные числа в двоичную систему, подсчитать число единиц и выбрать наибольшее из чисел, в которых ровно 6 единиц;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первого варианта переведем оба сомножителя в двоичную систему: 63­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111111­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4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первом числе ровно 6 единиц, умножение на второе добавляет в конец два нуля:  63­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4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111111­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100­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111111­00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(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в этом числе 6 единиц)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для второго варианта воспользуемся связью между шестнадцатеричной и двоичной системами счисления: каждую цифру шестнадцатеричного числа можно переводить отдельно в тетраду (4 двоичных цифры):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1111­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8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100­0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F8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1111 1000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после добавления единицы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1111 1001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получаем число, содержащее ровно 6 единиц, но оно меньше, чем число в первом варианте ответа,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для третьего варианта используем связь между восьмеричной и двоичной системами: каждую цифру восьмеричного числа переводим отдельно в триаду (группу из трёх) двоичных цифр: 333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011 011 011­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11011011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число тоже содержит 6 единиц, но меньше, чем число в первом варианте ответа)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последнее число 11100111</a:t>
            </a:r>
            <a:r>
              <a:rPr lang="ru-RU" sz="1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записано в двоичной системе, оно тоже содержит ровно 6 единиц, но меньше первого числа,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таким образом, все 4 числа, указанные в вариантах ответов содержат ровно 6 единиц, но наибольшее из них – первое,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Ответ: 1.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87006"/>
            <a:ext cx="9144000" cy="689576"/>
            <a:chOff x="0" y="87006"/>
            <a:chExt cx="9144000" cy="68957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87006"/>
              <a:ext cx="9144000" cy="689576"/>
              <a:chOff x="0" y="87006"/>
              <a:chExt cx="9425922" cy="689576"/>
            </a:xfrm>
          </p:grpSpPr>
          <p:sp>
            <p:nvSpPr>
              <p:cNvPr id="11" name="Прямоугольник 10"/>
              <p:cNvSpPr/>
              <p:nvPr userDrawn="1"/>
            </p:nvSpPr>
            <p:spPr>
              <a:xfrm>
                <a:off x="0" y="87006"/>
                <a:ext cx="9266407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endPara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Системы счисления и двоичное представление информации в памяти компьютера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cxnSp>
            <p:nvCxnSpPr>
              <p:cNvPr id="12" name="Прямая соединительная линия 11"/>
              <p:cNvCxnSpPr>
                <a:cxnSpLocks/>
              </p:cNvCxnSpPr>
              <p:nvPr userDrawn="1"/>
            </p:nvCxnSpPr>
            <p:spPr>
              <a:xfrm flipV="1">
                <a:off x="0" y="763345"/>
                <a:ext cx="9425922" cy="13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126024" y="92787"/>
              <a:ext cx="310373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900"/>
                </a:spcBef>
                <a:spcAft>
                  <a:spcPts val="225"/>
                </a:spcAft>
              </a:pP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Пример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ы</a:t>
              </a: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задани</a:t>
              </a:r>
              <a:r>
                <a:rPr lang="ru-RU" sz="135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47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–5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3455" y="1212569"/>
            <a:ext cx="217258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8028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программы, содержащей циклы и ветвления.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326" y="1619662"/>
            <a:ext cx="8009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целочисленного деления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взятия остатка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работают операторы присваивания, циклы и условные операторы в языке программирования.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3455" y="2761818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326" y="3139381"/>
            <a:ext cx="8009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Получив на вход число x, этот алгоритм печатает число M. Известно, что x &gt; 100. Укажите наименьшее такое (т.е. большее 100) число x, при вводе которого алгоритм печатает 26.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9"/>
          <a:stretch/>
        </p:blipFill>
        <p:spPr bwMode="auto">
          <a:xfrm>
            <a:off x="2215783" y="4321608"/>
            <a:ext cx="3914938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780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–5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8028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программы, содержащей циклы и ветвления.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455" y="1291273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670" y="2007327"/>
            <a:ext cx="352589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Получив на вход число x, этот алгоритм печатает число M. Известно, что x &gt; 100. Укажите наименьшее такое (т.е. большее 100) число x, при вводе которого алгоритм печатает 26.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9"/>
          <a:stretch/>
        </p:blipFill>
        <p:spPr bwMode="auto">
          <a:xfrm>
            <a:off x="6350" y="3904242"/>
            <a:ext cx="3845214" cy="25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38155" y="1291273"/>
            <a:ext cx="197428" cy="5201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351988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78952" y="2007327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видим, что в последней строке выводится на экран переменная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ключевой момент решения: нужно узнать в строках программы, отмеченных знаком * в комментариях, АЛГОРИТМ ЕВКЛИДА для вычисления наибольшего общего делителя (НОД) чисел, записанный в переменные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введённое значение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записывается в переменную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участвует в поиске НОД,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переменную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цикла записывается 65, но если было введено чётное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= 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значение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(оно же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значение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заменяется на 52,</a:t>
            </a:r>
          </a:p>
        </p:txBody>
      </p:sp>
    </p:spTree>
    <p:extLst>
      <p:ext uri="{BB962C8B-B14F-4D97-AF65-F5344CB8AC3E}">
        <p14:creationId xmlns:p14="http://schemas.microsoft.com/office/powerpoint/2010/main" val="4838034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–5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8028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программы, содержащей циклы и ветвления.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455" y="1291273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670" y="2007327"/>
            <a:ext cx="352589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Получив на вход число x, этот алгоритм печатает число M. Известно, что x &gt; 100. Укажите наименьшее такое (т.е. большее 100) число x, при вводе которого алгоритм печатает 26.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9"/>
          <a:stretch/>
        </p:blipFill>
        <p:spPr bwMode="auto">
          <a:xfrm>
            <a:off x="6350" y="3904242"/>
            <a:ext cx="3845214" cy="25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38155" y="1291273"/>
            <a:ext cx="197428" cy="5201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351988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06661" y="195308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сначала предположим, что замены не было, и в M осталось значение 65; поскольку по условию алгоритм печатает 26, тогда получается,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НОД(x,65)=26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этого явно не может быть, потому что 65 не делится на 26,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делаем вывод, что введено чётное значение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произошла замена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52,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итак, нужно найти чётное число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большее 100, такое,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НОД(x,52)=26,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первое число, большее 100, которое делится на 26 – это 104, но оно не подходит, потому что делится ещё и на 52, так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НОД(x,52)=52,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поэтому берём следующее число, которое делится на 26: 104 + 26 = 130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Ответ: 130.</a:t>
            </a:r>
          </a:p>
        </p:txBody>
      </p:sp>
    </p:spTree>
    <p:extLst>
      <p:ext uri="{BB962C8B-B14F-4D97-AF65-F5344CB8AC3E}">
        <p14:creationId xmlns:p14="http://schemas.microsoft.com/office/powerpoint/2010/main" val="26918094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50" y="681884"/>
            <a:ext cx="9144000" cy="378641"/>
            <a:chOff x="6350" y="681884"/>
            <a:chExt cx="9144000" cy="37864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5635585" y="681884"/>
              <a:ext cx="321536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ru-RU" sz="135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повышенный уровень, время –5 мин</a:t>
              </a:r>
              <a:r>
                <a:rPr lang="en-US" sz="13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ru-RU" sz="1350" b="1" dirty="0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 userDrawn="1"/>
          </p:nvCxnSpPr>
          <p:spPr>
            <a:xfrm>
              <a:off x="6350" y="1047825"/>
              <a:ext cx="9144000" cy="12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5584" y="619284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70" y="41701"/>
            <a:ext cx="8028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программы, содержащей циклы и ветвления.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455" y="1291273"/>
            <a:ext cx="1712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670" y="2007327"/>
            <a:ext cx="352589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Получив на вход число x, этот алгоритм печатает число M. Известно, что x &gt; 100. Укажите наименьшее такое (т.е. большее 100) число x, при вводе которого алгоритм печатает 26.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9"/>
          <a:stretch/>
        </p:blipFill>
        <p:spPr bwMode="auto">
          <a:xfrm>
            <a:off x="6350" y="3904242"/>
            <a:ext cx="3845214" cy="25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38155" y="1291273"/>
            <a:ext cx="197428" cy="52016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351988"/>
            <a:ext cx="1242520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06661" y="195308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сначала предположим, что замены не было, и в M осталось значение 65; поскольку по условию алгоритм печатает 26, тогда получается,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НОД(x,65)=26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этого явно не может быть, потому что 65 не делится на 26,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делаем вывод, что введено чётное значение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произошла замена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52,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итак, нужно найти чётное число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большее 100, такое,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НОД(x,52)=26,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первое число, большее 100, которое делится на 26 – это 104, но оно не подходит, потому что делится ещё и на 52, так что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НОД(x,52)=52,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поэтому берём следующее число, которое делится на 26: 104 + 26 = 130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Ответ: 130.</a:t>
            </a:r>
          </a:p>
        </p:txBody>
      </p:sp>
    </p:spTree>
    <p:extLst>
      <p:ext uri="{BB962C8B-B14F-4D97-AF65-F5344CB8AC3E}">
        <p14:creationId xmlns:p14="http://schemas.microsoft.com/office/powerpoint/2010/main" val="10055372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6350" y="10478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455" y="54004"/>
            <a:ext cx="7677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сети. Адресация в Интернете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76692" y="743967"/>
            <a:ext cx="675742" cy="620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690" y="1636063"/>
            <a:ext cx="7872766" cy="2302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два узла относятся к одной сети, то адрес сети у них одинаковый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компьютер, подключенный к сети Интернет, должен иметь собственный адрес, который называют IP-адресом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Protocol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компьютера – это 32-битное число; для удобства его обычно записывают  в виде четырёх чисел, разделенных точками; каждое из этих чисел находится в интервале 0…255, например: 192.168.85.210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IP-адрес состоит из двух частей: адреса сети и адреса узла в этой сети, причём деление адреса на части определяется маской – 32-битным числом, в двоичной записи которого сначала стоят единицы, а потом – нули: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2776" y="1179443"/>
            <a:ext cx="1986313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9691" y="4996601"/>
            <a:ext cx="7793765" cy="568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часть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-адреса, которая соответствует единичным битам маски, относится к адресу сети, а часть, соответствующая нулевым битам маски – это числовой адрес узла.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2" y="4042256"/>
            <a:ext cx="5057775" cy="7524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35585" y="681884"/>
            <a:ext cx="28007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базовый уровень, время – 2 мин</a:t>
            </a:r>
            <a:r>
              <a:rPr lang="en-US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135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07383" y="6188176"/>
            <a:ext cx="184496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2969895" algn="ctr"/>
                <a:tab pos="5940425" algn="r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Поляков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-2016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90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6350" y="10478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455" y="54004"/>
            <a:ext cx="767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сети. Адресация в Интернете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670" y="1203673"/>
            <a:ext cx="7428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§ 5. ИНФОРМАЦИОННО-КОММУНИКАЦИОННЫЕ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933" y="752748"/>
            <a:ext cx="1170533" cy="6340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3454" y="1498750"/>
            <a:ext cx="8089827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Интернет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глобальная телекоммуникационная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объединяющая многие локальные, региональные и корпоративные сети (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два и больше компьютеров и сетевых устройств, соединенных между собой для обмена информацией).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indent="-11113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indent="-11113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(сервисы) Интернет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3" indent="-11113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Наиболее удобный способ поиска информации -  это использование поисковых серверов.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информации можно осуществлять по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каталогам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набору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ключевых слов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ключевых слов формируется по определенным правилам с помощью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 запросов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0" y="3698648"/>
            <a:ext cx="4427220" cy="28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110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6350" y="10478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5670" y="1203673"/>
            <a:ext cx="7428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§ 5. ИНФОРМАЦИОННО-КОММУНИКАЦИОННЫЕ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933" y="752748"/>
            <a:ext cx="1170533" cy="6340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5669" y="1692558"/>
            <a:ext cx="8579339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Найти страницу в Интернет или сделать на нее ссылку можно с помощью 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адреса страницы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(URL –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Universal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Resource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Locator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), который включает в себя способ доступа к документу, имя сервера, на котором находится документ, а также путь  к файлу (документу).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NewRomanPSMT"/>
              </a:rPr>
              <a:t>Для доступа к документу требуется указать используемый протокол передачи данных,  сервер и путь к документу.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669" y="2926999"/>
            <a:ext cx="247074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Протокол передачи данных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669" y="3269529"/>
            <a:ext cx="8452797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Среди множества протоколов, наиболее известными являются</a:t>
            </a:r>
            <a:r>
              <a:rPr lang="en-US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TCP и IP.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Протокол IP организует в сети работу с логической адресацией, а протокол TCP относится к группе протоколов, занимающихся подготовкой данных к передаче.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Для идентификации компьютеров в TCP/IP применяется 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IP-адресация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 IP-адрес однозначно определяет сеть и узел сети.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http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:// </a:t>
            </a:r>
            <a:r>
              <a:rPr lang="en-US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home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microsoft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com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intl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ru</a:t>
            </a:r>
            <a:r>
              <a:rPr lang="ru-RU" sz="1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Для доступа к </a:t>
            </a:r>
            <a:r>
              <a:rPr lang="en-US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W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eb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- страницам используется протокол передачи гипертекста – 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HTTP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HyperText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Transfer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Protocol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). Указан используемый протокол передачи данных, поставлена цепочка символов (://). Далее указан сервер, путь к документу и  </a:t>
            </a:r>
            <a:r>
              <a:rPr lang="ru-RU" sz="14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домен верхнего уровня</a:t>
            </a:r>
            <a:r>
              <a:rPr lang="ru-RU" sz="1100" i="1" dirty="0">
                <a:latin typeface="TimesNewRomanPS-ItalicMT"/>
                <a:ea typeface="TimesNewRomanPSMT"/>
                <a:cs typeface="TimesNewRomanPS-ItalicMT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Домены верхнего уровня бывают двух типов: географические (двухбуквенные) и административные (трехбуквенные).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300" y="143941"/>
            <a:ext cx="767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сети. Адресация в Интернете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389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6350" y="10478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5300" y="143941"/>
            <a:ext cx="767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сети. Адресация в Интернете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00" y="1565563"/>
            <a:ext cx="81922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есть IP-адрес 143.18.26.100 и этот адрес назначен устройству в не-которой сети с маской 255.255.252.0. Требуется определить адрес сети.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300" y="1257786"/>
            <a:ext cx="206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300" y="2396560"/>
            <a:ext cx="83169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Переведем  заданные  IP-адрес  и  маску  в  двоичный  вид.  Если  для  удобства  чтения сохранить  точки,  разделяющие  октеты,  то  двоичный  вид  IP-адреса  будет  выглядеть следующим образом: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10001111.00010010.00011010.01100100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Двоичный вид маски: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11111111.11111111.11111100.00000000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Выпишем их друг под другом и проведем операцию логического умножения: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10001111.00010010.00011010.01100100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11111111.11111111.11111100.00000000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10001111.00010010.00011000.00000000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009" y="4931510"/>
            <a:ext cx="80779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десятичном  представлении  результат  произведения  запишется  как 143.18.26.0.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 наш  адрес  принадлежит  IP-сети  143.18.26.0  с  маской 255.255.252.0.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единичной части этой маски составляет 22 бита.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сокращения записи маски может быть указано количество единичных битов через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«/» после адреса: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143.18.26.100/22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9629" y="6432065"/>
            <a:ext cx="5742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/>
              <a:t>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Информатика, Пособие для подготовки к ЕГЭ, Вовк Е.Т., Глинка Н.В., Грацианова Т.Ю.,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469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 userDrawn="1"/>
        </p:nvCxnSpPr>
        <p:spPr>
          <a:xfrm>
            <a:off x="6350" y="1047825"/>
            <a:ext cx="9144000" cy="12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5670" y="603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5300" y="143941"/>
            <a:ext cx="767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сети. Адресация в Интернете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027" y="1271974"/>
            <a:ext cx="206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9629" y="6432065"/>
            <a:ext cx="5742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/>
              <a:t>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Информатика, Пособие для подготовки к ЕГЭ, Вовк Е.Т., Глинка Н.В., Грацианова Т.Ю., 2013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6027" y="1651150"/>
            <a:ext cx="8291945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некоторой сети двум компьютерам назначили адреса 192.168.10.2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192.168.10. 65 с маской 26 бит (255.255.255.192). Почему при таких настройках адресов компьютеры друг друга «не видят»?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027" y="2605257"/>
            <a:ext cx="8202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Определим адрес сети первого из компьютеров (192.168.10.2/26):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11000000.10101000.00001010.00000010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11111111.11111111.11111111.11000000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11000000.10101000.00001010.00000000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Следовательно, адрес сети в десятичном виде 192.168.10.0.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Теперь  проведем  такую  же  операцию  с  адресом  второго  компьютера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(192.168.10.65/26):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11000000.10101000.00001010.01000001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11111111.11111111.11111111.11000000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11000000.10101000.00001010.01000000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случае адрес сети 192.168.10.64. Так как адреса сетей не со-впадают, обмен данными между этими компьютерами возможен только при наличии маршрутизатора.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11741746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1584" y="898430"/>
            <a:ext cx="85424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x-none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 </a:t>
            </a:r>
            <a:endParaRPr lang="ru-RU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Демонстрационные варианты ЕГЭ 2004-201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гг.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Тренировочные и диагностические работы МИОО.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Гусева И.Ю. ЕГЭ. Информатика: раздаточный материал тренировочных тестов. — СПб: Тригон, 2009.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Якушкин П.А., Лещинер В.Р., Кириенко Д.П.  ЕГЭ 2010. Информатика. Типовые тестовые задания. — М.: Экзамен, 2010.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Абрамян М.Э., Михалкович С.С., Русанова Я.М., Чердынцева М.И.  Информатика. ЕГЭ шаг за шагом. — М.: НИИ школьных технологий, 2010.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Чуркина Т.Е. ЕГЭ 2011. Информатика. Тематические тренировочные задания. — М.: Эксмо, 2010.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Самылкина Н.Н., Островская Е.М. ЕГЭ 2011. Информатика. Тематические тренировочные задания. — М.: Эксмо, 2010.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 С.С., Ушаков Д.М. ЕГЭ 2015. Информатика. Тематические тестовые задания. — М.: Экзамен, 2015.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spcAft>
                <a:spcPts val="0"/>
              </a:spcAft>
              <a:buFont typeface="+mj-lt"/>
              <a:buAutoNum type="arabicPeriod"/>
            </a:pPr>
            <a:r>
              <a:rPr lang="x-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Ушаков Д.М. ЕГЭ-2015. Информатика. 20 типовых вариантов экзаменационных работ для подготовки к ЕГЭ. — М.: Астрель, 2014.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785" y="882764"/>
            <a:ext cx="8412430" cy="623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Р-00. 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хранения целого числа со знаком используется один байт. Сколько единиц содержит внутреннее представление числа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(-78)</a:t>
            </a:r>
            <a:r>
              <a:rPr lang="ru-RU" sz="1500" i="1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ru-RU" sz="15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85" y="1735935"/>
            <a:ext cx="8412430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(вариант 1, классический):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переводим число 78 в двоичную систему счисления: 78 = 64 + 8 + 4 + 2 =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ru-RU" sz="135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1001110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условию число занимает в памяти 1 байт = 8 бит, поэтому нужно представить число с помощью 8 разрядов,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получилось всего 8 разрядов (бит), добавляем впереди один ноль: 78 = </a:t>
            </a:r>
            <a:r>
              <a:rPr lang="en-US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1001110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3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инверсию битов (заменяем везде 0 на 1 и 1 на 0): </a:t>
            </a:r>
            <a:r>
              <a:rPr lang="en-US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1001110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→    10110001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добавляем к результату единицу10110001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+ 1 = 10110010</a:t>
            </a:r>
            <a:r>
              <a:rPr lang="ru-RU" sz="135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(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число </a:t>
            </a:r>
            <a:r>
              <a:rPr lang="ru-RU" sz="13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(-78)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двоичном дополнительно коде),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записи этого числа 4 единицы</a:t>
            </a:r>
          </a:p>
          <a:p>
            <a:pPr marL="257175" lvl="0" indent="-257175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sz="13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верный ответ: 4</a:t>
            </a: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785" y="5176738"/>
            <a:ext cx="8412430" cy="87318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3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ловушки и проблемы:</a:t>
            </a:r>
          </a:p>
          <a:p>
            <a:pPr marL="214313" lvl="0" indent="-214313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50" b="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не забыть в конце добавить единицу, причем это может быть не так тривиально, если будут переносы в следующий разряд – тут тоже есть шанс ошибиться из-за невнимательности.</a:t>
            </a:r>
            <a:endParaRPr lang="ru-RU" sz="1350" b="0" u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87006"/>
            <a:ext cx="9144000" cy="689576"/>
            <a:chOff x="0" y="87006"/>
            <a:chExt cx="9144000" cy="68957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87006"/>
              <a:ext cx="9144000" cy="689576"/>
              <a:chOff x="0" y="87006"/>
              <a:chExt cx="9425922" cy="689576"/>
            </a:xfrm>
          </p:grpSpPr>
          <p:sp>
            <p:nvSpPr>
              <p:cNvPr id="12" name="Прямоугольник 11"/>
              <p:cNvSpPr/>
              <p:nvPr userDrawn="1"/>
            </p:nvSpPr>
            <p:spPr>
              <a:xfrm>
                <a:off x="0" y="87006"/>
                <a:ext cx="9266407" cy="67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endParaRPr lang="ru-RU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2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Тема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Системы счисления и двоичное представление информации в памяти компьютера</a:t>
                </a:r>
                <a:r>
                  <a:rPr lang="ru-RU" sz="1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cxnSp>
            <p:nvCxnSpPr>
              <p:cNvPr id="13" name="Прямая соединительная линия 12"/>
              <p:cNvCxnSpPr>
                <a:cxnSpLocks/>
              </p:cNvCxnSpPr>
              <p:nvPr userDrawn="1"/>
            </p:nvCxnSpPr>
            <p:spPr>
              <a:xfrm flipV="1">
                <a:off x="0" y="763345"/>
                <a:ext cx="9425922" cy="1323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126024" y="92787"/>
              <a:ext cx="3103731" cy="37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900"/>
                </a:spcBef>
                <a:spcAft>
                  <a:spcPts val="225"/>
                </a:spcAft>
              </a:pP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Пример</a:t>
              </a:r>
              <a:r>
                <a:rPr lang="ru-RU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ы</a:t>
              </a:r>
              <a:r>
                <a:rPr lang="x-none" sz="16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задани</a:t>
              </a:r>
              <a:r>
                <a:rPr lang="ru-RU" sz="135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725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1801</TotalTime>
  <Words>9606</Words>
  <Application>Microsoft Office PowerPoint</Application>
  <PresentationFormat>Экран (4:3)</PresentationFormat>
  <Paragraphs>1150</Paragraphs>
  <Slides>89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103" baseType="lpstr">
      <vt:lpstr>Arial</vt:lpstr>
      <vt:lpstr>Calibri</vt:lpstr>
      <vt:lpstr>Calibri Light</vt:lpstr>
      <vt:lpstr>Cambria</vt:lpstr>
      <vt:lpstr>Cambria Math</vt:lpstr>
      <vt:lpstr>Courier New</vt:lpstr>
      <vt:lpstr>Symbol</vt:lpstr>
      <vt:lpstr>Times New Roman</vt:lpstr>
      <vt:lpstr>TimesNewRoman</vt:lpstr>
      <vt:lpstr>TimesNewRomanPS-ItalicMT</vt:lpstr>
      <vt:lpstr>TimesNewRomanPSMT</vt:lpstr>
      <vt:lpstr>Wingdings</vt:lpstr>
      <vt:lpstr>Тема Office</vt:lpstr>
      <vt:lpstr>Формула</vt:lpstr>
      <vt:lpstr>ОБЕСПЕЧЕНИЕ ГОТОВНОСТИ УЧАЩИХСЯ К СДАЧЕ ЕДИНОГО ГОСУДАРСТВЕННОГО ЭКЗАМЕНА ПО ИНФОРМАТИКЕ</vt:lpstr>
      <vt:lpstr>ОБЕСПЕЧЕНИЕ ГОТОВНОСТИ УЧАЩИХСЯ К СДАЧЕ ЕДИНОГО ГОСУДАРСТВЕННОГО ЭКЗАМЕНА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ГОТОВНОСТИ УЧАЩИХСЯ К СДАЧЕ ЕДИНОГО ГОСУДАРСТВЕННОГО ЭКЗАМЕНА ПО ИНФОРМАТИКЕ</dc:title>
  <dc:creator>Животова Елена</dc:creator>
  <cp:lastModifiedBy>Животова Елена</cp:lastModifiedBy>
  <cp:revision>135</cp:revision>
  <dcterms:created xsi:type="dcterms:W3CDTF">2017-03-17T10:57:53Z</dcterms:created>
  <dcterms:modified xsi:type="dcterms:W3CDTF">2017-04-25T14:26:59Z</dcterms:modified>
</cp:coreProperties>
</file>