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95" r:id="rId4"/>
    <p:sldId id="274" r:id="rId5"/>
    <p:sldId id="270" r:id="rId6"/>
    <p:sldId id="275" r:id="rId7"/>
    <p:sldId id="276" r:id="rId8"/>
    <p:sldId id="277" r:id="rId9"/>
    <p:sldId id="291" r:id="rId10"/>
    <p:sldId id="292" r:id="rId11"/>
    <p:sldId id="293" r:id="rId12"/>
    <p:sldId id="289" r:id="rId13"/>
    <p:sldId id="278" r:id="rId14"/>
    <p:sldId id="279" r:id="rId15"/>
    <p:sldId id="280" r:id="rId16"/>
    <p:sldId id="281" r:id="rId17"/>
    <p:sldId id="282" r:id="rId18"/>
    <p:sldId id="283" r:id="rId19"/>
    <p:sldId id="284" r:id="rId20"/>
    <p:sldId id="285" r:id="rId21"/>
    <p:sldId id="286" r:id="rId22"/>
    <p:sldId id="287" r:id="rId23"/>
    <p:sldId id="288" r:id="rId24"/>
    <p:sldId id="294" r:id="rId25"/>
    <p:sldId id="29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B05"/>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C105A7-9D53-498E-A39A-5AA9EDC66471}" type="datetimeFigureOut">
              <a:rPr lang="ru-RU" smtClean="0"/>
              <a:pPr/>
              <a:t>13.03.2018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DAFF63-0B37-46A6-881F-113BF1ED45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05A7-9D53-498E-A39A-5AA9EDC66471}" type="datetimeFigureOut">
              <a:rPr lang="ru-RU" smtClean="0"/>
              <a:pPr/>
              <a:t>13.03.2018</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AFF63-0B37-46A6-881F-113BF1ED45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Hp\Desktop\&#1091;&#1088;&#1086;&#1082;%202018\Gardemariny_vperyod_-_Razluka_Minus_(iPlayer.fm).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857224" y="857232"/>
            <a:ext cx="7715304" cy="4286280"/>
          </a:xfrm>
        </p:spPr>
        <p:txBody>
          <a:bodyPr>
            <a:normAutofit fontScale="90000"/>
          </a:bodyPr>
          <a:lstStyle/>
          <a:p>
            <a:r>
              <a:rPr lang="ru-RU" sz="1800" dirty="0" smtClean="0"/>
              <a:t/>
            </a:r>
            <a:br>
              <a:rPr lang="ru-RU" sz="1800" dirty="0" smtClean="0"/>
            </a:br>
            <a:r>
              <a:rPr lang="ru-RU" sz="1800" dirty="0" smtClean="0">
                <a:latin typeface="Arial Black" pitchFamily="34" charset="0"/>
              </a:rPr>
              <a:t>Государственное автономное профессиональное образовательное учреждение Краснодарского края</a:t>
            </a:r>
            <a:br>
              <a:rPr lang="ru-RU" sz="1800" dirty="0" smtClean="0">
                <a:latin typeface="Arial Black" pitchFamily="34" charset="0"/>
              </a:rPr>
            </a:br>
            <a:r>
              <a:rPr lang="ru-RU" sz="1800" dirty="0" smtClean="0">
                <a:latin typeface="Arial Black" pitchFamily="34" charset="0"/>
              </a:rPr>
              <a:t>« </a:t>
            </a:r>
            <a:r>
              <a:rPr lang="ru-RU" sz="1800" dirty="0" err="1" smtClean="0">
                <a:latin typeface="Arial Black" pitchFamily="34" charset="0"/>
              </a:rPr>
              <a:t>Лабинский</a:t>
            </a:r>
            <a:r>
              <a:rPr lang="ru-RU" sz="1800" dirty="0" smtClean="0">
                <a:latin typeface="Arial Black" pitchFamily="34" charset="0"/>
              </a:rPr>
              <a:t> аграрный техникум»</a:t>
            </a:r>
            <a:br>
              <a:rPr lang="ru-RU" sz="1800" dirty="0" smtClean="0">
                <a:latin typeface="Arial Black" pitchFamily="34" charset="0"/>
              </a:rPr>
            </a:br>
            <a:r>
              <a:rPr lang="ru-RU" sz="1800" dirty="0" smtClean="0">
                <a:solidFill>
                  <a:srgbClr val="FF0000"/>
                </a:solidFill>
                <a:latin typeface="+mn-lt"/>
              </a:rPr>
              <a:t/>
            </a:r>
            <a:br>
              <a:rPr lang="ru-RU" sz="1800" dirty="0" smtClean="0">
                <a:solidFill>
                  <a:srgbClr val="FF0000"/>
                </a:solidFill>
                <a:latin typeface="+mn-lt"/>
              </a:rPr>
            </a:br>
            <a:r>
              <a:rPr lang="ru-RU" sz="1800" dirty="0" smtClean="0">
                <a:solidFill>
                  <a:srgbClr val="FF0000"/>
                </a:solidFill>
                <a:latin typeface="+mn-lt"/>
              </a:rPr>
              <a:t/>
            </a:r>
            <a:br>
              <a:rPr lang="ru-RU" sz="1800" dirty="0" smtClean="0">
                <a:solidFill>
                  <a:srgbClr val="FF0000"/>
                </a:solidFill>
                <a:latin typeface="+mn-lt"/>
              </a:rPr>
            </a:br>
            <a:r>
              <a:rPr lang="ru-RU" sz="1800" dirty="0" smtClean="0">
                <a:solidFill>
                  <a:srgbClr val="FF0000"/>
                </a:solidFill>
                <a:latin typeface="+mn-lt"/>
              </a:rPr>
              <a:t/>
            </a:r>
            <a:br>
              <a:rPr lang="ru-RU" sz="1800" dirty="0" smtClean="0">
                <a:solidFill>
                  <a:srgbClr val="FF0000"/>
                </a:solidFill>
                <a:latin typeface="+mn-lt"/>
              </a:rPr>
            </a:br>
            <a:r>
              <a:rPr lang="ru-RU" sz="1800" dirty="0" smtClean="0">
                <a:solidFill>
                  <a:srgbClr val="FF0000"/>
                </a:solidFill>
                <a:latin typeface="+mn-lt"/>
              </a:rPr>
              <a:t/>
            </a:r>
            <a:br>
              <a:rPr lang="ru-RU" sz="1800" dirty="0" smtClean="0">
                <a:solidFill>
                  <a:srgbClr val="FF0000"/>
                </a:solidFill>
                <a:latin typeface="+mn-lt"/>
              </a:rPr>
            </a:br>
            <a:r>
              <a:rPr lang="ru-RU" sz="1800" dirty="0" smtClean="0">
                <a:solidFill>
                  <a:srgbClr val="FF0000"/>
                </a:solidFill>
                <a:latin typeface="Arial Black" pitchFamily="34" charset="0"/>
              </a:rPr>
              <a:t>Открытый урок по теме:</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«Сельскохозяйственная стажировка студентов техникума на сельскохозяйственных предприятиях Германии»</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a:r>
            <a:br>
              <a:rPr lang="ru-RU" sz="1800" dirty="0" smtClean="0">
                <a:solidFill>
                  <a:srgbClr val="FF0000"/>
                </a:solidFill>
                <a:latin typeface="Arial Black" pitchFamily="34" charset="0"/>
              </a:rPr>
            </a:br>
            <a:r>
              <a:rPr lang="ru-RU" sz="1800" dirty="0" smtClean="0">
                <a:solidFill>
                  <a:srgbClr val="FF0000"/>
                </a:solidFill>
                <a:latin typeface="Arial Black" pitchFamily="34" charset="0"/>
              </a:rPr>
              <a:t>                                 </a:t>
            </a:r>
            <a:r>
              <a:rPr lang="ru-RU" sz="1800" dirty="0" smtClean="0">
                <a:solidFill>
                  <a:srgbClr val="C00000"/>
                </a:solidFill>
                <a:latin typeface="Arial Black" pitchFamily="34" charset="0"/>
              </a:rPr>
              <a:t>подготовила:</a:t>
            </a:r>
            <a:br>
              <a:rPr lang="ru-RU" sz="1800" dirty="0" smtClean="0">
                <a:solidFill>
                  <a:srgbClr val="C00000"/>
                </a:solidFill>
                <a:latin typeface="Arial Black" pitchFamily="34" charset="0"/>
              </a:rPr>
            </a:br>
            <a:r>
              <a:rPr lang="ru-RU" sz="1800" dirty="0" smtClean="0">
                <a:solidFill>
                  <a:srgbClr val="C00000"/>
                </a:solidFill>
                <a:latin typeface="Arial Black" pitchFamily="34" charset="0"/>
              </a:rPr>
              <a:t>                                                        преподаватель </a:t>
            </a:r>
            <a:r>
              <a:rPr lang="ru-RU" sz="1800" dirty="0" err="1" smtClean="0">
                <a:solidFill>
                  <a:srgbClr val="C00000"/>
                </a:solidFill>
                <a:latin typeface="Arial Black" pitchFamily="34" charset="0"/>
              </a:rPr>
              <a:t>Григоренко</a:t>
            </a:r>
            <a:r>
              <a:rPr lang="ru-RU" sz="1800" dirty="0" smtClean="0">
                <a:solidFill>
                  <a:srgbClr val="C00000"/>
                </a:solidFill>
                <a:latin typeface="Arial Black" pitchFamily="34" charset="0"/>
              </a:rPr>
              <a:t> И.А.</a:t>
            </a:r>
            <a:br>
              <a:rPr lang="ru-RU" sz="1800" dirty="0" smtClean="0">
                <a:solidFill>
                  <a:srgbClr val="C00000"/>
                </a:solidFill>
                <a:latin typeface="Arial Black" pitchFamily="34" charset="0"/>
              </a:rPr>
            </a:br>
            <a:r>
              <a:rPr lang="ru-RU" sz="1800" dirty="0" smtClean="0">
                <a:solidFill>
                  <a:srgbClr val="FF0000"/>
                </a:solidFill>
                <a:latin typeface="+mn-lt"/>
              </a:rPr>
              <a:t/>
            </a:r>
            <a:br>
              <a:rPr lang="ru-RU" sz="1800" dirty="0" smtClean="0">
                <a:solidFill>
                  <a:srgbClr val="FF0000"/>
                </a:solidFill>
                <a:latin typeface="+mn-lt"/>
              </a:rPr>
            </a:br>
            <a:r>
              <a:rPr lang="ru-RU" sz="1800" dirty="0" smtClean="0">
                <a:solidFill>
                  <a:srgbClr val="FF0000"/>
                </a:solidFill>
                <a:latin typeface="+mn-lt"/>
              </a:rPr>
              <a:t/>
            </a:r>
            <a:br>
              <a:rPr lang="ru-RU" sz="1800" dirty="0" smtClean="0">
                <a:solidFill>
                  <a:srgbClr val="FF0000"/>
                </a:solidFill>
                <a:latin typeface="+mn-lt"/>
              </a:rPr>
            </a:br>
            <a:r>
              <a:rPr lang="ru-RU" sz="1800" dirty="0" smtClean="0">
                <a:solidFill>
                  <a:srgbClr val="FF0000"/>
                </a:solidFill>
                <a:latin typeface="+mn-lt"/>
              </a:rPr>
              <a:t>                                                       </a:t>
            </a:r>
            <a:r>
              <a:rPr lang="ru-RU" sz="1800" dirty="0" smtClean="0">
                <a:solidFill>
                  <a:srgbClr val="660033"/>
                </a:solidFill>
                <a:latin typeface="Arial Black" pitchFamily="34" charset="0"/>
              </a:rPr>
              <a:t>Дата проведения 13 марта 2018 года</a:t>
            </a:r>
            <a:r>
              <a:rPr lang="ru-RU" dirty="0" smtClean="0">
                <a:solidFill>
                  <a:srgbClr val="660033"/>
                </a:solidFill>
              </a:rPr>
              <a:t/>
            </a:r>
            <a:br>
              <a:rPr lang="ru-RU" dirty="0" smtClean="0">
                <a:solidFill>
                  <a:srgbClr val="660033"/>
                </a:solidFill>
              </a:rPr>
            </a:br>
            <a:endParaRPr lang="ru-RU" dirty="0">
              <a:solidFill>
                <a:srgbClr val="660033"/>
              </a:solidFill>
            </a:endParaRPr>
          </a:p>
        </p:txBody>
      </p:sp>
      <p:pic>
        <p:nvPicPr>
          <p:cNvPr id="3" name="Gardemariny_vperyod_-_Razluka_Minus_(iPlayer.fm).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05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686700" cy="1143000"/>
          </a:xfrm>
        </p:spPr>
        <p:txBody>
          <a:bodyPr>
            <a:normAutofit fontScale="90000"/>
          </a:bodyPr>
          <a:lstStyle/>
          <a:p>
            <a:pPr lvl="1"/>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en-US" sz="4400" dirty="0" err="1" smtClean="0">
                <a:solidFill>
                  <a:srgbClr val="FF0000"/>
                </a:solidFill>
              </a:rPr>
              <a:t>Beantworten</a:t>
            </a:r>
            <a:r>
              <a:rPr lang="en-US" sz="4400" dirty="0" smtClean="0">
                <a:solidFill>
                  <a:srgbClr val="FF0000"/>
                </a:solidFill>
              </a:rPr>
              <a:t> </a:t>
            </a:r>
            <a:r>
              <a:rPr lang="en-US" sz="4400" dirty="0" err="1">
                <a:solidFill>
                  <a:srgbClr val="FF0000"/>
                </a:solidFill>
              </a:rPr>
              <a:t>Sie</a:t>
            </a:r>
            <a:r>
              <a:rPr lang="en-US" sz="4400" dirty="0">
                <a:solidFill>
                  <a:srgbClr val="FF0000"/>
                </a:solidFill>
              </a:rPr>
              <a:t> die </a:t>
            </a:r>
            <a:r>
              <a:rPr lang="en-US" sz="4400" dirty="0" err="1">
                <a:solidFill>
                  <a:srgbClr val="FF0000"/>
                </a:solidFill>
              </a:rPr>
              <a:t>Fragen</a:t>
            </a:r>
            <a:r>
              <a:rPr lang="en-US" sz="4400" dirty="0">
                <a:solidFill>
                  <a:srgbClr val="FF0000"/>
                </a:solidFill>
              </a:rPr>
              <a:t>!</a:t>
            </a:r>
            <a:r>
              <a:rPr lang="ru-RU" sz="1600" dirty="0"/>
              <a:t/>
            </a:r>
            <a:br>
              <a:rPr lang="ru-RU" sz="1600" dirty="0"/>
            </a:br>
            <a:r>
              <a:rPr lang="ru-RU" sz="1600" dirty="0" smtClean="0"/>
              <a:t/>
            </a:r>
            <a:br>
              <a:rPr lang="ru-RU" sz="1600" dirty="0" smtClean="0"/>
            </a:br>
            <a:r>
              <a:rPr lang="de-DE" sz="3100" b="1" dirty="0" smtClean="0"/>
              <a:t>Hat </a:t>
            </a:r>
            <a:r>
              <a:rPr lang="de-DE" sz="3100" b="1" dirty="0"/>
              <a:t>Peter viele Milchkühe?</a:t>
            </a:r>
            <a:r>
              <a:rPr lang="ru-RU" sz="3100" b="1" dirty="0"/>
              <a:t/>
            </a:r>
            <a:br>
              <a:rPr lang="ru-RU" sz="3100" b="1" dirty="0"/>
            </a:br>
            <a:r>
              <a:rPr lang="de-DE" sz="3100" b="1" dirty="0"/>
              <a:t>Wie viel Liter Milch geben seine Kühe?</a:t>
            </a:r>
            <a:r>
              <a:rPr lang="ru-RU" sz="3100" b="1" dirty="0"/>
              <a:t/>
            </a:r>
            <a:br>
              <a:rPr lang="ru-RU" sz="3100" b="1" dirty="0"/>
            </a:br>
            <a:r>
              <a:rPr lang="en-US" sz="3100" b="1" dirty="0" err="1"/>
              <a:t>Wie</a:t>
            </a:r>
            <a:r>
              <a:rPr lang="en-US" sz="3100" b="1" dirty="0"/>
              <a:t> </a:t>
            </a:r>
            <a:r>
              <a:rPr lang="en-US" sz="3100" b="1" dirty="0" err="1"/>
              <a:t>verarbeitet</a:t>
            </a:r>
            <a:r>
              <a:rPr lang="en-US" sz="3100" b="1" dirty="0"/>
              <a:t> man </a:t>
            </a:r>
            <a:r>
              <a:rPr lang="en-US" sz="3100" b="1" dirty="0" err="1"/>
              <a:t>Milch</a:t>
            </a:r>
            <a:r>
              <a:rPr lang="en-US" sz="3100" b="1" dirty="0"/>
              <a:t>?</a:t>
            </a:r>
            <a:r>
              <a:rPr lang="ru-RU" sz="3100" b="1" dirty="0"/>
              <a:t/>
            </a:r>
            <a:br>
              <a:rPr lang="ru-RU" sz="3100" b="1" dirty="0"/>
            </a:br>
            <a:r>
              <a:rPr lang="de-DE" sz="3100" b="1" dirty="0"/>
              <a:t>Was machen Paul und Frank im Stall?</a:t>
            </a:r>
            <a:r>
              <a:rPr lang="ru-RU" sz="3100" b="1" dirty="0"/>
              <a:t/>
            </a:r>
            <a:br>
              <a:rPr lang="ru-RU" sz="3100" b="1" dirty="0"/>
            </a:br>
            <a:r>
              <a:rPr lang="en-US" sz="3100" b="1" dirty="0" err="1"/>
              <a:t>Welche</a:t>
            </a:r>
            <a:r>
              <a:rPr lang="en-US" sz="3100" b="1" dirty="0"/>
              <a:t> </a:t>
            </a:r>
            <a:r>
              <a:rPr lang="en-US" sz="3100" b="1" dirty="0" err="1"/>
              <a:t>Tiere</a:t>
            </a:r>
            <a:r>
              <a:rPr lang="en-US" sz="3100" b="1" dirty="0"/>
              <a:t> hat Peter </a:t>
            </a:r>
            <a:r>
              <a:rPr lang="en-US" sz="3100" b="1" dirty="0" err="1"/>
              <a:t>im</a:t>
            </a:r>
            <a:r>
              <a:rPr lang="en-US" sz="3100" b="1" dirty="0"/>
              <a:t> Stall?</a:t>
            </a:r>
            <a:r>
              <a:rPr lang="ru-RU" sz="3100" b="1" dirty="0"/>
              <a:t/>
            </a:r>
            <a:br>
              <a:rPr lang="ru-RU" sz="3100" b="1" dirty="0"/>
            </a:br>
            <a:r>
              <a:rPr lang="en-US" sz="3100" b="1" dirty="0"/>
              <a:t>Was </a:t>
            </a:r>
            <a:r>
              <a:rPr lang="en-US" sz="3100" b="1" dirty="0" err="1"/>
              <a:t>fressen</a:t>
            </a:r>
            <a:r>
              <a:rPr lang="en-US" sz="3100" b="1" dirty="0"/>
              <a:t> </a:t>
            </a:r>
            <a:r>
              <a:rPr lang="en-US" sz="3100" b="1" dirty="0" err="1"/>
              <a:t>Kühe</a:t>
            </a:r>
            <a:r>
              <a:rPr lang="en-US" sz="3100" b="1" dirty="0"/>
              <a:t> </a:t>
            </a:r>
            <a:r>
              <a:rPr lang="en-US" sz="3100" b="1" dirty="0" err="1"/>
              <a:t>gern</a:t>
            </a:r>
            <a:r>
              <a:rPr lang="en-US" sz="3100" b="1" dirty="0"/>
              <a:t>?</a:t>
            </a:r>
            <a:r>
              <a:rPr lang="ru-RU" sz="3100" b="1" dirty="0"/>
              <a:t/>
            </a:r>
            <a:br>
              <a:rPr lang="ru-RU" sz="3100" b="1" dirty="0"/>
            </a:br>
            <a:r>
              <a:rPr lang="en-US" sz="3100" b="1" dirty="0" err="1"/>
              <a:t>Ist</a:t>
            </a:r>
            <a:r>
              <a:rPr lang="en-US" sz="3100" b="1" dirty="0"/>
              <a:t>  </a:t>
            </a:r>
            <a:r>
              <a:rPr lang="en-US" sz="3100" b="1" dirty="0" err="1"/>
              <a:t>Fütterung</a:t>
            </a:r>
            <a:r>
              <a:rPr lang="en-US" sz="3100" b="1" dirty="0"/>
              <a:t> gut </a:t>
            </a:r>
            <a:r>
              <a:rPr lang="en-US" sz="3100" b="1" dirty="0" err="1"/>
              <a:t>mechanisirt</a:t>
            </a:r>
            <a:r>
              <a:rPr lang="en-US" sz="3100" b="1" dirty="0"/>
              <a:t>? </a:t>
            </a:r>
            <a:r>
              <a:rPr lang="ru-RU" sz="3100" b="1" dirty="0"/>
              <a:t/>
            </a:r>
            <a:br>
              <a:rPr lang="ru-RU" sz="3100" b="1" dirty="0"/>
            </a:br>
            <a:r>
              <a:rPr lang="en-US" sz="3100" b="1" dirty="0" err="1"/>
              <a:t>Wann</a:t>
            </a:r>
            <a:r>
              <a:rPr lang="en-US" sz="3100" b="1" dirty="0"/>
              <a:t> </a:t>
            </a:r>
            <a:r>
              <a:rPr lang="en-US" sz="3100" b="1" dirty="0" err="1"/>
              <a:t>füttern</a:t>
            </a:r>
            <a:r>
              <a:rPr lang="en-US" sz="3100" b="1" dirty="0"/>
              <a:t> </a:t>
            </a:r>
            <a:r>
              <a:rPr lang="en-US" sz="3100" b="1" dirty="0" err="1"/>
              <a:t>Sie</a:t>
            </a:r>
            <a:r>
              <a:rPr lang="en-US" sz="3100" b="1" dirty="0"/>
              <a:t> </a:t>
            </a:r>
            <a:r>
              <a:rPr lang="en-US" sz="3100" b="1" dirty="0" err="1"/>
              <a:t>Vieh</a:t>
            </a:r>
            <a:r>
              <a:rPr lang="en-US" sz="3100" b="1" dirty="0"/>
              <a:t>?</a:t>
            </a:r>
            <a:r>
              <a:rPr lang="ru-RU" sz="3100" b="1" dirty="0"/>
              <a:t/>
            </a:r>
            <a:br>
              <a:rPr lang="ru-RU" sz="3100" b="1" dirty="0"/>
            </a:br>
            <a:r>
              <a:rPr lang="de-DE" sz="3100" b="1" dirty="0" err="1"/>
              <a:t>Wieviel</a:t>
            </a:r>
            <a:r>
              <a:rPr lang="de-DE" sz="3100" b="1" dirty="0"/>
              <a:t> mal melken Sie die Kühe? </a:t>
            </a:r>
            <a:r>
              <a:rPr lang="ru-RU" sz="1600" dirty="0"/>
              <a:t/>
            </a:r>
            <a:br>
              <a:rPr lang="ru-RU" sz="1600" dirty="0"/>
            </a:b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686700" cy="1143000"/>
          </a:xfrm>
        </p:spPr>
        <p:txBody>
          <a:bodyPr>
            <a:normAutofit fontScale="90000"/>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en-US" sz="2000" b="1" dirty="0" smtClean="0"/>
              <a:t> </a:t>
            </a:r>
            <a:r>
              <a:rPr lang="ru-RU" sz="2000" dirty="0" smtClean="0"/>
              <a:t/>
            </a:r>
            <a:br>
              <a:rPr lang="ru-RU" sz="2000" dirty="0" smtClean="0"/>
            </a:br>
            <a:r>
              <a:rPr lang="de-DE" sz="2000" dirty="0" smtClean="0"/>
              <a:t>   </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de-DE" sz="1800" b="1" dirty="0" smtClean="0"/>
              <a:t>1.Die Bundesrepublik Deutschland umfasst eine Fläche </a:t>
            </a:r>
            <a:r>
              <a:rPr lang="ru-RU" sz="1800" b="1" dirty="0" smtClean="0"/>
              <a:t/>
            </a:r>
            <a:br>
              <a:rPr lang="ru-RU" sz="1800" b="1" dirty="0" smtClean="0"/>
            </a:br>
            <a:r>
              <a:rPr lang="ru-RU" sz="1800" b="1" dirty="0" smtClean="0"/>
              <a:t/>
            </a:r>
            <a:br>
              <a:rPr lang="ru-RU" sz="1800" b="1" dirty="0" smtClean="0"/>
            </a:br>
            <a:r>
              <a:rPr lang="ru-RU" sz="1800" b="1" dirty="0" smtClean="0"/>
              <a:t>а</a:t>
            </a:r>
            <a:r>
              <a:rPr lang="en-US" sz="1800" b="1" dirty="0" smtClean="0"/>
              <a:t>) 17 Mio ha     </a:t>
            </a:r>
            <a:r>
              <a:rPr lang="ru-RU" sz="1800" b="1" dirty="0" smtClean="0"/>
              <a:t>в</a:t>
            </a:r>
            <a:r>
              <a:rPr lang="en-US" sz="1800" b="1" dirty="0" smtClean="0"/>
              <a:t>) 35,7 Mio ha   </a:t>
            </a:r>
            <a:r>
              <a:rPr lang="ru-RU" sz="1800" b="1" dirty="0" smtClean="0"/>
              <a:t>с</a:t>
            </a:r>
            <a:r>
              <a:rPr lang="en-US" sz="1800" b="1" dirty="0" smtClean="0"/>
              <a:t>)  47 Mio ha  </a:t>
            </a:r>
            <a:r>
              <a:rPr lang="ru-RU" sz="1800" b="1" dirty="0" smtClean="0"/>
              <a:t/>
            </a:r>
            <a:br>
              <a:rPr lang="ru-RU" sz="1800" b="1" dirty="0" smtClean="0"/>
            </a:br>
            <a:r>
              <a:rPr lang="ru-RU" sz="1800" b="1" dirty="0" smtClean="0"/>
              <a:t/>
            </a:r>
            <a:br>
              <a:rPr lang="ru-RU" sz="1800" b="1" dirty="0" smtClean="0"/>
            </a:br>
            <a:r>
              <a:rPr lang="en-US" sz="1800" b="1" dirty="0" smtClean="0"/>
              <a:t>2.  </a:t>
            </a:r>
            <a:r>
              <a:rPr lang="de-DE" sz="1800" b="1" dirty="0" err="1" smtClean="0"/>
              <a:t>Wieviel</a:t>
            </a:r>
            <a:r>
              <a:rPr lang="de-DE" sz="1800" b="1" dirty="0" smtClean="0"/>
              <a:t> Hektar werden landwirtschaftlich genutzt?</a:t>
            </a:r>
            <a:r>
              <a:rPr lang="ru-RU" sz="1800" b="1" dirty="0" smtClean="0"/>
              <a:t/>
            </a:r>
            <a:br>
              <a:rPr lang="ru-RU" sz="1800" b="1" dirty="0" smtClean="0"/>
            </a:br>
            <a:r>
              <a:rPr lang="ru-RU" sz="1800" b="1" dirty="0" smtClean="0"/>
              <a:t/>
            </a:r>
            <a:br>
              <a:rPr lang="ru-RU" sz="1800" b="1" dirty="0" smtClean="0"/>
            </a:br>
            <a:r>
              <a:rPr lang="ru-RU" sz="1800" b="1" dirty="0" smtClean="0"/>
              <a:t>а</a:t>
            </a:r>
            <a:r>
              <a:rPr lang="en-US" sz="1800" b="1" dirty="0" smtClean="0"/>
              <a:t>) 17 Mio ha     </a:t>
            </a:r>
            <a:r>
              <a:rPr lang="ru-RU" sz="1800" b="1" dirty="0" smtClean="0"/>
              <a:t>в</a:t>
            </a:r>
            <a:r>
              <a:rPr lang="en-US" sz="1800" b="1" dirty="0" smtClean="0"/>
              <a:t>) 35,7 Mio ha   </a:t>
            </a:r>
            <a:r>
              <a:rPr lang="ru-RU" sz="1800" b="1" dirty="0" smtClean="0"/>
              <a:t>с</a:t>
            </a:r>
            <a:r>
              <a:rPr lang="en-US" sz="1800" b="1" dirty="0" smtClean="0"/>
              <a:t>)  47 Mio ha  </a:t>
            </a:r>
            <a:r>
              <a:rPr lang="ru-RU" sz="1800" b="1" dirty="0" smtClean="0"/>
              <a:t/>
            </a:r>
            <a:br>
              <a:rPr lang="ru-RU" sz="1800" b="1" dirty="0" smtClean="0"/>
            </a:br>
            <a:r>
              <a:rPr lang="ru-RU" sz="1800" b="1" dirty="0" smtClean="0"/>
              <a:t/>
            </a:r>
            <a:br>
              <a:rPr lang="ru-RU" sz="1800" b="1" dirty="0" smtClean="0"/>
            </a:br>
            <a:r>
              <a:rPr lang="en-US" sz="1800" b="1" dirty="0" smtClean="0"/>
              <a:t>3.  Was </a:t>
            </a:r>
            <a:r>
              <a:rPr lang="en-US" sz="1800" b="1" dirty="0" err="1" smtClean="0"/>
              <a:t>variiert</a:t>
            </a:r>
            <a:r>
              <a:rPr lang="en-US" sz="1800" b="1" dirty="0" smtClean="0"/>
              <a:t> in Deutschland stark.</a:t>
            </a:r>
            <a:r>
              <a:rPr lang="ru-RU" sz="1800" b="1" dirty="0" smtClean="0"/>
              <a:t/>
            </a:r>
            <a:br>
              <a:rPr lang="ru-RU" sz="1800" b="1" dirty="0" smtClean="0"/>
            </a:br>
            <a:r>
              <a:rPr lang="ru-RU" sz="1800" b="1" dirty="0" smtClean="0"/>
              <a:t/>
            </a:r>
            <a:br>
              <a:rPr lang="ru-RU" sz="1800" b="1" dirty="0" smtClean="0"/>
            </a:br>
            <a:r>
              <a:rPr lang="ru-RU" sz="1800" b="1" dirty="0" smtClean="0"/>
              <a:t>а</a:t>
            </a:r>
            <a:r>
              <a:rPr lang="de-DE" sz="1800" b="1" dirty="0" smtClean="0"/>
              <a:t>)   Die Betriebsgrößen   </a:t>
            </a:r>
            <a:r>
              <a:rPr lang="ru-RU" sz="1800" b="1" dirty="0" smtClean="0"/>
              <a:t>в</a:t>
            </a:r>
            <a:r>
              <a:rPr lang="de-DE" sz="1800" b="1" dirty="0" smtClean="0"/>
              <a:t>)  Die Bevölkerungszahl  </a:t>
            </a:r>
            <a:r>
              <a:rPr lang="ru-RU" sz="1800" b="1" dirty="0" smtClean="0"/>
              <a:t>с</a:t>
            </a:r>
            <a:r>
              <a:rPr lang="de-DE" sz="1800" b="1" dirty="0" smtClean="0"/>
              <a:t>)  Das </a:t>
            </a:r>
            <a:r>
              <a:rPr lang="de-DE" sz="1800" b="1" dirty="0" err="1" smtClean="0"/>
              <a:t>Sdudiumdauer</a:t>
            </a:r>
            <a:r>
              <a:rPr lang="ru-RU" sz="1800" b="1" dirty="0" smtClean="0"/>
              <a:t/>
            </a:r>
            <a:br>
              <a:rPr lang="ru-RU" sz="1800" b="1" dirty="0" smtClean="0"/>
            </a:br>
            <a:r>
              <a:rPr lang="ru-RU" sz="1800" b="1" dirty="0" smtClean="0"/>
              <a:t/>
            </a:r>
            <a:br>
              <a:rPr lang="ru-RU" sz="1800" b="1" dirty="0" smtClean="0"/>
            </a:br>
            <a:r>
              <a:rPr lang="en-US" sz="1800" b="1" dirty="0" smtClean="0"/>
              <a:t>4. Die </a:t>
            </a:r>
            <a:r>
              <a:rPr lang="en-US" sz="1800" b="1" dirty="0" err="1" smtClean="0"/>
              <a:t>wichtigsten</a:t>
            </a:r>
            <a:r>
              <a:rPr lang="en-US" sz="1800" b="1" dirty="0" smtClean="0"/>
              <a:t> in Deutschland </a:t>
            </a:r>
            <a:r>
              <a:rPr lang="en-US" sz="1800" b="1" dirty="0" err="1" smtClean="0"/>
              <a:t>angebauten</a:t>
            </a:r>
            <a:r>
              <a:rPr lang="en-US" sz="1800" b="1" dirty="0" smtClean="0"/>
              <a:t> </a:t>
            </a:r>
            <a:r>
              <a:rPr lang="en-US" sz="1800" b="1" dirty="0" err="1" smtClean="0"/>
              <a:t>Ackerkulturen</a:t>
            </a:r>
            <a:r>
              <a:rPr lang="en-US" sz="1800" b="1" dirty="0" smtClean="0"/>
              <a:t> </a:t>
            </a:r>
            <a:r>
              <a:rPr lang="en-US" sz="1800" b="1" dirty="0" err="1" smtClean="0"/>
              <a:t>sind</a:t>
            </a:r>
            <a:r>
              <a:rPr lang="en-US" sz="1800" b="1" dirty="0" smtClean="0"/>
              <a:t>:</a:t>
            </a:r>
            <a:r>
              <a:rPr lang="ru-RU" sz="1800" b="1" dirty="0" smtClean="0"/>
              <a:t/>
            </a:r>
            <a:br>
              <a:rPr lang="ru-RU" sz="1800" b="1" dirty="0" smtClean="0"/>
            </a:br>
            <a:r>
              <a:rPr lang="ru-RU" sz="1800" b="1" dirty="0" smtClean="0"/>
              <a:t> </a:t>
            </a:r>
            <a:r>
              <a:rPr lang="de-DE" sz="1800" b="1" dirty="0" smtClean="0"/>
              <a:t>    </a:t>
            </a:r>
            <a:r>
              <a:rPr lang="ru-RU" sz="1800" b="1" dirty="0" smtClean="0"/>
              <a:t/>
            </a:r>
            <a:br>
              <a:rPr lang="ru-RU" sz="1800" b="1" dirty="0" smtClean="0"/>
            </a:br>
            <a:r>
              <a:rPr lang="de-DE" sz="1800" b="1" dirty="0" smtClean="0"/>
              <a:t> </a:t>
            </a:r>
            <a:r>
              <a:rPr lang="ru-RU" sz="1800" b="1" dirty="0" smtClean="0"/>
              <a:t>а</a:t>
            </a:r>
            <a:r>
              <a:rPr lang="de-DE" sz="1800" b="1" dirty="0" smtClean="0"/>
              <a:t>)  Getreide </a:t>
            </a:r>
            <a:r>
              <a:rPr lang="ru-RU" sz="1800" b="1" dirty="0" smtClean="0"/>
              <a:t>в</a:t>
            </a:r>
            <a:r>
              <a:rPr lang="de-DE" sz="1800" b="1" dirty="0" smtClean="0"/>
              <a:t>) Kartoffeln  c) der Rübsen</a:t>
            </a:r>
            <a:r>
              <a:rPr lang="ru-RU" sz="1800" b="1" dirty="0" smtClean="0"/>
              <a:t/>
            </a:r>
            <a:br>
              <a:rPr lang="ru-RU" sz="1800" b="1" dirty="0" smtClean="0"/>
            </a:br>
            <a:r>
              <a:rPr lang="ru-RU" sz="1800" b="1" dirty="0" smtClean="0"/>
              <a:t/>
            </a:r>
            <a:br>
              <a:rPr lang="ru-RU" sz="1800" b="1" dirty="0" smtClean="0"/>
            </a:br>
            <a:r>
              <a:rPr lang="en-US" sz="1800" b="1" dirty="0" smtClean="0"/>
              <a:t>5. </a:t>
            </a:r>
            <a:r>
              <a:rPr lang="en-US" sz="1800" b="1" dirty="0" err="1" smtClean="0"/>
              <a:t>Folgende</a:t>
            </a:r>
            <a:r>
              <a:rPr lang="en-US" sz="1800" b="1" dirty="0" smtClean="0"/>
              <a:t> </a:t>
            </a:r>
            <a:r>
              <a:rPr lang="en-US" sz="1800" b="1" dirty="0" err="1" smtClean="0"/>
              <a:t>Tierarten</a:t>
            </a:r>
            <a:r>
              <a:rPr lang="en-US" sz="1800" b="1" dirty="0" smtClean="0"/>
              <a:t> </a:t>
            </a:r>
            <a:r>
              <a:rPr lang="en-US" sz="1800" b="1" dirty="0" err="1" smtClean="0"/>
              <a:t>spielen</a:t>
            </a:r>
            <a:r>
              <a:rPr lang="en-US" sz="1800" b="1" dirty="0" smtClean="0"/>
              <a:t> </a:t>
            </a:r>
            <a:r>
              <a:rPr lang="en-US" sz="1800" b="1" dirty="0" err="1" smtClean="0"/>
              <a:t>eine</a:t>
            </a:r>
            <a:r>
              <a:rPr lang="en-US" sz="1800" b="1" dirty="0" smtClean="0"/>
              <a:t> </a:t>
            </a:r>
            <a:r>
              <a:rPr lang="en-US" sz="1800" b="1" dirty="0" err="1" smtClean="0"/>
              <a:t>wichtige</a:t>
            </a:r>
            <a:r>
              <a:rPr lang="en-US" sz="1800" b="1" dirty="0" smtClean="0"/>
              <a:t> </a:t>
            </a:r>
            <a:r>
              <a:rPr lang="en-US" sz="1800" b="1" dirty="0" err="1" smtClean="0"/>
              <a:t>Rolle</a:t>
            </a:r>
            <a:r>
              <a:rPr lang="en-US" sz="1800" b="1" dirty="0" smtClean="0"/>
              <a:t>:</a:t>
            </a:r>
            <a:r>
              <a:rPr lang="ru-RU" sz="1800" b="1" dirty="0" smtClean="0"/>
              <a:t/>
            </a:r>
            <a:br>
              <a:rPr lang="ru-RU" sz="1800" b="1" dirty="0" smtClean="0"/>
            </a:br>
            <a:r>
              <a:rPr lang="en-US" sz="1800" b="1" dirty="0" smtClean="0"/>
              <a:t>           </a:t>
            </a:r>
            <a:r>
              <a:rPr lang="ru-RU" sz="1800" b="1" dirty="0" smtClean="0"/>
              <a:t/>
            </a:r>
            <a:br>
              <a:rPr lang="ru-RU" sz="1800" b="1" dirty="0" smtClean="0"/>
            </a:br>
            <a:r>
              <a:rPr lang="ru-RU" sz="1800" b="1" dirty="0" smtClean="0"/>
              <a:t>а</a:t>
            </a:r>
            <a:r>
              <a:rPr lang="en-US" sz="1800" b="1" dirty="0" smtClean="0"/>
              <a:t>)   die </a:t>
            </a:r>
            <a:r>
              <a:rPr lang="en-US" sz="1800" b="1" dirty="0" err="1" smtClean="0"/>
              <a:t>Kuh</a:t>
            </a:r>
            <a:r>
              <a:rPr lang="en-US" sz="1800" b="1" dirty="0" smtClean="0"/>
              <a:t> </a:t>
            </a:r>
            <a:r>
              <a:rPr lang="ru-RU" sz="1800" b="1" dirty="0" smtClean="0"/>
              <a:t>в</a:t>
            </a:r>
            <a:r>
              <a:rPr lang="en-US" sz="1800" b="1" dirty="0" smtClean="0"/>
              <a:t>) das Kalb  c) das </a:t>
            </a:r>
            <a:r>
              <a:rPr lang="en-US" sz="1800" b="1" dirty="0" err="1" smtClean="0"/>
              <a:t>Geflügel</a:t>
            </a:r>
            <a:r>
              <a:rPr lang="en-US" sz="1800" b="1" dirty="0" smtClean="0"/>
              <a:t> </a:t>
            </a:r>
            <a:r>
              <a:rPr lang="ru-RU" sz="2200" b="1" dirty="0" smtClean="0"/>
              <a:t/>
            </a:r>
            <a:br>
              <a:rPr lang="ru-RU" sz="2200" b="1" dirty="0" smtClean="0"/>
            </a:br>
            <a:endParaRPr lang="ru-RU" sz="2200" b="1" dirty="0"/>
          </a:p>
        </p:txBody>
      </p:sp>
      <p:sp>
        <p:nvSpPr>
          <p:cNvPr id="4" name="Прямоугольник 3"/>
          <p:cNvSpPr/>
          <p:nvPr/>
        </p:nvSpPr>
        <p:spPr>
          <a:xfrm>
            <a:off x="3357554" y="285728"/>
            <a:ext cx="1970796" cy="1323439"/>
          </a:xfrm>
          <a:prstGeom prst="rect">
            <a:avLst/>
          </a:prstGeom>
        </p:spPr>
        <p:txBody>
          <a:bodyPr wrap="none">
            <a:spAutoFit/>
          </a:bodyPr>
          <a:lstStyle/>
          <a:p>
            <a:r>
              <a:rPr lang="en-US" sz="8000" b="1" dirty="0" smtClean="0">
                <a:solidFill>
                  <a:srgbClr val="FF0000"/>
                </a:solidFill>
              </a:rPr>
              <a:t>Test</a:t>
            </a:r>
            <a:endParaRPr lang="ru-RU" sz="8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928670"/>
            <a:ext cx="7758138" cy="3000396"/>
          </a:xfrm>
        </p:spPr>
        <p:txBody>
          <a:bodyPr>
            <a:normAutofit fontScale="90000"/>
          </a:bodyPr>
          <a:lstStyle/>
          <a:p>
            <a:pPr algn="l"/>
            <a:r>
              <a:rPr lang="de-DE" sz="3100" dirty="0" smtClean="0">
                <a:latin typeface="+mn-lt"/>
              </a:rPr>
              <a:t/>
            </a:r>
            <a:br>
              <a:rPr lang="de-DE" sz="3100" dirty="0" smtClean="0">
                <a:latin typeface="+mn-lt"/>
              </a:rPr>
            </a:br>
            <a:r>
              <a:rPr lang="de-DE" sz="3100" dirty="0" smtClean="0">
                <a:latin typeface="+mn-lt"/>
              </a:rPr>
              <a:t/>
            </a:r>
            <a:br>
              <a:rPr lang="de-DE" sz="3100" dirty="0" smtClean="0">
                <a:latin typeface="+mn-lt"/>
              </a:rPr>
            </a:br>
            <a:r>
              <a:rPr lang="de-DE" sz="3100" dirty="0" smtClean="0">
                <a:latin typeface="+mn-lt"/>
              </a:rPr>
              <a:t/>
            </a:r>
            <a:br>
              <a:rPr lang="de-DE" sz="3100" dirty="0" smtClean="0">
                <a:latin typeface="+mn-lt"/>
              </a:rPr>
            </a:br>
            <a:r>
              <a:rPr lang="de-DE" sz="3100" dirty="0" smtClean="0">
                <a:latin typeface="+mn-lt"/>
              </a:rPr>
              <a:t/>
            </a:r>
            <a:br>
              <a:rPr lang="de-DE" sz="3100" dirty="0" smtClean="0">
                <a:latin typeface="+mn-lt"/>
              </a:rPr>
            </a:br>
            <a:r>
              <a:rPr lang="de-DE" sz="3100" dirty="0" smtClean="0">
                <a:latin typeface="+mn-lt"/>
              </a:rPr>
              <a:t/>
            </a:r>
            <a:br>
              <a:rPr lang="de-DE" sz="3100" dirty="0" smtClean="0">
                <a:latin typeface="+mn-lt"/>
              </a:rPr>
            </a:br>
            <a:r>
              <a:rPr lang="de-DE" sz="3100" dirty="0" smtClean="0">
                <a:latin typeface="+mn-lt"/>
              </a:rPr>
              <a:t/>
            </a:r>
            <a:br>
              <a:rPr lang="de-DE" sz="3100" dirty="0" smtClean="0">
                <a:latin typeface="+mn-lt"/>
              </a:rPr>
            </a:br>
            <a:r>
              <a:rPr lang="ru-RU" sz="3100" b="1" dirty="0" err="1" smtClean="0">
                <a:solidFill>
                  <a:schemeClr val="accent2"/>
                </a:solidFill>
                <a:latin typeface="+mn-lt"/>
              </a:rPr>
              <a:t>das</a:t>
            </a:r>
            <a:r>
              <a:rPr lang="ru-RU" sz="3100" b="1" dirty="0" smtClean="0">
                <a:solidFill>
                  <a:schemeClr val="accent2"/>
                </a:solidFill>
                <a:latin typeface="+mn-lt"/>
              </a:rPr>
              <a:t> </a:t>
            </a:r>
            <a:r>
              <a:rPr lang="ru-RU" sz="3100" b="1" dirty="0" err="1" smtClean="0">
                <a:solidFill>
                  <a:schemeClr val="accent2"/>
                </a:solidFill>
                <a:latin typeface="+mn-lt"/>
              </a:rPr>
              <a:t>Rind</a:t>
            </a:r>
            <a:r>
              <a:rPr lang="ru-RU" sz="3100" b="1" dirty="0" smtClean="0">
                <a:solidFill>
                  <a:schemeClr val="accent2"/>
                </a:solidFill>
                <a:latin typeface="+mn-lt"/>
              </a:rPr>
              <a:t> = крупный рогатый скот</a:t>
            </a:r>
            <a:br>
              <a:rPr lang="ru-RU" sz="3100" b="1" dirty="0" smtClean="0">
                <a:solidFill>
                  <a:schemeClr val="accent2"/>
                </a:solidFill>
                <a:latin typeface="+mn-lt"/>
              </a:rPr>
            </a:br>
            <a:r>
              <a:rPr lang="ru-RU" sz="3100" b="1" dirty="0" err="1" smtClean="0">
                <a:solidFill>
                  <a:schemeClr val="accent2"/>
                </a:solidFill>
                <a:latin typeface="+mn-lt"/>
              </a:rPr>
              <a:t>das</a:t>
            </a:r>
            <a:r>
              <a:rPr lang="ru-RU" sz="3100" b="1" dirty="0" smtClean="0">
                <a:solidFill>
                  <a:schemeClr val="accent2"/>
                </a:solidFill>
                <a:latin typeface="+mn-lt"/>
              </a:rPr>
              <a:t> </a:t>
            </a:r>
            <a:r>
              <a:rPr lang="ru-RU" sz="3100" b="1" dirty="0" err="1" smtClean="0">
                <a:solidFill>
                  <a:schemeClr val="accent2"/>
                </a:solidFill>
                <a:latin typeface="+mn-lt"/>
              </a:rPr>
              <a:t>Schwein</a:t>
            </a:r>
            <a:r>
              <a:rPr lang="ru-RU" sz="3100" b="1" dirty="0" smtClean="0">
                <a:solidFill>
                  <a:schemeClr val="accent2"/>
                </a:solidFill>
                <a:latin typeface="+mn-lt"/>
              </a:rPr>
              <a:t> = свинья</a:t>
            </a:r>
            <a:br>
              <a:rPr lang="ru-RU" sz="3100" b="1" dirty="0" smtClean="0">
                <a:solidFill>
                  <a:schemeClr val="accent2"/>
                </a:solidFill>
                <a:latin typeface="+mn-lt"/>
              </a:rPr>
            </a:br>
            <a:r>
              <a:rPr lang="ru-RU" sz="3100" b="1" dirty="0" err="1" smtClean="0">
                <a:solidFill>
                  <a:schemeClr val="accent2"/>
                </a:solidFill>
                <a:latin typeface="+mn-lt"/>
              </a:rPr>
              <a:t>die</a:t>
            </a:r>
            <a:r>
              <a:rPr lang="ru-RU" sz="3100" b="1" dirty="0" smtClean="0">
                <a:solidFill>
                  <a:schemeClr val="accent2"/>
                </a:solidFill>
                <a:latin typeface="+mn-lt"/>
              </a:rPr>
              <a:t> </a:t>
            </a:r>
            <a:r>
              <a:rPr lang="ru-RU" sz="3100" b="1" dirty="0" err="1" smtClean="0">
                <a:solidFill>
                  <a:schemeClr val="accent2"/>
                </a:solidFill>
                <a:latin typeface="+mn-lt"/>
              </a:rPr>
              <a:t>Mast</a:t>
            </a:r>
            <a:r>
              <a:rPr lang="ru-RU" sz="3100" b="1" dirty="0" smtClean="0">
                <a:solidFill>
                  <a:schemeClr val="accent2"/>
                </a:solidFill>
                <a:latin typeface="+mn-lt"/>
              </a:rPr>
              <a:t> = разведение на убой</a:t>
            </a:r>
            <a:br>
              <a:rPr lang="ru-RU" sz="3100" b="1" dirty="0" smtClean="0">
                <a:solidFill>
                  <a:schemeClr val="accent2"/>
                </a:solidFill>
                <a:latin typeface="+mn-lt"/>
              </a:rPr>
            </a:br>
            <a:r>
              <a:rPr lang="ru-RU" sz="3100" b="1" dirty="0" err="1" smtClean="0">
                <a:solidFill>
                  <a:schemeClr val="accent2"/>
                </a:solidFill>
                <a:latin typeface="+mn-lt"/>
              </a:rPr>
              <a:t>die</a:t>
            </a:r>
            <a:r>
              <a:rPr lang="ru-RU" sz="3100" b="1" dirty="0" smtClean="0">
                <a:solidFill>
                  <a:schemeClr val="accent2"/>
                </a:solidFill>
                <a:latin typeface="+mn-lt"/>
              </a:rPr>
              <a:t> </a:t>
            </a:r>
            <a:r>
              <a:rPr lang="ru-RU" sz="3100" b="1" dirty="0" err="1" smtClean="0">
                <a:solidFill>
                  <a:schemeClr val="accent2"/>
                </a:solidFill>
                <a:latin typeface="+mn-lt"/>
              </a:rPr>
              <a:t>Zucht</a:t>
            </a:r>
            <a:r>
              <a:rPr lang="ru-RU" sz="3100" b="1" dirty="0" smtClean="0">
                <a:solidFill>
                  <a:schemeClr val="accent2"/>
                </a:solidFill>
                <a:latin typeface="+mn-lt"/>
              </a:rPr>
              <a:t> = разведение на продажу</a:t>
            </a:r>
            <a:br>
              <a:rPr lang="ru-RU" sz="3100" b="1" dirty="0" smtClean="0">
                <a:solidFill>
                  <a:schemeClr val="accent2"/>
                </a:solidFill>
                <a:latin typeface="+mn-lt"/>
              </a:rPr>
            </a:br>
            <a:r>
              <a:rPr lang="de-DE" sz="3100" b="1" dirty="0" smtClean="0">
                <a:solidFill>
                  <a:schemeClr val="accent2"/>
                </a:solidFill>
                <a:latin typeface="+mn-lt"/>
              </a:rPr>
              <a:t>das Schaf = </a:t>
            </a:r>
            <a:r>
              <a:rPr lang="ru-RU" sz="3100" b="1" dirty="0" smtClean="0">
                <a:solidFill>
                  <a:schemeClr val="accent2"/>
                </a:solidFill>
                <a:latin typeface="+mn-lt"/>
              </a:rPr>
              <a:t>овца</a:t>
            </a:r>
            <a:br>
              <a:rPr lang="ru-RU" sz="3100" b="1" dirty="0" smtClean="0">
                <a:solidFill>
                  <a:schemeClr val="accent2"/>
                </a:solidFill>
                <a:latin typeface="+mn-lt"/>
              </a:rPr>
            </a:br>
            <a:r>
              <a:rPr lang="de-DE" sz="3100" b="1" dirty="0" smtClean="0">
                <a:solidFill>
                  <a:schemeClr val="accent2"/>
                </a:solidFill>
                <a:latin typeface="+mn-lt"/>
              </a:rPr>
              <a:t>die Ziege = </a:t>
            </a:r>
            <a:r>
              <a:rPr lang="ru-RU" sz="3100" b="1" dirty="0" smtClean="0">
                <a:solidFill>
                  <a:schemeClr val="accent2"/>
                </a:solidFill>
                <a:latin typeface="+mn-lt"/>
              </a:rPr>
              <a:t>коза</a:t>
            </a:r>
            <a:br>
              <a:rPr lang="ru-RU" sz="3100" b="1" dirty="0" smtClean="0">
                <a:solidFill>
                  <a:schemeClr val="accent2"/>
                </a:solidFill>
                <a:latin typeface="+mn-lt"/>
              </a:rPr>
            </a:br>
            <a:r>
              <a:rPr lang="de-DE" sz="3100" b="1" dirty="0" smtClean="0">
                <a:solidFill>
                  <a:schemeClr val="accent2"/>
                </a:solidFill>
                <a:latin typeface="+mn-lt"/>
              </a:rPr>
              <a:t>das Geflügel = </a:t>
            </a:r>
            <a:r>
              <a:rPr lang="ru-RU" sz="3100" b="1" dirty="0" smtClean="0">
                <a:solidFill>
                  <a:schemeClr val="accent2"/>
                </a:solidFill>
                <a:latin typeface="+mn-lt"/>
              </a:rPr>
              <a:t>домашняя птица</a:t>
            </a:r>
            <a:br>
              <a:rPr lang="ru-RU" sz="3100" b="1" dirty="0" smtClean="0">
                <a:solidFill>
                  <a:schemeClr val="accent2"/>
                </a:solidFill>
                <a:latin typeface="+mn-lt"/>
              </a:rPr>
            </a:br>
            <a:r>
              <a:rPr lang="de-DE" sz="3100" b="1" dirty="0" smtClean="0">
                <a:solidFill>
                  <a:schemeClr val="accent2"/>
                </a:solidFill>
                <a:latin typeface="+mn-lt"/>
              </a:rPr>
              <a:t>das Huhn = </a:t>
            </a:r>
            <a:r>
              <a:rPr lang="ru-RU" sz="3100" b="1" dirty="0" smtClean="0">
                <a:solidFill>
                  <a:schemeClr val="accent2"/>
                </a:solidFill>
                <a:latin typeface="+mn-lt"/>
              </a:rPr>
              <a:t>курица</a:t>
            </a:r>
            <a:br>
              <a:rPr lang="ru-RU" sz="3100" b="1" dirty="0" smtClean="0">
                <a:solidFill>
                  <a:schemeClr val="accent2"/>
                </a:solidFill>
                <a:latin typeface="+mn-lt"/>
              </a:rPr>
            </a:br>
            <a:r>
              <a:rPr lang="de-DE" sz="3100" b="1" dirty="0" smtClean="0">
                <a:solidFill>
                  <a:schemeClr val="accent2"/>
                </a:solidFill>
                <a:latin typeface="+mn-lt"/>
              </a:rPr>
              <a:t>die Gans = </a:t>
            </a:r>
            <a:r>
              <a:rPr lang="ru-RU" sz="3100" b="1" dirty="0" smtClean="0">
                <a:solidFill>
                  <a:schemeClr val="accent2"/>
                </a:solidFill>
                <a:latin typeface="+mn-lt"/>
              </a:rPr>
              <a:t>гусь</a:t>
            </a:r>
            <a:br>
              <a:rPr lang="ru-RU" sz="3100" b="1" dirty="0" smtClean="0">
                <a:solidFill>
                  <a:schemeClr val="accent2"/>
                </a:solidFill>
                <a:latin typeface="+mn-lt"/>
              </a:rPr>
            </a:br>
            <a:r>
              <a:rPr lang="de-DE" sz="3100" b="1" dirty="0" smtClean="0">
                <a:solidFill>
                  <a:schemeClr val="accent2"/>
                </a:solidFill>
                <a:latin typeface="+mn-lt"/>
              </a:rPr>
              <a:t>die Ente = </a:t>
            </a:r>
            <a:r>
              <a:rPr lang="ru-RU" sz="3100" b="1" dirty="0" smtClean="0">
                <a:solidFill>
                  <a:schemeClr val="accent2"/>
                </a:solidFill>
                <a:latin typeface="+mn-lt"/>
              </a:rPr>
              <a:t>утка</a:t>
            </a:r>
            <a:br>
              <a:rPr lang="ru-RU" sz="3100" b="1" dirty="0" smtClean="0">
                <a:solidFill>
                  <a:schemeClr val="accent2"/>
                </a:solidFill>
                <a:latin typeface="+mn-lt"/>
              </a:rPr>
            </a:br>
            <a:r>
              <a:rPr lang="de-DE" sz="3100" b="1" dirty="0" smtClean="0">
                <a:solidFill>
                  <a:schemeClr val="accent2"/>
                </a:solidFill>
                <a:latin typeface="+mn-lt"/>
              </a:rPr>
              <a:t>die Pute = </a:t>
            </a:r>
            <a:r>
              <a:rPr lang="ru-RU" sz="3100" b="1" dirty="0" smtClean="0">
                <a:solidFill>
                  <a:schemeClr val="accent2"/>
                </a:solidFill>
                <a:latin typeface="+mn-lt"/>
              </a:rPr>
              <a:t>индюк</a:t>
            </a:r>
            <a:r>
              <a:rPr lang="ru-RU" sz="1800" dirty="0" smtClean="0"/>
              <a:t/>
            </a:r>
            <a:br>
              <a:rPr lang="ru-RU" sz="1800" dirty="0" smtClean="0"/>
            </a:br>
            <a:endParaRPr lang="ru-RU" sz="1800" dirty="0">
              <a:latin typeface="+mn-lt"/>
            </a:endParaRPr>
          </a:p>
        </p:txBody>
      </p:sp>
      <p:sp>
        <p:nvSpPr>
          <p:cNvPr id="4" name="Прямоугольник 3"/>
          <p:cNvSpPr/>
          <p:nvPr/>
        </p:nvSpPr>
        <p:spPr>
          <a:xfrm>
            <a:off x="928662" y="357166"/>
            <a:ext cx="7500990" cy="1107996"/>
          </a:xfrm>
          <a:prstGeom prst="rect">
            <a:avLst/>
          </a:prstGeom>
        </p:spPr>
        <p:txBody>
          <a:bodyPr wrap="square">
            <a:spAutoFit/>
          </a:bodyPr>
          <a:lstStyle/>
          <a:p>
            <a:pPr algn="ctr"/>
            <a:r>
              <a:rPr lang="de-DE" sz="6600" b="1" dirty="0" smtClean="0">
                <a:solidFill>
                  <a:schemeClr val="accent5">
                    <a:lumMod val="50000"/>
                  </a:schemeClr>
                </a:solidFill>
              </a:rPr>
              <a:t>Landtiere</a:t>
            </a:r>
            <a:endParaRPr lang="ru-RU" sz="66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1143000"/>
          </a:xfrm>
        </p:spPr>
        <p:txBody>
          <a:bodyPr>
            <a:noAutofit/>
          </a:bodyPr>
          <a:lstStyle/>
          <a:p>
            <a:r>
              <a:rPr lang="de-DE" sz="8800" dirty="0" smtClean="0">
                <a:solidFill>
                  <a:schemeClr val="accent5">
                    <a:lumMod val="50000"/>
                  </a:schemeClr>
                </a:solidFill>
                <a:latin typeface="+mn-lt"/>
              </a:rPr>
              <a:t>Landtiere</a:t>
            </a:r>
            <a:endParaRPr lang="ru-RU" sz="8800" dirty="0">
              <a:solidFill>
                <a:schemeClr val="accent5">
                  <a:lumMod val="50000"/>
                </a:schemeClr>
              </a:solidFill>
              <a:latin typeface="+mn-lt"/>
            </a:endParaRPr>
          </a:p>
        </p:txBody>
      </p:sp>
      <p:pic>
        <p:nvPicPr>
          <p:cNvPr id="18434" name="Picture 2" descr="C:\Users\User\Desktop\сх\imagж00.jpg"/>
          <p:cNvPicPr>
            <a:picLocks noChangeAspect="1" noChangeArrowheads="1"/>
          </p:cNvPicPr>
          <p:nvPr/>
        </p:nvPicPr>
        <p:blipFill>
          <a:blip r:embed="rId2"/>
          <a:srcRect/>
          <a:stretch>
            <a:fillRect/>
          </a:stretch>
        </p:blipFill>
        <p:spPr bwMode="auto">
          <a:xfrm>
            <a:off x="1142976" y="2000240"/>
            <a:ext cx="7143800" cy="344805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сх\ж3.jpg"/>
          <p:cNvPicPr>
            <a:picLocks noChangeAspect="1" noChangeArrowheads="1"/>
          </p:cNvPicPr>
          <p:nvPr/>
        </p:nvPicPr>
        <p:blipFill>
          <a:blip r:embed="rId2"/>
          <a:srcRect/>
          <a:stretch>
            <a:fillRect/>
          </a:stretch>
        </p:blipFill>
        <p:spPr bwMode="auto">
          <a:xfrm>
            <a:off x="928662" y="714356"/>
            <a:ext cx="7500990" cy="56436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esktop\сх\ж99.jpg"/>
          <p:cNvPicPr>
            <a:picLocks noChangeAspect="1" noChangeArrowheads="1"/>
          </p:cNvPicPr>
          <p:nvPr/>
        </p:nvPicPr>
        <p:blipFill>
          <a:blip r:embed="rId2"/>
          <a:srcRect/>
          <a:stretch>
            <a:fillRect/>
          </a:stretch>
        </p:blipFill>
        <p:spPr bwMode="auto">
          <a:xfrm>
            <a:off x="1000100" y="714356"/>
            <a:ext cx="7500990" cy="54292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1143000"/>
          </a:xfrm>
        </p:spPr>
        <p:txBody>
          <a:bodyPr>
            <a:noAutofit/>
          </a:bodyPr>
          <a:lstStyle/>
          <a:p>
            <a:r>
              <a:rPr lang="de-DE" sz="8800" b="1" dirty="0" smtClean="0">
                <a:solidFill>
                  <a:schemeClr val="accent5">
                    <a:lumMod val="50000"/>
                  </a:schemeClr>
                </a:solidFill>
                <a:latin typeface="+mn-lt"/>
              </a:rPr>
              <a:t>Getreide</a:t>
            </a:r>
            <a:endParaRPr lang="ru-RU" sz="8800" b="1" dirty="0">
              <a:solidFill>
                <a:schemeClr val="accent5">
                  <a:lumMod val="50000"/>
                </a:schemeClr>
              </a:solidFill>
              <a:latin typeface="+mn-lt"/>
            </a:endParaRPr>
          </a:p>
        </p:txBody>
      </p:sp>
      <p:sp>
        <p:nvSpPr>
          <p:cNvPr id="21507" name="Rectangle 3"/>
          <p:cNvSpPr>
            <a:spLocks noChangeArrowheads="1"/>
          </p:cNvSpPr>
          <p:nvPr/>
        </p:nvSpPr>
        <p:spPr bwMode="auto">
          <a:xfrm>
            <a:off x="1000100" y="1500174"/>
            <a:ext cx="750099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die wichtigsten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самые</a:t>
            </a:r>
            <a:r>
              <a:rPr kumimoji="0" lang="de-DE" sz="3200" b="1" i="0" u="none" strike="noStrike" cap="none" normalizeH="0" baseline="0" dirty="0" smtClean="0">
                <a:ln>
                  <a:noFill/>
                </a:ln>
                <a:solidFill>
                  <a:srgbClr val="FF0000"/>
                </a:solidFill>
                <a:effectLst/>
                <a:ea typeface="Times New Roman" pitchFamily="18" charset="0"/>
                <a:cs typeface="Arial" pitchFamily="34" charset="0"/>
              </a:rPr>
              <a:t>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важные</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angebaut = </a:t>
            </a:r>
            <a:r>
              <a:rPr kumimoji="0" lang="ru-RU" sz="3200" b="1" i="1" u="none" strike="noStrike" cap="none" normalizeH="0" baseline="0" dirty="0" err="1" smtClean="0">
                <a:ln>
                  <a:noFill/>
                </a:ln>
                <a:solidFill>
                  <a:srgbClr val="FF0000"/>
                </a:solidFill>
                <a:effectLst/>
                <a:ea typeface="Times New Roman" pitchFamily="18" charset="0"/>
                <a:cs typeface="Arial" pitchFamily="34" charset="0"/>
              </a:rPr>
              <a:t>зд</a:t>
            </a:r>
            <a:r>
              <a:rPr kumimoji="0" lang="de-DE" sz="3200" b="1" i="1" u="none" strike="noStrike" cap="none" normalizeH="0" baseline="0" dirty="0" smtClean="0">
                <a:ln>
                  <a:noFill/>
                </a:ln>
                <a:solidFill>
                  <a:srgbClr val="FF0000"/>
                </a:solidFill>
                <a:effectLst/>
                <a:ea typeface="Times New Roman" pitchFamily="18" charset="0"/>
                <a:cs typeface="Arial" pitchFamily="34" charset="0"/>
              </a:rPr>
              <a:t>.</a:t>
            </a:r>
            <a:r>
              <a:rPr kumimoji="0" lang="de-DE" sz="3200" b="1" i="0" u="none" strike="noStrike" cap="none" normalizeH="0" baseline="0" dirty="0" smtClean="0">
                <a:ln>
                  <a:noFill/>
                </a:ln>
                <a:solidFill>
                  <a:srgbClr val="FF0000"/>
                </a:solidFill>
                <a:effectLst/>
                <a:ea typeface="Times New Roman" pitchFamily="18" charset="0"/>
                <a:cs typeface="Arial" pitchFamily="34" charset="0"/>
              </a:rPr>
              <a:t>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возделываемые</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das Getreide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зерновые</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der Weizen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пшеница</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die Gerste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ячмень</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der Roggen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рожь</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der Hafer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овес</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die Ackerfutterpflanzen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кормовые</a:t>
            </a:r>
            <a:r>
              <a:rPr kumimoji="0" lang="de-DE" sz="3200" b="1" i="0" u="none" strike="noStrike" cap="none" normalizeH="0" baseline="0" dirty="0" smtClean="0">
                <a:ln>
                  <a:noFill/>
                </a:ln>
                <a:solidFill>
                  <a:srgbClr val="FF0000"/>
                </a:solidFill>
                <a:effectLst/>
                <a:ea typeface="Times New Roman" pitchFamily="18" charset="0"/>
                <a:cs typeface="Arial" pitchFamily="34" charset="0"/>
              </a:rPr>
              <a:t>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растения</a:t>
            </a:r>
            <a:endParaRPr kumimoji="0" lang="ru-RU" sz="3200" b="1" i="0"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3200" b="1" i="0" u="none" strike="noStrike" cap="none" normalizeH="0" baseline="0" dirty="0" smtClean="0">
                <a:ln>
                  <a:noFill/>
                </a:ln>
                <a:solidFill>
                  <a:srgbClr val="FF0000"/>
                </a:solidFill>
                <a:effectLst/>
                <a:ea typeface="Times New Roman" pitchFamily="18" charset="0"/>
                <a:cs typeface="Arial" pitchFamily="34" charset="0"/>
              </a:rPr>
              <a:t>der Mais = </a:t>
            </a:r>
            <a:r>
              <a:rPr kumimoji="0" lang="ru-RU" sz="3200" b="1" i="0" u="none" strike="noStrike" cap="none" normalizeH="0" baseline="0" dirty="0" smtClean="0">
                <a:ln>
                  <a:noFill/>
                </a:ln>
                <a:solidFill>
                  <a:srgbClr val="FF0000"/>
                </a:solidFill>
                <a:effectLst/>
                <a:ea typeface="Times New Roman" pitchFamily="18" charset="0"/>
                <a:cs typeface="Arial" pitchFamily="34" charset="0"/>
              </a:rPr>
              <a:t>кукуруза</a:t>
            </a:r>
            <a:endParaRPr kumimoji="0" lang="ru-RU" sz="3200" b="1" i="0" u="none" strike="noStrike" cap="none" normalizeH="0" baseline="0" dirty="0" smtClean="0">
              <a:ln>
                <a:noFill/>
              </a:ln>
              <a:solidFill>
                <a:srgbClr val="FF0000"/>
              </a:solidFill>
              <a:effectLst/>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сх\зерно.jpg"/>
          <p:cNvPicPr>
            <a:picLocks noChangeAspect="1" noChangeArrowheads="1"/>
          </p:cNvPicPr>
          <p:nvPr/>
        </p:nvPicPr>
        <p:blipFill>
          <a:blip r:embed="rId2"/>
          <a:srcRect/>
          <a:stretch>
            <a:fillRect/>
          </a:stretch>
        </p:blipFill>
        <p:spPr bwMode="auto">
          <a:xfrm>
            <a:off x="1000100" y="642918"/>
            <a:ext cx="7429552" cy="55721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8800" b="1" dirty="0" smtClean="0">
                <a:solidFill>
                  <a:schemeClr val="accent5">
                    <a:lumMod val="50000"/>
                  </a:schemeClr>
                </a:solidFill>
                <a:latin typeface="+mn-lt"/>
              </a:rPr>
              <a:t>Landtechnik</a:t>
            </a:r>
            <a:endParaRPr lang="ru-RU" sz="8800" b="1" dirty="0">
              <a:solidFill>
                <a:schemeClr val="accent5">
                  <a:lumMod val="50000"/>
                </a:schemeClr>
              </a:solidFill>
              <a:latin typeface="+mn-lt"/>
            </a:endParaRPr>
          </a:p>
        </p:txBody>
      </p:sp>
      <p:pic>
        <p:nvPicPr>
          <p:cNvPr id="25602" name="Picture 2" descr="C:\Users\User\Desktop\сх\сх т.jpg"/>
          <p:cNvPicPr>
            <a:picLocks noChangeAspect="1" noChangeArrowheads="1"/>
          </p:cNvPicPr>
          <p:nvPr/>
        </p:nvPicPr>
        <p:blipFill>
          <a:blip r:embed="rId2"/>
          <a:srcRect/>
          <a:stretch>
            <a:fillRect/>
          </a:stretch>
        </p:blipFill>
        <p:spPr bwMode="auto">
          <a:xfrm>
            <a:off x="857224" y="1285860"/>
            <a:ext cx="7643866" cy="49292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сх\т77.jpg"/>
          <p:cNvPicPr>
            <a:picLocks noChangeAspect="1" noChangeArrowheads="1"/>
          </p:cNvPicPr>
          <p:nvPr/>
        </p:nvPicPr>
        <p:blipFill>
          <a:blip r:embed="rId2"/>
          <a:srcRect/>
          <a:stretch>
            <a:fillRect/>
          </a:stretch>
        </p:blipFill>
        <p:spPr bwMode="auto">
          <a:xfrm>
            <a:off x="928662" y="714356"/>
            <a:ext cx="7500990" cy="55007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28662" y="274638"/>
            <a:ext cx="7758138" cy="1143000"/>
          </a:xfrm>
        </p:spPr>
        <p:txBody>
          <a:bodyPr>
            <a:normAutofit fontScale="90000"/>
          </a:bodyPr>
          <a:lstStyle/>
          <a:p>
            <a:r>
              <a:rPr lang="ru-RU" sz="2000" dirty="0" smtClean="0">
                <a:latin typeface="+mn-lt"/>
              </a:rPr>
              <a:t/>
            </a:r>
            <a:br>
              <a:rPr lang="ru-RU" sz="2000" dirty="0" smtClean="0">
                <a:latin typeface="+mn-lt"/>
              </a:rPr>
            </a:br>
            <a:r>
              <a:rPr lang="ru-RU" sz="2000" dirty="0" smtClean="0">
                <a:latin typeface="+mn-lt"/>
              </a:rPr>
              <a:t/>
            </a:r>
            <a:br>
              <a:rPr lang="ru-RU" sz="2000" dirty="0" smtClean="0">
                <a:latin typeface="+mn-lt"/>
              </a:rPr>
            </a:br>
            <a:r>
              <a:rPr lang="de-DE" sz="3100" b="1" dirty="0" smtClean="0">
                <a:solidFill>
                  <a:srgbClr val="FF0000"/>
                </a:solidFill>
                <a:latin typeface="+mn-lt"/>
              </a:rPr>
              <a:t>Thema „Landpraktikum in Deutschland“</a:t>
            </a:r>
            <a:r>
              <a:rPr lang="ru-RU" sz="3100" b="1" dirty="0" smtClean="0">
                <a:solidFill>
                  <a:srgbClr val="FF0000"/>
                </a:solidFill>
              </a:rPr>
              <a:t/>
            </a:r>
            <a:br>
              <a:rPr lang="ru-RU" sz="3100" b="1" dirty="0" smtClean="0">
                <a:solidFill>
                  <a:srgbClr val="FF0000"/>
                </a:solidFill>
              </a:rPr>
            </a:br>
            <a:endParaRPr lang="ru-RU" sz="3100" b="1" dirty="0">
              <a:solidFill>
                <a:srgbClr val="FF0000"/>
              </a:solidFill>
            </a:endParaRPr>
          </a:p>
        </p:txBody>
      </p:sp>
      <p:sp>
        <p:nvSpPr>
          <p:cNvPr id="7" name="Овал 6"/>
          <p:cNvSpPr/>
          <p:nvPr/>
        </p:nvSpPr>
        <p:spPr>
          <a:xfrm>
            <a:off x="1643042" y="3071810"/>
            <a:ext cx="2428892" cy="128588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b="1" dirty="0" smtClean="0">
                <a:solidFill>
                  <a:srgbClr val="FF0000"/>
                </a:solidFill>
              </a:rPr>
              <a:t>Landwirtschaft</a:t>
            </a:r>
            <a:endParaRPr lang="ru-RU" b="1" dirty="0" smtClean="0">
              <a:solidFill>
                <a:srgbClr val="FF0000"/>
              </a:solidFill>
            </a:endParaRPr>
          </a:p>
          <a:p>
            <a:pPr algn="ctr"/>
            <a:endParaRPr lang="ru-RU" b="1" dirty="0">
              <a:solidFill>
                <a:srgbClr val="FFFF00"/>
              </a:solidFill>
            </a:endParaRPr>
          </a:p>
        </p:txBody>
      </p:sp>
      <p:cxnSp>
        <p:nvCxnSpPr>
          <p:cNvPr id="20" name="Прямая со стрелкой 19"/>
          <p:cNvCxnSpPr/>
          <p:nvPr/>
        </p:nvCxnSpPr>
        <p:spPr>
          <a:xfrm rot="5400000">
            <a:off x="3000364" y="200024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1428728" y="2071678"/>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1928794" y="200024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3571868" y="2071678"/>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1214414" y="4357694"/>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1714480" y="450057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500430" y="4429132"/>
            <a:ext cx="10440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2928926" y="450057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5072066" y="2928934"/>
            <a:ext cx="3000396" cy="1040285"/>
          </a:xfrm>
          <a:prstGeom prst="rect">
            <a:avLst/>
          </a:prstGeom>
        </p:spPr>
        <p:txBody>
          <a:bodyPr wrap="square">
            <a:spAutoFit/>
          </a:bodyPr>
          <a:lstStyle/>
          <a:p>
            <a:pPr marL="342900" lvl="0" indent="-342900" algn="ctr">
              <a:spcBef>
                <a:spcPct val="20000"/>
              </a:spcBef>
              <a:buFont typeface="Arial" pitchFamily="34" charset="0"/>
              <a:buChar char="•"/>
            </a:pPr>
            <a:r>
              <a:rPr lang="de-DE" sz="2800" b="1" dirty="0" smtClean="0">
                <a:solidFill>
                  <a:schemeClr val="tx2"/>
                </a:solidFill>
              </a:rPr>
              <a:t>Deutschland</a:t>
            </a:r>
          </a:p>
          <a:p>
            <a:pPr marL="342900" lvl="0" indent="-342900" algn="ctr">
              <a:spcBef>
                <a:spcPct val="20000"/>
              </a:spcBef>
              <a:buFont typeface="Arial" pitchFamily="34" charset="0"/>
              <a:buChar char="•"/>
            </a:pPr>
            <a:r>
              <a:rPr lang="de-DE" sz="2800" b="1" dirty="0" smtClean="0">
                <a:solidFill>
                  <a:schemeClr val="tx2"/>
                </a:solidFill>
              </a:rPr>
              <a:t>Russland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User\Desktop\сх\т3.jpg"/>
          <p:cNvPicPr>
            <a:picLocks noChangeAspect="1" noChangeArrowheads="1"/>
          </p:cNvPicPr>
          <p:nvPr/>
        </p:nvPicPr>
        <p:blipFill>
          <a:blip r:embed="rId2"/>
          <a:srcRect/>
          <a:stretch>
            <a:fillRect/>
          </a:stretch>
        </p:blipFill>
        <p:spPr bwMode="auto">
          <a:xfrm>
            <a:off x="928662" y="714356"/>
            <a:ext cx="7500990" cy="53578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User\Desktop\сх\de000-525920_762x458.jpg"/>
          <p:cNvPicPr>
            <a:picLocks noChangeAspect="1" noChangeArrowheads="1"/>
          </p:cNvPicPr>
          <p:nvPr/>
        </p:nvPicPr>
        <p:blipFill>
          <a:blip r:embed="rId2"/>
          <a:srcRect/>
          <a:stretch>
            <a:fillRect/>
          </a:stretch>
        </p:blipFill>
        <p:spPr bwMode="auto">
          <a:xfrm>
            <a:off x="942974" y="714356"/>
            <a:ext cx="7486677" cy="5429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er\Desktop\сх\культиватор.jpg"/>
          <p:cNvPicPr>
            <a:picLocks noChangeAspect="1" noChangeArrowheads="1"/>
          </p:cNvPicPr>
          <p:nvPr/>
        </p:nvPicPr>
        <p:blipFill>
          <a:blip r:embed="rId2"/>
          <a:srcRect/>
          <a:stretch>
            <a:fillRect/>
          </a:stretch>
        </p:blipFill>
        <p:spPr bwMode="auto">
          <a:xfrm>
            <a:off x="928662" y="714356"/>
            <a:ext cx="7500990" cy="54292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572428" cy="2225668"/>
          </a:xfrm>
        </p:spPr>
        <p:txBody>
          <a:bodyPr>
            <a:normAutofit fontScale="90000"/>
          </a:bodyPr>
          <a:lstStyle/>
          <a:p>
            <a:pPr algn="l"/>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700" b="1" dirty="0" smtClean="0"/>
              <a:t>Die Betriebsgrößen variieren in Deutschland stark. Es existieren kleine spezialisierte Betriebe mit weniger als 5 ha ebenso wie Großbetriebe mit mehreren 1000 ha. Ein Großteil der Betriebe sind Gemischtbetriebe, d.h. sie betreiben sowohl Pflanzen- als auch Tierproduktion.</a:t>
            </a:r>
            <a:r>
              <a:rPr lang="ru-RU" sz="2700" b="1" dirty="0" smtClean="0"/>
              <a:t/>
            </a:r>
            <a:br>
              <a:rPr lang="ru-RU" sz="2700" b="1" dirty="0" smtClean="0"/>
            </a:br>
            <a:r>
              <a:rPr lang="ru-RU" sz="2700" b="1" dirty="0" smtClean="0"/>
              <a:t>Размер хозяйств в Германии сильно варьируется. Существуют небольшие специализированные предприятия с менее чем 5 гектарами, также как и крупные хозяйства с многими 1000 га. Большая часть предприятий — смешанные хозяйства, то есть они занимаются как растительной, так и животноводческой продукцией.</a:t>
            </a:r>
            <a:br>
              <a:rPr lang="ru-RU" sz="2700" b="1" dirty="0" smtClean="0"/>
            </a:br>
            <a:endParaRPr lang="ru-RU" sz="27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1143000"/>
          </a:xfrm>
        </p:spPr>
        <p:txBody>
          <a:bodyPr>
            <a:normAutofit fontScale="90000"/>
          </a:bodyPr>
          <a:lstStyle/>
          <a:p>
            <a:pPr algn="l"/>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de-DE" sz="1800" dirty="0" smtClean="0"/>
              <a:t> </a:t>
            </a:r>
            <a:r>
              <a:rPr lang="de-DE" sz="3100" b="1" i="1" dirty="0" smtClean="0">
                <a:solidFill>
                  <a:srgbClr val="FF0000"/>
                </a:solidFill>
              </a:rPr>
              <a:t>Was habt ihr heute über Landwirtschaft in Deutschland  </a:t>
            </a:r>
            <a:r>
              <a:rPr lang="en-US" sz="3100" b="1" i="1" dirty="0" err="1" smtClean="0">
                <a:solidFill>
                  <a:srgbClr val="FF0000"/>
                </a:solidFill>
              </a:rPr>
              <a:t>erfahren</a:t>
            </a:r>
            <a:r>
              <a:rPr lang="ru-RU" sz="3100" b="1" i="1" dirty="0" smtClean="0">
                <a:solidFill>
                  <a:srgbClr val="FF0000"/>
                </a:solidFill>
              </a:rPr>
              <a:t>? </a:t>
            </a:r>
            <a:r>
              <a:rPr lang="ru-RU" sz="3600" dirty="0" smtClean="0">
                <a:solidFill>
                  <a:srgbClr val="FF0000"/>
                </a:solidFill>
              </a:rPr>
              <a:t/>
            </a:r>
            <a:br>
              <a:rPr lang="ru-RU" sz="3600" dirty="0" smtClean="0">
                <a:solidFill>
                  <a:srgbClr val="FF0000"/>
                </a:solidFill>
              </a:rPr>
            </a:br>
            <a:r>
              <a:rPr lang="ru-RU" sz="3600" dirty="0" smtClean="0">
                <a:solidFill>
                  <a:srgbClr val="FF0000"/>
                </a:solidFill>
              </a:rPr>
              <a:t/>
            </a:r>
            <a:br>
              <a:rPr lang="ru-RU" sz="3600" dirty="0" smtClean="0">
                <a:solidFill>
                  <a:srgbClr val="FF0000"/>
                </a:solidFill>
              </a:rPr>
            </a:br>
            <a:r>
              <a:rPr lang="de-DE" sz="2200" b="1" dirty="0" smtClean="0"/>
              <a:t>Folgende Tierarten spielen eine wichtige Rolle:</a:t>
            </a:r>
            <a:r>
              <a:rPr lang="ru-RU" sz="2200" b="1" dirty="0" smtClean="0"/>
              <a:t/>
            </a:r>
            <a:br>
              <a:rPr lang="ru-RU" sz="2200" b="1" dirty="0" smtClean="0"/>
            </a:br>
            <a:r>
              <a:rPr lang="de-DE" sz="2200" b="1" dirty="0" smtClean="0"/>
              <a:t>•  Rinder (Milch-, Zweinutzungs-, Fleischrinder)</a:t>
            </a:r>
            <a:r>
              <a:rPr lang="ru-RU" sz="2200" b="1" dirty="0" smtClean="0"/>
              <a:t/>
            </a:r>
            <a:br>
              <a:rPr lang="ru-RU" sz="2200" b="1" dirty="0" smtClean="0"/>
            </a:br>
            <a:r>
              <a:rPr lang="de-DE" sz="2200" b="1" dirty="0" smtClean="0"/>
              <a:t>•  Schweine (Mast, Zucht)</a:t>
            </a:r>
            <a:r>
              <a:rPr lang="ru-RU" sz="2200" b="1" dirty="0" smtClean="0"/>
              <a:t/>
            </a:r>
            <a:br>
              <a:rPr lang="ru-RU" sz="2200" b="1" dirty="0" smtClean="0"/>
            </a:br>
            <a:r>
              <a:rPr lang="de-DE" sz="2200" b="1" dirty="0" smtClean="0"/>
              <a:t>•  Schafe und Ziegen</a:t>
            </a:r>
            <a:r>
              <a:rPr lang="ru-RU" sz="2200" b="1" dirty="0" smtClean="0"/>
              <a:t/>
            </a:r>
            <a:br>
              <a:rPr lang="ru-RU" sz="2200" b="1" dirty="0" smtClean="0"/>
            </a:br>
            <a:r>
              <a:rPr lang="de-DE" sz="2200" b="1" dirty="0" smtClean="0"/>
              <a:t>•  Geflügel (Hühner, Gänse, Enten, Puten)</a:t>
            </a:r>
            <a:r>
              <a:rPr lang="ru-RU" sz="2200" b="1" dirty="0" smtClean="0"/>
              <a:t/>
            </a:r>
            <a:br>
              <a:rPr lang="ru-RU" sz="2200" b="1" dirty="0" smtClean="0"/>
            </a:br>
            <a:r>
              <a:rPr lang="ru-RU" sz="2200" b="1" dirty="0" smtClean="0"/>
              <a:t>•  </a:t>
            </a:r>
            <a:r>
              <a:rPr lang="ru-RU" sz="2200" b="1" dirty="0" err="1" smtClean="0"/>
              <a:t>Bienen</a:t>
            </a:r>
            <a:r>
              <a:rPr lang="ru-RU" sz="2200" b="1" dirty="0" smtClean="0"/>
              <a:t/>
            </a:r>
            <a:br>
              <a:rPr lang="ru-RU" sz="2200" b="1" dirty="0" smtClean="0"/>
            </a:br>
            <a:r>
              <a:rPr lang="ru-RU" sz="2200" b="1" dirty="0" smtClean="0"/>
              <a:t/>
            </a:r>
            <a:br>
              <a:rPr lang="ru-RU" sz="2200" b="1" dirty="0" smtClean="0"/>
            </a:br>
            <a:r>
              <a:rPr lang="de-DE" sz="2200" b="1" dirty="0" smtClean="0"/>
              <a:t>Die wichtigsten in Deutschland angebauten Ackerkulturen sind:</a:t>
            </a:r>
            <a:r>
              <a:rPr lang="ru-RU" sz="2200" b="1" dirty="0" smtClean="0"/>
              <a:t/>
            </a:r>
            <a:br>
              <a:rPr lang="ru-RU" sz="2200" b="1" dirty="0" smtClean="0"/>
            </a:br>
            <a:r>
              <a:rPr lang="de-DE" sz="2200" b="1" dirty="0" smtClean="0"/>
              <a:t>•  Getreide (Weizen, Gerste, </a:t>
            </a:r>
            <a:r>
              <a:rPr lang="de-DE" sz="2200" b="1" dirty="0" err="1" smtClean="0"/>
              <a:t>Triticale</a:t>
            </a:r>
            <a:r>
              <a:rPr lang="de-DE" sz="2200" b="1" dirty="0" smtClean="0"/>
              <a:t>, Roggen, Hafer)</a:t>
            </a:r>
            <a:r>
              <a:rPr lang="ru-RU" sz="2200" b="1" dirty="0" smtClean="0"/>
              <a:t/>
            </a:r>
            <a:br>
              <a:rPr lang="ru-RU" sz="2200" b="1" dirty="0" smtClean="0"/>
            </a:br>
            <a:r>
              <a:rPr lang="de-DE" sz="2200" b="1" dirty="0" smtClean="0"/>
              <a:t>•  Ackerfutterpflanzen (Mais, Ackergras etc.)</a:t>
            </a:r>
            <a:r>
              <a:rPr lang="ru-RU" sz="2200" b="1" dirty="0" smtClean="0"/>
              <a:t/>
            </a:r>
            <a:br>
              <a:rPr lang="ru-RU" sz="2200" b="1" dirty="0" smtClean="0"/>
            </a:br>
            <a:r>
              <a:rPr lang="de-DE" sz="2200" b="1" dirty="0" smtClean="0"/>
              <a:t>•  Ölpflanzen (Raps, Rübsen, Sonnenblumen)</a:t>
            </a:r>
            <a:r>
              <a:rPr lang="ru-RU" sz="2200" b="1" dirty="0" smtClean="0"/>
              <a:t/>
            </a:r>
            <a:br>
              <a:rPr lang="ru-RU" sz="2200" b="1" dirty="0" smtClean="0"/>
            </a:br>
            <a:r>
              <a:rPr lang="ru-RU" sz="2200" b="1" dirty="0" smtClean="0"/>
              <a:t>•  </a:t>
            </a:r>
            <a:r>
              <a:rPr lang="ru-RU" sz="2200" b="1" dirty="0" err="1" smtClean="0"/>
              <a:t>Kartoffeln</a:t>
            </a:r>
            <a:r>
              <a:rPr lang="ru-RU" sz="2200" b="1" dirty="0" smtClean="0"/>
              <a:t/>
            </a:r>
            <a:br>
              <a:rPr lang="ru-RU" sz="2200" b="1" dirty="0" smtClean="0"/>
            </a:br>
            <a:r>
              <a:rPr lang="ru-RU" sz="2200" b="1" dirty="0" smtClean="0"/>
              <a:t>•  </a:t>
            </a:r>
            <a:r>
              <a:rPr lang="ru-RU" sz="2200" b="1" dirty="0" err="1" smtClean="0"/>
              <a:t>Zuckerrüben</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Улыбающееся лицо 3"/>
          <p:cNvSpPr/>
          <p:nvPr/>
        </p:nvSpPr>
        <p:spPr>
          <a:xfrm>
            <a:off x="5572132" y="1785926"/>
            <a:ext cx="914400" cy="914400"/>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5" name="Улыбающееся лицо 4"/>
          <p:cNvSpPr/>
          <p:nvPr/>
        </p:nvSpPr>
        <p:spPr>
          <a:xfrm>
            <a:off x="3286116" y="3000372"/>
            <a:ext cx="914400" cy="914400"/>
          </a:xfrm>
          <a:prstGeom prst="smileyFac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6" name="Улыбающееся лицо 5"/>
          <p:cNvSpPr/>
          <p:nvPr/>
        </p:nvSpPr>
        <p:spPr>
          <a:xfrm>
            <a:off x="7358082" y="1643050"/>
            <a:ext cx="914400" cy="914400"/>
          </a:xfrm>
          <a:prstGeom prst="smileyFac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8" name="Улыбающееся лицо 7"/>
          <p:cNvSpPr/>
          <p:nvPr/>
        </p:nvSpPr>
        <p:spPr>
          <a:xfrm>
            <a:off x="4786314" y="3429000"/>
            <a:ext cx="914400" cy="914400"/>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ru-RU"/>
          </a:p>
        </p:txBody>
      </p:sp>
      <p:sp>
        <p:nvSpPr>
          <p:cNvPr id="9" name="Улыбающееся лицо 8"/>
          <p:cNvSpPr/>
          <p:nvPr/>
        </p:nvSpPr>
        <p:spPr>
          <a:xfrm>
            <a:off x="2071670" y="4714884"/>
            <a:ext cx="9144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 name="Улыбающееся лицо 9"/>
          <p:cNvSpPr/>
          <p:nvPr/>
        </p:nvSpPr>
        <p:spPr>
          <a:xfrm>
            <a:off x="1571604" y="3429000"/>
            <a:ext cx="914400" cy="914400"/>
          </a:xfrm>
          <a:prstGeom prst="smileyFac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1" name="Улыбающееся лицо 10"/>
          <p:cNvSpPr/>
          <p:nvPr/>
        </p:nvSpPr>
        <p:spPr>
          <a:xfrm>
            <a:off x="1643042" y="1928802"/>
            <a:ext cx="914400" cy="914400"/>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2" name="Улыбающееся лицо 11"/>
          <p:cNvSpPr/>
          <p:nvPr/>
        </p:nvSpPr>
        <p:spPr>
          <a:xfrm>
            <a:off x="6786578" y="3429000"/>
            <a:ext cx="914400" cy="91440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3" name="Улыбающееся лицо 12"/>
          <p:cNvSpPr/>
          <p:nvPr/>
        </p:nvSpPr>
        <p:spPr>
          <a:xfrm>
            <a:off x="6572264" y="5000636"/>
            <a:ext cx="914400" cy="91440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4" name="Улыбающееся лицо 13"/>
          <p:cNvSpPr/>
          <p:nvPr/>
        </p:nvSpPr>
        <p:spPr>
          <a:xfrm>
            <a:off x="4357686" y="4929198"/>
            <a:ext cx="914400" cy="914400"/>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5" name="Улыбающееся лицо 14"/>
          <p:cNvSpPr/>
          <p:nvPr/>
        </p:nvSpPr>
        <p:spPr>
          <a:xfrm>
            <a:off x="3857620" y="1500174"/>
            <a:ext cx="914400" cy="91440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6" name="Прямоугольник 15"/>
          <p:cNvSpPr/>
          <p:nvPr/>
        </p:nvSpPr>
        <p:spPr>
          <a:xfrm>
            <a:off x="928662" y="571480"/>
            <a:ext cx="7500990" cy="923330"/>
          </a:xfrm>
          <a:prstGeom prst="rect">
            <a:avLst/>
          </a:prstGeom>
        </p:spPr>
        <p:txBody>
          <a:bodyPr wrap="square">
            <a:spAutoFit/>
          </a:bodyPr>
          <a:lstStyle/>
          <a:p>
            <a:pPr algn="ctr"/>
            <a:r>
              <a:rPr lang="de-DE" b="1" dirty="0" smtClean="0">
                <a:solidFill>
                  <a:srgbClr val="FF0000"/>
                </a:solidFill>
              </a:rPr>
              <a:t>Ihr habt heute gut gearbeitet. Ich freue mich über eure Antworten und gebe gute Noten.</a:t>
            </a:r>
          </a:p>
          <a:p>
            <a:pPr algn="ctr"/>
            <a:r>
              <a:rPr lang="de-DE" b="1" dirty="0" smtClean="0">
                <a:solidFill>
                  <a:srgbClr val="FF0000"/>
                </a:solidFill>
              </a:rPr>
              <a:t> </a:t>
            </a:r>
            <a:r>
              <a:rPr lang="ru-RU" b="1" dirty="0" err="1" smtClean="0">
                <a:solidFill>
                  <a:srgbClr val="FF0000"/>
                </a:solidFill>
              </a:rPr>
              <a:t>Aufwiedersehen</a:t>
            </a:r>
            <a:r>
              <a:rPr lang="de-DE" b="1" dirty="0" smtClean="0">
                <a:solidFill>
                  <a:srgbClr val="FF0000"/>
                </a:solidFill>
              </a:rPr>
              <a:t>!</a:t>
            </a:r>
            <a:endParaRPr lang="ru-RU" b="1" dirty="0">
              <a:solidFill>
                <a:srgbClr val="FF0000"/>
              </a:solidFill>
            </a:endParaRPr>
          </a:p>
        </p:txBody>
      </p:sp>
      <p:pic>
        <p:nvPicPr>
          <p:cNvPr id="2" name="Семнадцать мгновений весны - Дороги  (audiopoisk.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14820" y="285138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0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714488"/>
            <a:ext cx="7858180" cy="4143404"/>
          </a:xfrm>
        </p:spPr>
        <p:txBody>
          <a:bodyPr>
            <a:normAutofit/>
          </a:bodyPr>
          <a:lstStyle/>
          <a:p>
            <a:pPr algn="l"/>
            <a:r>
              <a:rPr lang="ru-RU" sz="2000" b="1" dirty="0" smtClean="0">
                <a:solidFill>
                  <a:schemeClr val="tx2"/>
                </a:solidFill>
                <a:latin typeface="+mn-lt"/>
              </a:rPr>
              <a:t>1. Цель практики: </a:t>
            </a:r>
            <a:r>
              <a:rPr lang="ru-RU" sz="2000" b="1" dirty="0" smtClean="0">
                <a:latin typeface="+mn-lt"/>
              </a:rPr>
              <a:t>получить опыт и практические знания в сельском хозяйстве. Знакомство с другой страной, её людьми, языком и культурой.</a:t>
            </a:r>
            <a:r>
              <a:rPr lang="ru-RU" sz="2000" dirty="0" smtClean="0">
                <a:latin typeface="+mn-lt"/>
              </a:rPr>
              <a:t/>
            </a:r>
            <a:br>
              <a:rPr lang="ru-RU" sz="2000" dirty="0" smtClean="0">
                <a:latin typeface="+mn-lt"/>
              </a:rPr>
            </a:br>
            <a:r>
              <a:rPr lang="ru-RU" sz="2000" b="1" dirty="0" smtClean="0">
                <a:solidFill>
                  <a:schemeClr val="tx2"/>
                </a:solidFill>
                <a:latin typeface="+mn-lt"/>
              </a:rPr>
              <a:t>2. Место проведения</a:t>
            </a:r>
            <a:r>
              <a:rPr lang="ru-RU" sz="2000" dirty="0" smtClean="0">
                <a:solidFill>
                  <a:schemeClr val="tx2"/>
                </a:solidFill>
                <a:latin typeface="+mn-lt"/>
              </a:rPr>
              <a:t>: </a:t>
            </a:r>
            <a:r>
              <a:rPr lang="ru-RU" sz="2000" b="1" dirty="0" smtClean="0">
                <a:latin typeface="+mn-lt"/>
              </a:rPr>
              <a:t>Федеральная земля Баден –Вюртемберг – Штутгарт</a:t>
            </a:r>
            <a:br>
              <a:rPr lang="ru-RU" sz="2000" b="1" dirty="0" smtClean="0">
                <a:latin typeface="+mn-lt"/>
              </a:rPr>
            </a:br>
            <a:r>
              <a:rPr lang="ru-RU" sz="2000" b="1" dirty="0" smtClean="0">
                <a:solidFill>
                  <a:schemeClr val="tx2"/>
                </a:solidFill>
                <a:latin typeface="+mn-lt"/>
              </a:rPr>
              <a:t>3. Обязательно:</a:t>
            </a:r>
            <a:r>
              <a:rPr lang="ru-RU" sz="2000" dirty="0" smtClean="0">
                <a:latin typeface="+mn-lt"/>
              </a:rPr>
              <a:t/>
            </a:r>
            <a:br>
              <a:rPr lang="ru-RU" sz="2000" dirty="0" smtClean="0">
                <a:latin typeface="+mn-lt"/>
              </a:rPr>
            </a:br>
            <a:r>
              <a:rPr lang="ru-RU" sz="2000" b="1" dirty="0" smtClean="0">
                <a:latin typeface="+mn-lt"/>
              </a:rPr>
              <a:t>-водительские права категории «А», «В», «С», «</a:t>
            </a:r>
            <a:r>
              <a:rPr lang="de-DE" sz="2000" b="1" dirty="0" smtClean="0">
                <a:latin typeface="+mn-lt"/>
              </a:rPr>
              <a:t>D</a:t>
            </a:r>
            <a:r>
              <a:rPr lang="ru-RU" sz="2000" b="1" dirty="0" smtClean="0">
                <a:latin typeface="+mn-lt"/>
              </a:rPr>
              <a:t>»</a:t>
            </a:r>
            <a:br>
              <a:rPr lang="ru-RU" sz="2000" b="1" dirty="0" smtClean="0">
                <a:latin typeface="+mn-lt"/>
              </a:rPr>
            </a:br>
            <a:r>
              <a:rPr lang="ru-RU" sz="2000" b="1" dirty="0" smtClean="0">
                <a:latin typeface="+mn-lt"/>
              </a:rPr>
              <a:t>-знание немецкого языка</a:t>
            </a:r>
            <a:br>
              <a:rPr lang="ru-RU" sz="2000" b="1" dirty="0" smtClean="0">
                <a:latin typeface="+mn-lt"/>
              </a:rPr>
            </a:br>
            <a:r>
              <a:rPr lang="ru-RU" sz="2000" b="1" dirty="0" smtClean="0">
                <a:latin typeface="+mn-lt"/>
              </a:rPr>
              <a:t>-заграничный паспорт</a:t>
            </a:r>
            <a:br>
              <a:rPr lang="ru-RU" sz="2000" b="1" dirty="0" smtClean="0">
                <a:latin typeface="+mn-lt"/>
              </a:rPr>
            </a:br>
            <a:r>
              <a:rPr lang="ru-RU" sz="2000" b="1" dirty="0" smtClean="0">
                <a:latin typeface="+mn-lt"/>
              </a:rPr>
              <a:t>-анкета-формуляр у лица ответственного за международную стажировку</a:t>
            </a:r>
            <a:r>
              <a:rPr lang="ru-RU" sz="2000" dirty="0" smtClean="0">
                <a:latin typeface="+mn-lt"/>
              </a:rPr>
              <a:t/>
            </a:r>
            <a:br>
              <a:rPr lang="ru-RU" sz="2000" dirty="0" smtClean="0">
                <a:latin typeface="+mn-lt"/>
              </a:rPr>
            </a:br>
            <a:r>
              <a:rPr lang="ru-RU" sz="2000" b="1" dirty="0" smtClean="0">
                <a:solidFill>
                  <a:schemeClr val="tx2"/>
                </a:solidFill>
                <a:latin typeface="+mn-lt"/>
              </a:rPr>
              <a:t>Что такое </a:t>
            </a:r>
            <a:r>
              <a:rPr lang="de-DE" sz="2000" b="1" dirty="0" smtClean="0">
                <a:solidFill>
                  <a:schemeClr val="tx2"/>
                </a:solidFill>
                <a:latin typeface="+mn-lt"/>
              </a:rPr>
              <a:t>AKI</a:t>
            </a:r>
            <a:r>
              <a:rPr lang="ru-RU" sz="2000" b="1" dirty="0" smtClean="0">
                <a:solidFill>
                  <a:schemeClr val="tx2"/>
                </a:solidFill>
                <a:latin typeface="+mn-lt"/>
              </a:rPr>
              <a:t>: </a:t>
            </a:r>
            <a:r>
              <a:rPr lang="ru-RU" sz="2000" b="1" dirty="0" smtClean="0">
                <a:latin typeface="+mn-lt"/>
              </a:rPr>
              <a:t>Общественно- полезная организация в области сельского хозяйства </a:t>
            </a:r>
            <a:endParaRPr lang="ru-RU" sz="2000" b="1" dirty="0">
              <a:latin typeface="+mn-lt"/>
            </a:endParaRPr>
          </a:p>
        </p:txBody>
      </p:sp>
      <p:sp>
        <p:nvSpPr>
          <p:cNvPr id="5" name="Прямоугольник 4"/>
          <p:cNvSpPr/>
          <p:nvPr/>
        </p:nvSpPr>
        <p:spPr>
          <a:xfrm>
            <a:off x="1428728" y="642918"/>
            <a:ext cx="7143302" cy="1077218"/>
          </a:xfrm>
          <a:prstGeom prst="rect">
            <a:avLst/>
          </a:prstGeom>
        </p:spPr>
        <p:txBody>
          <a:bodyPr wrap="none">
            <a:spAutoFit/>
          </a:bodyPr>
          <a:lstStyle/>
          <a:p>
            <a:r>
              <a:rPr lang="de-DE" sz="4000" b="1" dirty="0" smtClean="0">
                <a:solidFill>
                  <a:srgbClr val="FF0000"/>
                </a:solidFill>
              </a:rPr>
              <a:t>Landpraktikum in Deutschland</a:t>
            </a:r>
            <a:endParaRPr lang="ru-RU" sz="4000" b="1" dirty="0" smtClean="0">
              <a:solidFill>
                <a:srgbClr val="FF0000"/>
              </a:solidFill>
            </a:endParaRPr>
          </a:p>
          <a:p>
            <a:pPr algn="ctr"/>
            <a:r>
              <a:rPr lang="ru-RU" sz="2400" b="1" dirty="0" smtClean="0">
                <a:solidFill>
                  <a:srgbClr val="FF0000"/>
                </a:solidFill>
              </a:rPr>
              <a:t>12.04.2018 – 01.12.2018</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00100" y="428604"/>
            <a:ext cx="7686700" cy="2571768"/>
          </a:xfrm>
        </p:spPr>
        <p:txBody>
          <a:bodyPr>
            <a:normAutofit fontScale="90000"/>
          </a:bodyPr>
          <a:lstStyle/>
          <a:p>
            <a:pPr algn="l"/>
            <a:r>
              <a:rPr lang="en-US" sz="2000" dirty="0" smtClean="0">
                <a:latin typeface="+mn-lt"/>
              </a:rPr>
              <a:t/>
            </a:r>
            <a:br>
              <a:rPr lang="en-US" sz="2000" dirty="0" smtClean="0">
                <a:latin typeface="+mn-lt"/>
              </a:rPr>
            </a:br>
            <a:r>
              <a:rPr lang="de-DE" sz="3600" dirty="0" smtClean="0">
                <a:latin typeface="+mn-lt"/>
              </a:rPr>
              <a:t> </a:t>
            </a:r>
            <a:br>
              <a:rPr lang="de-DE" sz="3600" dirty="0" smtClean="0">
                <a:latin typeface="+mn-lt"/>
              </a:rPr>
            </a:br>
            <a:r>
              <a:rPr lang="de-DE" sz="3600" dirty="0" smtClean="0">
                <a:latin typeface="+mn-lt"/>
              </a:rPr>
              <a:t> </a:t>
            </a:r>
            <a:br>
              <a:rPr lang="de-DE" sz="3600" dirty="0" smtClean="0">
                <a:latin typeface="+mn-lt"/>
              </a:rPr>
            </a:br>
            <a:r>
              <a:rPr lang="de-DE" sz="3600" dirty="0" smtClean="0">
                <a:latin typeface="+mn-lt"/>
              </a:rPr>
              <a:t/>
            </a:r>
            <a:br>
              <a:rPr lang="de-DE" sz="3600" dirty="0" smtClean="0">
                <a:latin typeface="+mn-lt"/>
              </a:rPr>
            </a:br>
            <a:r>
              <a:rPr lang="de-DE" sz="3600" dirty="0" smtClean="0">
                <a:latin typeface="+mn-lt"/>
              </a:rPr>
              <a:t/>
            </a:r>
            <a:br>
              <a:rPr lang="de-DE" sz="3600" dirty="0" smtClean="0">
                <a:latin typeface="+mn-lt"/>
              </a:rPr>
            </a:br>
            <a:r>
              <a:rPr lang="de-DE" sz="3600" dirty="0" smtClean="0">
                <a:latin typeface="+mn-lt"/>
              </a:rPr>
              <a:t/>
            </a:r>
            <a:br>
              <a:rPr lang="de-DE" sz="3600" dirty="0" smtClean="0">
                <a:latin typeface="+mn-lt"/>
              </a:rPr>
            </a:br>
            <a:r>
              <a:rPr lang="de-DE" sz="3600" dirty="0" smtClean="0">
                <a:latin typeface="+mn-lt"/>
              </a:rPr>
              <a:t/>
            </a:r>
            <a:br>
              <a:rPr lang="de-DE" sz="3600" dirty="0" smtClean="0">
                <a:latin typeface="+mn-lt"/>
              </a:rPr>
            </a:br>
            <a:r>
              <a:rPr lang="de-DE" sz="3600" dirty="0" smtClean="0">
                <a:latin typeface="+mn-lt"/>
              </a:rPr>
              <a:t/>
            </a:r>
            <a:br>
              <a:rPr lang="de-DE" sz="3600" dirty="0" smtClean="0">
                <a:latin typeface="+mn-lt"/>
              </a:rPr>
            </a:br>
            <a:r>
              <a:rPr lang="de-DE" sz="3600" b="1" dirty="0" smtClean="0">
                <a:solidFill>
                  <a:srgbClr val="7030A0"/>
                </a:solidFill>
                <a:latin typeface="+mn-lt"/>
              </a:rPr>
              <a:t>Beantworten Sie die folgenden Fragen : </a:t>
            </a:r>
            <a:r>
              <a:rPr lang="ru-RU" sz="1800" dirty="0" smtClean="0"/>
              <a:t/>
            </a:r>
            <a:br>
              <a:rPr lang="ru-RU" sz="1800" dirty="0" smtClean="0"/>
            </a:br>
            <a:r>
              <a:rPr lang="de-DE" sz="1800" dirty="0" smtClean="0"/>
              <a:t/>
            </a:r>
            <a:br>
              <a:rPr lang="de-DE" sz="1800" dirty="0" smtClean="0"/>
            </a:br>
            <a:r>
              <a:rPr lang="de-DE" sz="2700" b="1" dirty="0" smtClean="0">
                <a:solidFill>
                  <a:schemeClr val="accent2">
                    <a:lumMod val="75000"/>
                  </a:schemeClr>
                </a:solidFill>
              </a:rPr>
              <a:t>1.  </a:t>
            </a:r>
            <a:r>
              <a:rPr lang="de-DE" sz="2700" b="1" dirty="0" smtClean="0">
                <a:solidFill>
                  <a:schemeClr val="accent2">
                    <a:lumMod val="75000"/>
                  </a:schemeClr>
                </a:solidFill>
                <a:latin typeface="+mn-lt"/>
              </a:rPr>
              <a:t>Wo studieren Sie?</a:t>
            </a:r>
            <a:br>
              <a:rPr lang="de-DE" sz="2700" b="1" dirty="0" smtClean="0">
                <a:solidFill>
                  <a:schemeClr val="accent2">
                    <a:lumMod val="75000"/>
                  </a:schemeClr>
                </a:solidFill>
                <a:latin typeface="+mn-lt"/>
              </a:rPr>
            </a:br>
            <a:r>
              <a:rPr lang="ru-RU" sz="2700" b="1" dirty="0" smtClean="0">
                <a:solidFill>
                  <a:schemeClr val="accent2">
                    <a:lumMod val="75000"/>
                  </a:schemeClr>
                </a:solidFill>
                <a:latin typeface="+mn-lt"/>
              </a:rPr>
              <a:t/>
            </a:r>
            <a:br>
              <a:rPr lang="ru-RU" sz="2700" b="1" dirty="0" smtClean="0">
                <a:solidFill>
                  <a:schemeClr val="accent2">
                    <a:lumMod val="75000"/>
                  </a:schemeClr>
                </a:solidFill>
                <a:latin typeface="+mn-lt"/>
              </a:rPr>
            </a:br>
            <a:r>
              <a:rPr lang="de-DE" sz="2700" b="1" dirty="0" smtClean="0">
                <a:solidFill>
                  <a:schemeClr val="accent2">
                    <a:lumMod val="75000"/>
                  </a:schemeClr>
                </a:solidFill>
                <a:latin typeface="+mn-lt"/>
              </a:rPr>
              <a:t>2.  Was studieren Sie?</a:t>
            </a:r>
            <a:br>
              <a:rPr lang="de-DE" sz="2700" b="1" dirty="0" smtClean="0">
                <a:solidFill>
                  <a:schemeClr val="accent2">
                    <a:lumMod val="75000"/>
                  </a:schemeClr>
                </a:solidFill>
                <a:latin typeface="+mn-lt"/>
              </a:rPr>
            </a:br>
            <a:r>
              <a:rPr lang="ru-RU" sz="2700" b="1" dirty="0" smtClean="0">
                <a:solidFill>
                  <a:schemeClr val="accent2">
                    <a:lumMod val="75000"/>
                  </a:schemeClr>
                </a:solidFill>
                <a:latin typeface="+mn-lt"/>
              </a:rPr>
              <a:t/>
            </a:r>
            <a:br>
              <a:rPr lang="ru-RU" sz="2700" b="1" dirty="0" smtClean="0">
                <a:solidFill>
                  <a:schemeClr val="accent2">
                    <a:lumMod val="75000"/>
                  </a:schemeClr>
                </a:solidFill>
                <a:latin typeface="+mn-lt"/>
              </a:rPr>
            </a:br>
            <a:r>
              <a:rPr lang="de-DE" sz="2700" b="1" dirty="0" smtClean="0">
                <a:solidFill>
                  <a:schemeClr val="accent2">
                    <a:lumMod val="75000"/>
                  </a:schemeClr>
                </a:solidFill>
                <a:latin typeface="+mn-lt"/>
              </a:rPr>
              <a:t>3.  In welchem Studienjahr stehen Sie?</a:t>
            </a:r>
            <a:br>
              <a:rPr lang="de-DE" sz="2700" b="1" dirty="0" smtClean="0">
                <a:solidFill>
                  <a:schemeClr val="accent2">
                    <a:lumMod val="75000"/>
                  </a:schemeClr>
                </a:solidFill>
                <a:latin typeface="+mn-lt"/>
              </a:rPr>
            </a:br>
            <a:r>
              <a:rPr lang="ru-RU" sz="2700" b="1" dirty="0" smtClean="0">
                <a:solidFill>
                  <a:schemeClr val="accent2">
                    <a:lumMod val="75000"/>
                  </a:schemeClr>
                </a:solidFill>
                <a:latin typeface="+mn-lt"/>
              </a:rPr>
              <a:t/>
            </a:r>
            <a:br>
              <a:rPr lang="ru-RU" sz="2700" b="1" dirty="0" smtClean="0">
                <a:solidFill>
                  <a:schemeClr val="accent2">
                    <a:lumMod val="75000"/>
                  </a:schemeClr>
                </a:solidFill>
                <a:latin typeface="+mn-lt"/>
              </a:rPr>
            </a:br>
            <a:r>
              <a:rPr lang="de-DE" sz="2700" b="1" dirty="0" smtClean="0">
                <a:solidFill>
                  <a:schemeClr val="accent2">
                    <a:lumMod val="75000"/>
                  </a:schemeClr>
                </a:solidFill>
                <a:latin typeface="+mn-lt"/>
              </a:rPr>
              <a:t>4.  Wie </a:t>
            </a:r>
            <a:r>
              <a:rPr lang="de-DE" sz="2700" b="1" dirty="0" err="1" smtClean="0">
                <a:solidFill>
                  <a:schemeClr val="accent2">
                    <a:lumMod val="75000"/>
                  </a:schemeClr>
                </a:solidFill>
                <a:latin typeface="+mn-lt"/>
              </a:rPr>
              <a:t>heissen</a:t>
            </a:r>
            <a:r>
              <a:rPr lang="de-DE" sz="2700" b="1" dirty="0" smtClean="0">
                <a:solidFill>
                  <a:schemeClr val="accent2">
                    <a:lumMod val="75000"/>
                  </a:schemeClr>
                </a:solidFill>
                <a:latin typeface="+mn-lt"/>
              </a:rPr>
              <a:t> Sie?</a:t>
            </a:r>
            <a:br>
              <a:rPr lang="de-DE" sz="2700" b="1" dirty="0" smtClean="0">
                <a:solidFill>
                  <a:schemeClr val="accent2">
                    <a:lumMod val="75000"/>
                  </a:schemeClr>
                </a:solidFill>
                <a:latin typeface="+mn-lt"/>
              </a:rPr>
            </a:br>
            <a:r>
              <a:rPr lang="ru-RU" sz="2700" b="1" dirty="0" smtClean="0">
                <a:solidFill>
                  <a:schemeClr val="accent2">
                    <a:lumMod val="75000"/>
                  </a:schemeClr>
                </a:solidFill>
                <a:latin typeface="+mn-lt"/>
              </a:rPr>
              <a:t/>
            </a:r>
            <a:br>
              <a:rPr lang="ru-RU" sz="2700" b="1" dirty="0" smtClean="0">
                <a:solidFill>
                  <a:schemeClr val="accent2">
                    <a:lumMod val="75000"/>
                  </a:schemeClr>
                </a:solidFill>
                <a:latin typeface="+mn-lt"/>
              </a:rPr>
            </a:br>
            <a:r>
              <a:rPr lang="de-DE" sz="2700" b="1" dirty="0" smtClean="0">
                <a:solidFill>
                  <a:schemeClr val="accent2">
                    <a:lumMod val="75000"/>
                  </a:schemeClr>
                </a:solidFill>
                <a:latin typeface="+mn-lt"/>
              </a:rPr>
              <a:t>5.  Was sind Sie von Beruf?</a:t>
            </a:r>
            <a:br>
              <a:rPr lang="de-DE" sz="2700" b="1" dirty="0" smtClean="0">
                <a:solidFill>
                  <a:schemeClr val="accent2">
                    <a:lumMod val="75000"/>
                  </a:schemeClr>
                </a:solidFill>
                <a:latin typeface="+mn-lt"/>
              </a:rPr>
            </a:br>
            <a:r>
              <a:rPr lang="ru-RU" sz="2700" b="1" dirty="0" smtClean="0">
                <a:solidFill>
                  <a:schemeClr val="accent2">
                    <a:lumMod val="75000"/>
                  </a:schemeClr>
                </a:solidFill>
                <a:latin typeface="+mn-lt"/>
              </a:rPr>
              <a:t/>
            </a:r>
            <a:br>
              <a:rPr lang="ru-RU" sz="2700" b="1" dirty="0" smtClean="0">
                <a:solidFill>
                  <a:schemeClr val="accent2">
                    <a:lumMod val="75000"/>
                  </a:schemeClr>
                </a:solidFill>
                <a:latin typeface="+mn-lt"/>
              </a:rPr>
            </a:br>
            <a:r>
              <a:rPr lang="de-DE" sz="2700" b="1" dirty="0" smtClean="0">
                <a:solidFill>
                  <a:schemeClr val="accent2">
                    <a:lumMod val="75000"/>
                  </a:schemeClr>
                </a:solidFill>
                <a:latin typeface="+mn-lt"/>
              </a:rPr>
              <a:t>6.  Wo liegt </a:t>
            </a:r>
            <a:r>
              <a:rPr lang="de-DE" sz="2700" b="1" dirty="0" err="1" smtClean="0">
                <a:solidFill>
                  <a:schemeClr val="accent2">
                    <a:lumMod val="75000"/>
                  </a:schemeClr>
                </a:solidFill>
                <a:latin typeface="+mn-lt"/>
              </a:rPr>
              <a:t>Deutsc</a:t>
            </a:r>
            <a:r>
              <a:rPr lang="en-US" sz="2700" b="1" dirty="0" err="1" smtClean="0">
                <a:solidFill>
                  <a:schemeClr val="accent2">
                    <a:lumMod val="75000"/>
                  </a:schemeClr>
                </a:solidFill>
                <a:latin typeface="+mn-lt"/>
              </a:rPr>
              <a:t>hland</a:t>
            </a:r>
            <a:r>
              <a:rPr lang="en-US" sz="2700" b="1" dirty="0" smtClean="0">
                <a:solidFill>
                  <a:schemeClr val="accent2">
                    <a:lumMod val="75000"/>
                  </a:schemeClr>
                </a:solidFill>
                <a:latin typeface="+mn-lt"/>
              </a:rPr>
              <a:t>?</a:t>
            </a:r>
            <a:br>
              <a:rPr lang="en-US" sz="2700" b="1" dirty="0" smtClean="0">
                <a:solidFill>
                  <a:schemeClr val="accent2">
                    <a:lumMod val="75000"/>
                  </a:schemeClr>
                </a:solidFill>
                <a:latin typeface="+mn-lt"/>
              </a:rPr>
            </a:br>
            <a:r>
              <a:rPr lang="ru-RU" sz="2700" b="1" dirty="0" smtClean="0">
                <a:solidFill>
                  <a:schemeClr val="accent2">
                    <a:lumMod val="75000"/>
                  </a:schemeClr>
                </a:solidFill>
                <a:latin typeface="+mn-lt"/>
              </a:rPr>
              <a:t/>
            </a:r>
            <a:br>
              <a:rPr lang="ru-RU" sz="2700" b="1" dirty="0" smtClean="0">
                <a:solidFill>
                  <a:schemeClr val="accent2">
                    <a:lumMod val="75000"/>
                  </a:schemeClr>
                </a:solidFill>
                <a:latin typeface="+mn-lt"/>
              </a:rPr>
            </a:br>
            <a:r>
              <a:rPr lang="en-US" sz="2700" b="1" i="1" dirty="0" smtClean="0">
                <a:solidFill>
                  <a:schemeClr val="accent2">
                    <a:lumMod val="75000"/>
                  </a:schemeClr>
                </a:solidFill>
                <a:latin typeface="+mn-lt"/>
              </a:rPr>
              <a:t> </a:t>
            </a:r>
            <a:r>
              <a:rPr lang="de-DE" sz="2700" b="1" i="1" dirty="0" smtClean="0">
                <a:latin typeface="+mn-lt"/>
              </a:rPr>
              <a:t>(Ziel: Phonetische Erarbeitung der Wörter)</a:t>
            </a:r>
            <a:r>
              <a:rPr lang="de-DE" sz="2700" b="1" dirty="0" smtClean="0">
                <a:latin typeface="+mn-lt"/>
              </a:rPr>
              <a:t> </a:t>
            </a:r>
            <a:r>
              <a:rPr lang="ru-RU" sz="2700" dirty="0" smtClean="0"/>
              <a:t/>
            </a:r>
            <a:br>
              <a:rPr lang="ru-RU" sz="2700" dirty="0" smtClean="0"/>
            </a:br>
            <a:r>
              <a:rPr lang="en-US" sz="2000" dirty="0" smtClean="0">
                <a:latin typeface="+mn-lt"/>
              </a:rPr>
              <a:t/>
            </a:r>
            <a:br>
              <a:rPr lang="en-US" sz="2000" dirty="0" smtClean="0">
                <a:latin typeface="+mn-lt"/>
              </a:rPr>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524000" y="1000113"/>
          <a:ext cx="6096000" cy="4484370"/>
        </p:xfrm>
        <a:graphic>
          <a:graphicData uri="http://schemas.openxmlformats.org/drawingml/2006/table">
            <a:tbl>
              <a:tblPr/>
              <a:tblGrid>
                <a:gridCol w="3048000"/>
                <a:gridCol w="3048000"/>
              </a:tblGrid>
              <a:tr h="389661">
                <a:tc>
                  <a:txBody>
                    <a:bodyPr/>
                    <a:lstStyle/>
                    <a:p>
                      <a:pPr algn="just">
                        <a:spcAft>
                          <a:spcPts val="0"/>
                        </a:spcAft>
                      </a:pPr>
                      <a:r>
                        <a:rPr lang="en-US" sz="1800" b="1" dirty="0">
                          <a:solidFill>
                            <a:srgbClr val="FF0000"/>
                          </a:solidFill>
                          <a:latin typeface="+mn-lt"/>
                          <a:ea typeface="Times New Roman"/>
                          <a:cs typeface="Times New Roman"/>
                        </a:rPr>
                        <a:t>D</a:t>
                      </a:r>
                      <a:r>
                        <a:rPr lang="de-DE" sz="1800" b="1" dirty="0">
                          <a:solidFill>
                            <a:srgbClr val="FF0000"/>
                          </a:solidFill>
                          <a:latin typeface="+mn-lt"/>
                          <a:ea typeface="Times New Roman"/>
                          <a:cs typeface="Times New Roman"/>
                        </a:rPr>
                        <a:t>er </a:t>
                      </a:r>
                      <a:r>
                        <a:rPr lang="de-DE" sz="1800" b="1" dirty="0" err="1">
                          <a:solidFill>
                            <a:srgbClr val="FF0000"/>
                          </a:solidFill>
                          <a:latin typeface="+mn-lt"/>
                          <a:ea typeface="Times New Roman"/>
                          <a:cs typeface="Times New Roman"/>
                        </a:rPr>
                        <a:t>Bauerhof</a:t>
                      </a:r>
                      <a:endParaRPr lang="ru-RU" sz="1800" b="1" dirty="0">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a:solidFill>
                            <a:srgbClr val="FF0000"/>
                          </a:solidFill>
                          <a:latin typeface="+mn-lt"/>
                          <a:ea typeface="Times New Roman"/>
                          <a:cs typeface="Times New Roman"/>
                        </a:rPr>
                        <a:t>фермерское хозяйство</a:t>
                      </a:r>
                    </a:p>
                  </a:txBody>
                  <a:tcPr marL="66675" marR="66675" marT="66675" marB="66675">
                    <a:lnL>
                      <a:noFill/>
                    </a:lnL>
                    <a:lnR>
                      <a:noFill/>
                    </a:lnR>
                    <a:lnT>
                      <a:noFill/>
                    </a:lnT>
                    <a:lnB>
                      <a:noFill/>
                    </a:lnB>
                  </a:tcPr>
                </a:tc>
              </a:tr>
              <a:tr h="389661">
                <a:tc>
                  <a:txBody>
                    <a:bodyPr/>
                    <a:lstStyle/>
                    <a:p>
                      <a:pPr algn="just">
                        <a:spcAft>
                          <a:spcPts val="0"/>
                        </a:spcAft>
                      </a:pPr>
                      <a:r>
                        <a:rPr lang="ru-RU" sz="1800" b="1" dirty="0">
                          <a:solidFill>
                            <a:srgbClr val="FF0000"/>
                          </a:solidFill>
                          <a:latin typeface="+mn-lt"/>
                          <a:ea typeface="Times New Roman"/>
                          <a:cs typeface="Times New Roman"/>
                        </a:rPr>
                        <a:t>D</a:t>
                      </a:r>
                      <a:r>
                        <a:rPr lang="en-US" sz="1800" b="1" dirty="0">
                          <a:solidFill>
                            <a:srgbClr val="FF0000"/>
                          </a:solidFill>
                          <a:latin typeface="+mn-lt"/>
                          <a:ea typeface="Times New Roman"/>
                          <a:cs typeface="Times New Roman"/>
                        </a:rPr>
                        <a:t>as </a:t>
                      </a:r>
                      <a:r>
                        <a:rPr lang="en-US" sz="1800" b="1" dirty="0" err="1">
                          <a:solidFill>
                            <a:srgbClr val="FF0000"/>
                          </a:solidFill>
                          <a:latin typeface="+mn-lt"/>
                          <a:ea typeface="Times New Roman"/>
                          <a:cs typeface="Times New Roman"/>
                        </a:rPr>
                        <a:t>Vieh</a:t>
                      </a:r>
                      <a:endParaRPr lang="ru-RU" sz="1800" b="1" dirty="0">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a:solidFill>
                            <a:srgbClr val="FF0000"/>
                          </a:solidFill>
                          <a:latin typeface="+mn-lt"/>
                          <a:ea typeface="Times New Roman"/>
                          <a:cs typeface="Times New Roman"/>
                        </a:rPr>
                        <a:t>домашний скот</a:t>
                      </a:r>
                    </a:p>
                  </a:txBody>
                  <a:tcPr marL="66675" marR="66675" marT="66675" marB="66675">
                    <a:lnL>
                      <a:noFill/>
                    </a:lnL>
                    <a:lnR>
                      <a:noFill/>
                    </a:lnR>
                    <a:lnT>
                      <a:noFill/>
                    </a:lnT>
                    <a:lnB>
                      <a:noFill/>
                    </a:lnB>
                  </a:tcPr>
                </a:tc>
              </a:tr>
              <a:tr h="389661">
                <a:tc>
                  <a:txBody>
                    <a:bodyPr/>
                    <a:lstStyle/>
                    <a:p>
                      <a:pPr algn="just">
                        <a:spcAft>
                          <a:spcPts val="0"/>
                        </a:spcAft>
                      </a:pPr>
                      <a:r>
                        <a:rPr lang="en-US" sz="1800" b="1" dirty="0">
                          <a:solidFill>
                            <a:srgbClr val="FF0000"/>
                          </a:solidFill>
                          <a:latin typeface="+mn-lt"/>
                          <a:ea typeface="Times New Roman"/>
                          <a:cs typeface="Times New Roman"/>
                        </a:rPr>
                        <a:t>Die </a:t>
                      </a:r>
                      <a:r>
                        <a:rPr lang="en-US" sz="1800" b="1" dirty="0" err="1">
                          <a:solidFill>
                            <a:srgbClr val="FF0000"/>
                          </a:solidFill>
                          <a:latin typeface="+mn-lt"/>
                          <a:ea typeface="Times New Roman"/>
                          <a:cs typeface="Times New Roman"/>
                        </a:rPr>
                        <a:t>Milch</a:t>
                      </a:r>
                      <a:endParaRPr lang="ru-RU" sz="1800" b="1" dirty="0">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молоко</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D</a:t>
                      </a:r>
                      <a:r>
                        <a:rPr lang="ru-RU" sz="1800" b="1">
                          <a:solidFill>
                            <a:srgbClr val="FF0000"/>
                          </a:solidFill>
                          <a:latin typeface="+mn-lt"/>
                          <a:ea typeface="Times New Roman"/>
                          <a:cs typeface="Times New Roman"/>
                        </a:rPr>
                        <a:t>er </a:t>
                      </a:r>
                      <a:r>
                        <a:rPr lang="de-DE" sz="1800" b="1">
                          <a:solidFill>
                            <a:srgbClr val="FF0000"/>
                          </a:solidFill>
                          <a:latin typeface="+mn-lt"/>
                          <a:ea typeface="Times New Roman"/>
                          <a:cs typeface="Times New Roman"/>
                        </a:rPr>
                        <a:t>Kuhstall</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коровник</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D</a:t>
                      </a:r>
                      <a:r>
                        <a:rPr lang="ru-RU" sz="1800" b="1">
                          <a:solidFill>
                            <a:srgbClr val="FF0000"/>
                          </a:solidFill>
                          <a:latin typeface="+mn-lt"/>
                          <a:ea typeface="Times New Roman"/>
                          <a:cs typeface="Times New Roman"/>
                        </a:rPr>
                        <a:t>ie L</a:t>
                      </a:r>
                      <a:r>
                        <a:rPr lang="de-DE" sz="1800" b="1">
                          <a:solidFill>
                            <a:srgbClr val="FF0000"/>
                          </a:solidFill>
                          <a:latin typeface="+mn-lt"/>
                          <a:ea typeface="Times New Roman"/>
                          <a:cs typeface="Times New Roman"/>
                        </a:rPr>
                        <a:t>andwirtschaft</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сельское хозяйство</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Die Tierproduktion</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животноводство</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Die Pflanzenproduktion</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растениеводство</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Das Futter</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корм</a:t>
                      </a:r>
                    </a:p>
                  </a:txBody>
                  <a:tcPr marL="66675" marR="66675" marT="66675" marB="66675">
                    <a:lnL>
                      <a:noFill/>
                    </a:lnL>
                    <a:lnR>
                      <a:noFill/>
                    </a:lnR>
                    <a:lnT>
                      <a:noFill/>
                    </a:lnT>
                    <a:lnB>
                      <a:noFill/>
                    </a:lnB>
                  </a:tcPr>
                </a:tc>
              </a:tr>
              <a:tr h="389661">
                <a:tc>
                  <a:txBody>
                    <a:bodyPr/>
                    <a:lstStyle/>
                    <a:p>
                      <a:pPr algn="just">
                        <a:spcAft>
                          <a:spcPts val="0"/>
                        </a:spcAft>
                      </a:pPr>
                      <a:r>
                        <a:rPr lang="en-US" sz="1800" b="1" dirty="0">
                          <a:solidFill>
                            <a:srgbClr val="FF0000"/>
                          </a:solidFill>
                          <a:latin typeface="+mn-lt"/>
                          <a:ea typeface="Times New Roman"/>
                          <a:cs typeface="Times New Roman"/>
                        </a:rPr>
                        <a:t>Die </a:t>
                      </a:r>
                      <a:r>
                        <a:rPr lang="en-US" sz="1800" b="1" dirty="0" err="1" smtClean="0">
                          <a:solidFill>
                            <a:srgbClr val="FF0000"/>
                          </a:solidFill>
                          <a:latin typeface="+mn-lt"/>
                          <a:ea typeface="Times New Roman"/>
                          <a:cs typeface="Times New Roman"/>
                        </a:rPr>
                        <a:t>Fläche</a:t>
                      </a:r>
                      <a:endParaRPr lang="ru-RU" sz="1800" b="1" dirty="0">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площадь</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D</a:t>
                      </a:r>
                      <a:r>
                        <a:rPr lang="ru-RU" sz="1800" b="1">
                          <a:solidFill>
                            <a:srgbClr val="FF0000"/>
                          </a:solidFill>
                          <a:latin typeface="+mn-lt"/>
                          <a:ea typeface="Times New Roman"/>
                          <a:cs typeface="Times New Roman"/>
                        </a:rPr>
                        <a:t>as </a:t>
                      </a:r>
                      <a:r>
                        <a:rPr lang="en-US" sz="1800" b="1">
                          <a:solidFill>
                            <a:srgbClr val="FF0000"/>
                          </a:solidFill>
                          <a:latin typeface="+mn-lt"/>
                          <a:ea typeface="Times New Roman"/>
                          <a:cs typeface="Times New Roman"/>
                        </a:rPr>
                        <a:t>Ackerland</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пашня</a:t>
                      </a:r>
                    </a:p>
                  </a:txBody>
                  <a:tcPr marL="66675" marR="66675" marT="66675" marB="66675">
                    <a:lnL>
                      <a:noFill/>
                    </a:lnL>
                    <a:lnR>
                      <a:noFill/>
                    </a:lnR>
                    <a:lnT>
                      <a:noFill/>
                    </a:lnT>
                    <a:lnB>
                      <a:noFill/>
                    </a:lnB>
                  </a:tcPr>
                </a:tc>
              </a:tr>
              <a:tr h="389661">
                <a:tc>
                  <a:txBody>
                    <a:bodyPr/>
                    <a:lstStyle/>
                    <a:p>
                      <a:pPr algn="just">
                        <a:spcAft>
                          <a:spcPts val="0"/>
                        </a:spcAft>
                      </a:pPr>
                      <a:r>
                        <a:rPr lang="en-US" sz="1800" b="1">
                          <a:solidFill>
                            <a:srgbClr val="FF0000"/>
                          </a:solidFill>
                          <a:latin typeface="+mn-lt"/>
                          <a:ea typeface="Times New Roman"/>
                          <a:cs typeface="Times New Roman"/>
                        </a:rPr>
                        <a:t>eхistieren</a:t>
                      </a:r>
                      <a:endParaRPr lang="ru-RU" sz="1800" b="1">
                        <a:solidFill>
                          <a:srgbClr val="FF0000"/>
                        </a:solidFill>
                        <a:latin typeface="+mn-lt"/>
                        <a:ea typeface="Times New Roman"/>
                        <a:cs typeface="Times New Roman"/>
                      </a:endParaRPr>
                    </a:p>
                  </a:txBody>
                  <a:tcPr marL="66675" marR="66675" marT="66675" marB="66675">
                    <a:lnL>
                      <a:noFill/>
                    </a:lnL>
                    <a:lnR>
                      <a:noFill/>
                    </a:lnR>
                    <a:lnT>
                      <a:noFill/>
                    </a:lnT>
                    <a:lnB>
                      <a:noFill/>
                    </a:lnB>
                  </a:tcPr>
                </a:tc>
                <a:tc>
                  <a:txBody>
                    <a:bodyPr/>
                    <a:lstStyle/>
                    <a:p>
                      <a:pPr algn="just">
                        <a:spcAft>
                          <a:spcPts val="0"/>
                        </a:spcAft>
                      </a:pPr>
                      <a:r>
                        <a:rPr lang="ru-RU" sz="1800" b="1" dirty="0">
                          <a:solidFill>
                            <a:srgbClr val="FF0000"/>
                          </a:solidFill>
                          <a:latin typeface="+mn-lt"/>
                          <a:ea typeface="Times New Roman"/>
                          <a:cs typeface="Times New Roman"/>
                        </a:rPr>
                        <a:t>существовать</a:t>
                      </a:r>
                    </a:p>
                  </a:txBody>
                  <a:tcPr marL="66675" marR="66675" marT="66675" marB="66675">
                    <a:lnL>
                      <a:noFill/>
                    </a:lnL>
                    <a:lnR>
                      <a:noFill/>
                    </a:lnR>
                    <a:lnT>
                      <a:noFill/>
                    </a:lnT>
                    <a:lnB>
                      <a:noFill/>
                    </a:lnB>
                  </a:tcPr>
                </a:tc>
              </a:tr>
            </a:tbl>
          </a:graphicData>
        </a:graphic>
      </p:graphicFrame>
      <p:sp>
        <p:nvSpPr>
          <p:cNvPr id="1025" name="Rectangle 1"/>
          <p:cNvSpPr>
            <a:spLocks noChangeArrowheads="1"/>
          </p:cNvSpPr>
          <p:nvPr/>
        </p:nvSpPr>
        <p:spPr bwMode="auto">
          <a:xfrm>
            <a:off x="1071538" y="0"/>
            <a:ext cx="764386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6">
                    <a:lumMod val="50000"/>
                  </a:schemeClr>
                </a:solidFill>
                <a:effectLst/>
                <a:ea typeface="Times New Roman" pitchFamily="18" charset="0"/>
                <a:cs typeface="Arial" pitchFamily="34" charset="0"/>
              </a:rPr>
              <a:t>Wählen</a:t>
            </a:r>
            <a:r>
              <a:rPr kumimoji="0" lang="en-US" sz="2000" b="1" i="0" u="none" strike="noStrike" cap="none" normalizeH="0" baseline="0" dirty="0" smtClean="0">
                <a:ln>
                  <a:noFill/>
                </a:ln>
                <a:solidFill>
                  <a:schemeClr val="accent6">
                    <a:lumMod val="50000"/>
                  </a:schemeClr>
                </a:solidFill>
                <a:effectLst/>
                <a:ea typeface="Times New Roman" pitchFamily="18" charset="0"/>
                <a:cs typeface="Arial" pitchFamily="34" charset="0"/>
              </a:rPr>
              <a:t> </a:t>
            </a:r>
            <a:r>
              <a:rPr kumimoji="0" lang="en-US" sz="2000" b="1" i="0" u="none" strike="noStrike" cap="none" normalizeH="0" baseline="0" dirty="0" err="1" smtClean="0">
                <a:ln>
                  <a:noFill/>
                </a:ln>
                <a:solidFill>
                  <a:schemeClr val="accent6">
                    <a:lumMod val="50000"/>
                  </a:schemeClr>
                </a:solidFill>
                <a:effectLst/>
                <a:ea typeface="Times New Roman" pitchFamily="18" charset="0"/>
                <a:cs typeface="Arial" pitchFamily="34" charset="0"/>
              </a:rPr>
              <a:t>Sie</a:t>
            </a:r>
            <a:r>
              <a:rPr kumimoji="0" lang="en-US" sz="2000" b="1" i="0" u="none" strike="noStrike" cap="none" normalizeH="0" baseline="0" dirty="0" smtClean="0">
                <a:ln>
                  <a:noFill/>
                </a:ln>
                <a:solidFill>
                  <a:schemeClr val="accent6">
                    <a:lumMod val="50000"/>
                  </a:schemeClr>
                </a:solidFill>
                <a:effectLst/>
                <a:ea typeface="Times New Roman" pitchFamily="18" charset="0"/>
                <a:cs typeface="Arial" pitchFamily="34" charset="0"/>
              </a:rPr>
              <a:t> die </a:t>
            </a:r>
            <a:r>
              <a:rPr kumimoji="0" lang="en-US" sz="2000" b="1" i="0" u="none" strike="noStrike" cap="none" normalizeH="0" baseline="0" dirty="0" err="1" smtClean="0">
                <a:ln>
                  <a:noFill/>
                </a:ln>
                <a:solidFill>
                  <a:schemeClr val="accent6">
                    <a:lumMod val="50000"/>
                  </a:schemeClr>
                </a:solidFill>
                <a:effectLst/>
                <a:ea typeface="Times New Roman" pitchFamily="18" charset="0"/>
                <a:cs typeface="Arial" pitchFamily="34" charset="0"/>
              </a:rPr>
              <a:t>passende</a:t>
            </a:r>
            <a:r>
              <a:rPr kumimoji="0" lang="en-US" sz="2000" b="1" i="0" u="none" strike="noStrike" cap="none" normalizeH="0" baseline="0" dirty="0" smtClean="0">
                <a:ln>
                  <a:noFill/>
                </a:ln>
                <a:solidFill>
                  <a:schemeClr val="accent6">
                    <a:lumMod val="50000"/>
                  </a:schemeClr>
                </a:solidFill>
                <a:effectLst/>
                <a:ea typeface="Times New Roman" pitchFamily="18" charset="0"/>
                <a:cs typeface="Arial" pitchFamily="34" charset="0"/>
              </a:rPr>
              <a:t> </a:t>
            </a:r>
            <a:r>
              <a:rPr kumimoji="0" lang="en-US" sz="2000" b="1" i="0" u="none" strike="noStrike" cap="none" normalizeH="0" baseline="0" dirty="0" err="1" smtClean="0">
                <a:ln>
                  <a:noFill/>
                </a:ln>
                <a:solidFill>
                  <a:schemeClr val="accent6">
                    <a:lumMod val="50000"/>
                  </a:schemeClr>
                </a:solidFill>
                <a:effectLst/>
                <a:ea typeface="Times New Roman" pitchFamily="18" charset="0"/>
                <a:cs typeface="Arial" pitchFamily="34" charset="0"/>
              </a:rPr>
              <a:t>Zusammensetzung</a:t>
            </a:r>
            <a:r>
              <a:rPr kumimoji="0" lang="en-US" sz="2000" b="1" i="0" u="none" strike="noStrike" cap="none" normalizeH="0" baseline="0" dirty="0" smtClean="0">
                <a:ln>
                  <a:noFill/>
                </a:ln>
                <a:solidFill>
                  <a:schemeClr val="accent6">
                    <a:lumMod val="50000"/>
                  </a:schemeClr>
                </a:solidFill>
                <a:effectLst/>
                <a:ea typeface="Times New Roman" pitchFamily="18" charset="0"/>
                <a:cs typeface="Arial" pitchFamily="34" charset="0"/>
              </a:rPr>
              <a:t> </a:t>
            </a:r>
            <a:r>
              <a:rPr kumimoji="0" lang="en-US" sz="2000" b="1" i="0" u="none" strike="noStrike" cap="none" normalizeH="0" baseline="0" dirty="0" err="1" smtClean="0">
                <a:ln>
                  <a:noFill/>
                </a:ln>
                <a:solidFill>
                  <a:schemeClr val="accent6">
                    <a:lumMod val="50000"/>
                  </a:schemeClr>
                </a:solidFill>
                <a:effectLst/>
                <a:ea typeface="Times New Roman" pitchFamily="18" charset="0"/>
                <a:cs typeface="Arial" pitchFamily="34" charset="0"/>
              </a:rPr>
              <a:t>im</a:t>
            </a:r>
            <a:r>
              <a:rPr kumimoji="0" lang="en-US" sz="2000" b="1" i="0" u="none" strike="noStrike" cap="none" normalizeH="0" baseline="0" dirty="0" smtClean="0">
                <a:ln>
                  <a:noFill/>
                </a:ln>
                <a:solidFill>
                  <a:schemeClr val="accent6">
                    <a:lumMod val="50000"/>
                  </a:schemeClr>
                </a:solidFill>
                <a:effectLst/>
                <a:ea typeface="Times New Roman" pitchFamily="18" charset="0"/>
                <a:cs typeface="Arial" pitchFamily="34" charset="0"/>
              </a:rPr>
              <a:t> </a:t>
            </a:r>
            <a:r>
              <a:rPr kumimoji="0" lang="en-US" sz="2000" b="1" i="0" u="none" strike="noStrike" cap="none" normalizeH="0" baseline="0" dirty="0" err="1" smtClean="0">
                <a:ln>
                  <a:noFill/>
                </a:ln>
                <a:solidFill>
                  <a:schemeClr val="accent6">
                    <a:lumMod val="50000"/>
                  </a:schemeClr>
                </a:solidFill>
                <a:effectLst/>
                <a:ea typeface="Times New Roman" pitchFamily="18" charset="0"/>
                <a:cs typeface="Arial" pitchFamily="34" charset="0"/>
              </a:rPr>
              <a:t>Russischen</a:t>
            </a:r>
            <a:r>
              <a:rPr kumimoji="0" lang="en-US" sz="2000" b="1" i="0" u="none" strike="noStrike" cap="none" normalizeH="0" baseline="0" dirty="0" smtClean="0">
                <a:ln>
                  <a:noFill/>
                </a:ln>
                <a:solidFill>
                  <a:schemeClr val="accent6">
                    <a:lumMod val="50000"/>
                  </a:schemeClr>
                </a:solidFill>
                <a:effectLst/>
                <a:ea typeface="Times New Roman" pitchFamily="18" charset="0"/>
                <a:cs typeface="Arial" pitchFamily="34" charset="0"/>
              </a:rPr>
              <a:t>:</a:t>
            </a:r>
            <a:endParaRPr kumimoji="0" lang="ru-RU" sz="2000" b="1" i="0" u="none" strike="noStrike" cap="none" normalizeH="0" baseline="0" dirty="0" smtClean="0">
              <a:ln>
                <a:noFill/>
              </a:ln>
              <a:solidFill>
                <a:schemeClr val="accent6">
                  <a:lumMod val="50000"/>
                </a:schemeClr>
              </a:solidFill>
              <a:effectLst/>
              <a:ea typeface="Times New Roman" pitchFamily="18" charset="0"/>
              <a:cs typeface="Arial" pitchFamily="34" charset="0"/>
            </a:endParaRPr>
          </a:p>
        </p:txBody>
      </p:sp>
      <p:sp>
        <p:nvSpPr>
          <p:cNvPr id="5" name="Прямоугольник 4"/>
          <p:cNvSpPr/>
          <p:nvPr/>
        </p:nvSpPr>
        <p:spPr>
          <a:xfrm>
            <a:off x="1500166" y="5643578"/>
            <a:ext cx="4363246" cy="369332"/>
          </a:xfrm>
          <a:prstGeom prst="rect">
            <a:avLst/>
          </a:prstGeom>
        </p:spPr>
        <p:txBody>
          <a:bodyPr wrap="none">
            <a:spAutoFit/>
          </a:bodyPr>
          <a:lstStyle/>
          <a:p>
            <a:pPr lvl="0" algn="just" eaLnBrk="0" fontAlgn="base" hangingPunct="0">
              <a:spcBef>
                <a:spcPct val="0"/>
              </a:spcBef>
              <a:spcAft>
                <a:spcPct val="0"/>
              </a:spcAft>
            </a:pPr>
            <a:r>
              <a:rPr lang="en-US" b="1" i="1" dirty="0" smtClean="0">
                <a:ea typeface="Times New Roman" pitchFamily="18" charset="0"/>
                <a:cs typeface="Arial" pitchFamily="34" charset="0"/>
              </a:rPr>
              <a:t>(</a:t>
            </a:r>
            <a:r>
              <a:rPr lang="en-US" b="1" i="1" dirty="0" err="1" smtClean="0">
                <a:ea typeface="Times New Roman" pitchFamily="18" charset="0"/>
                <a:cs typeface="Arial" pitchFamily="34" charset="0"/>
              </a:rPr>
              <a:t>Ziel</a:t>
            </a:r>
            <a:r>
              <a:rPr lang="en-US" b="1" i="1" dirty="0" smtClean="0">
                <a:ea typeface="Times New Roman" pitchFamily="18" charset="0"/>
                <a:cs typeface="Arial" pitchFamily="34" charset="0"/>
              </a:rPr>
              <a:t>: </a:t>
            </a:r>
            <a:r>
              <a:rPr lang="en-US" b="1" i="1" dirty="0" err="1" smtClean="0">
                <a:ea typeface="Times New Roman" pitchFamily="18" charset="0"/>
                <a:cs typeface="Arial" pitchFamily="34" charset="0"/>
              </a:rPr>
              <a:t>Phonetische</a:t>
            </a:r>
            <a:r>
              <a:rPr lang="en-US" b="1" i="1" dirty="0" smtClean="0">
                <a:ea typeface="Times New Roman" pitchFamily="18" charset="0"/>
                <a:cs typeface="Arial" pitchFamily="34" charset="0"/>
              </a:rPr>
              <a:t> </a:t>
            </a:r>
            <a:r>
              <a:rPr lang="en-US" b="1" i="1" dirty="0" err="1" smtClean="0">
                <a:ea typeface="Times New Roman" pitchFamily="18" charset="0"/>
                <a:cs typeface="Arial" pitchFamily="34" charset="0"/>
              </a:rPr>
              <a:t>Erarbeitung</a:t>
            </a:r>
            <a:r>
              <a:rPr lang="en-US" b="1" i="1" dirty="0" smtClean="0">
                <a:ea typeface="Times New Roman" pitchFamily="18" charset="0"/>
                <a:cs typeface="Arial" pitchFamily="34" charset="0"/>
              </a:rPr>
              <a:t> </a:t>
            </a:r>
            <a:r>
              <a:rPr lang="en-US" b="1" i="1" dirty="0" err="1" smtClean="0">
                <a:ea typeface="Times New Roman" pitchFamily="18" charset="0"/>
                <a:cs typeface="Arial" pitchFamily="34" charset="0"/>
              </a:rPr>
              <a:t>der</a:t>
            </a:r>
            <a:r>
              <a:rPr lang="en-US" b="1" i="1" dirty="0" smtClean="0">
                <a:ea typeface="Times New Roman" pitchFamily="18" charset="0"/>
                <a:cs typeface="Arial" pitchFamily="34" charset="0"/>
              </a:rPr>
              <a:t> </a:t>
            </a:r>
            <a:r>
              <a:rPr lang="en-US" b="1" i="1" dirty="0" err="1" smtClean="0">
                <a:ea typeface="Times New Roman" pitchFamily="18" charset="0"/>
                <a:cs typeface="Arial" pitchFamily="34" charset="0"/>
              </a:rPr>
              <a:t>Worter</a:t>
            </a:r>
            <a:r>
              <a:rPr lang="en-US" b="1" i="1" dirty="0" smtClean="0">
                <a:ea typeface="Times New Roman" pitchFamily="18" charset="0"/>
                <a:cs typeface="Arial" pitchFamily="34" charset="0"/>
              </a:rPr>
              <a:t>)</a:t>
            </a:r>
            <a:r>
              <a:rPr lang="en-US" b="1" dirty="0" smtClean="0">
                <a:ea typeface="Times New Roman" pitchFamily="18" charset="0"/>
                <a:cs typeface="Arial" pitchFamily="34" charset="0"/>
              </a:rPr>
              <a:t> </a:t>
            </a:r>
            <a:endParaRPr lang="en-US" b="1" dirty="0" smtClean="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1538" y="0"/>
            <a:ext cx="76438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 </a:t>
            </a:r>
          </a:p>
        </p:txBody>
      </p:sp>
      <p:sp>
        <p:nvSpPr>
          <p:cNvPr id="17409" name="Rectangle 1"/>
          <p:cNvSpPr>
            <a:spLocks noChangeArrowheads="1"/>
          </p:cNvSpPr>
          <p:nvPr/>
        </p:nvSpPr>
        <p:spPr bwMode="auto">
          <a:xfrm>
            <a:off x="928662" y="0"/>
            <a:ext cx="771530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ea typeface="Times New Roman" pitchFamily="18" charset="0"/>
                <a:cs typeface="Arial" pitchFamily="34" charset="0"/>
              </a:rPr>
              <a:t>Lesen</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 </a:t>
            </a:r>
            <a:r>
              <a:rPr kumimoji="0" lang="en-US" sz="2400" b="1" i="0" u="none" strike="noStrike" cap="none" normalizeH="0" baseline="0" dirty="0" err="1" smtClean="0">
                <a:ln>
                  <a:noFill/>
                </a:ln>
                <a:solidFill>
                  <a:srgbClr val="FF0000"/>
                </a:solidFill>
                <a:effectLst/>
                <a:ea typeface="Times New Roman" pitchFamily="18" charset="0"/>
                <a:cs typeface="Arial" pitchFamily="34" charset="0"/>
              </a:rPr>
              <a:t>Sie</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 den Text!  (</a:t>
            </a:r>
            <a:r>
              <a:rPr kumimoji="0" lang="en-US" sz="2400" b="1" i="0" u="none" strike="noStrike" cap="none" normalizeH="0" baseline="0" dirty="0" err="1" smtClean="0">
                <a:ln>
                  <a:noFill/>
                </a:ln>
                <a:solidFill>
                  <a:srgbClr val="FF0000"/>
                </a:solidFill>
                <a:effectLst/>
                <a:ea typeface="Times New Roman" pitchFamily="18" charset="0"/>
                <a:cs typeface="Arial" pitchFamily="34" charset="0"/>
              </a:rPr>
              <a:t>Lesezeit</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 5 </a:t>
            </a:r>
            <a:r>
              <a:rPr kumimoji="0" lang="en-US" sz="2400" b="1" i="0" u="none" strike="noStrike" cap="none" normalizeH="0" baseline="0" dirty="0" err="1" smtClean="0">
                <a:ln>
                  <a:noFill/>
                </a:ln>
                <a:solidFill>
                  <a:srgbClr val="FF0000"/>
                </a:solidFill>
                <a:effectLst/>
                <a:ea typeface="Times New Roman" pitchFamily="18" charset="0"/>
                <a:cs typeface="Arial" pitchFamily="34" charset="0"/>
              </a:rPr>
              <a:t>Minuten</a:t>
            </a:r>
            <a:r>
              <a:rPr kumimoji="0" lang="en-US" sz="2400" b="1" i="0" u="none" strike="noStrike" cap="none" normalizeH="0" baseline="0" dirty="0" smtClean="0">
                <a:ln>
                  <a:noFill/>
                </a:ln>
                <a:solidFill>
                  <a:srgbClr val="FF0000"/>
                </a:solidFill>
                <a:effectLst/>
                <a:ea typeface="Times New Roman" pitchFamily="18" charset="0"/>
                <a:cs typeface="Arial" pitchFamily="34" charset="0"/>
              </a:rPr>
              <a:t>).</a:t>
            </a:r>
          </a:p>
          <a:p>
            <a:r>
              <a:rPr lang="de-DE" sz="2000" b="1" dirty="0" smtClean="0">
                <a:solidFill>
                  <a:srgbClr val="00B050"/>
                </a:solidFill>
              </a:rPr>
              <a:t>umfassen = </a:t>
            </a:r>
            <a:r>
              <a:rPr lang="ru-RU" sz="2000" b="1" dirty="0" smtClean="0">
                <a:solidFill>
                  <a:srgbClr val="00B050"/>
                </a:solidFill>
              </a:rPr>
              <a:t>охватывать</a:t>
            </a:r>
          </a:p>
          <a:p>
            <a:r>
              <a:rPr lang="de-DE" sz="2000" b="1" dirty="0" smtClean="0">
                <a:solidFill>
                  <a:srgbClr val="00B050"/>
                </a:solidFill>
              </a:rPr>
              <a:t>die Fläche = </a:t>
            </a:r>
            <a:r>
              <a:rPr lang="ru-RU" sz="2000" b="1" dirty="0" smtClean="0">
                <a:solidFill>
                  <a:srgbClr val="00B050"/>
                </a:solidFill>
              </a:rPr>
              <a:t>площадь</a:t>
            </a:r>
          </a:p>
          <a:p>
            <a:r>
              <a:rPr lang="de-DE" sz="2000" b="1" dirty="0" smtClean="0">
                <a:solidFill>
                  <a:srgbClr val="00B050"/>
                </a:solidFill>
              </a:rPr>
              <a:t>rund = </a:t>
            </a:r>
            <a:r>
              <a:rPr lang="ru-RU" sz="2000" b="1" dirty="0" smtClean="0">
                <a:solidFill>
                  <a:srgbClr val="00B050"/>
                </a:solidFill>
              </a:rPr>
              <a:t>около</a:t>
            </a:r>
          </a:p>
          <a:p>
            <a:r>
              <a:rPr lang="de-DE" sz="2000" b="1" dirty="0" smtClean="0">
                <a:solidFill>
                  <a:srgbClr val="00B050"/>
                </a:solidFill>
              </a:rPr>
              <a:t>werden genutzt = </a:t>
            </a:r>
            <a:r>
              <a:rPr lang="ru-RU" sz="2000" b="1" dirty="0" smtClean="0">
                <a:solidFill>
                  <a:srgbClr val="00B050"/>
                </a:solidFill>
              </a:rPr>
              <a:t>используются</a:t>
            </a:r>
          </a:p>
          <a:p>
            <a:r>
              <a:rPr lang="de-DE" sz="2000" b="1" dirty="0" smtClean="0">
                <a:solidFill>
                  <a:srgbClr val="00B050"/>
                </a:solidFill>
              </a:rPr>
              <a:t>das Ackerland = </a:t>
            </a:r>
            <a:r>
              <a:rPr lang="ru-RU" sz="2000" b="1" dirty="0" smtClean="0">
                <a:solidFill>
                  <a:srgbClr val="00B050"/>
                </a:solidFill>
              </a:rPr>
              <a:t>пахотные земли</a:t>
            </a:r>
          </a:p>
          <a:p>
            <a:r>
              <a:rPr lang="de-DE" sz="2000" b="1" dirty="0" smtClean="0">
                <a:solidFill>
                  <a:srgbClr val="00B050"/>
                </a:solidFill>
              </a:rPr>
              <a:t>das Dauergrünland = </a:t>
            </a:r>
            <a:r>
              <a:rPr lang="ru-RU" sz="2000" b="1" dirty="0" smtClean="0">
                <a:solidFill>
                  <a:srgbClr val="00B050"/>
                </a:solidFill>
              </a:rPr>
              <a:t>пастбище</a:t>
            </a:r>
          </a:p>
          <a:p>
            <a:pPr marL="0" marR="0" lvl="0" indent="0" defTabSz="914400" rtl="0" eaLnBrk="0" fontAlgn="base" latinLnBrk="0" hangingPunct="0">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1"/>
                </a:solidFill>
                <a:effectLst/>
                <a:ea typeface="Times New Roman" pitchFamily="18" charset="0"/>
                <a:cs typeface="Arial" pitchFamily="34" charset="0"/>
              </a:rPr>
              <a:t> </a:t>
            </a:r>
            <a:r>
              <a:rPr kumimoji="0" lang="de-DE" sz="2400" b="1" i="0" u="none" strike="noStrike" cap="none" normalizeH="0" baseline="0" dirty="0" smtClean="0">
                <a:ln>
                  <a:noFill/>
                </a:ln>
                <a:solidFill>
                  <a:schemeClr val="tx1"/>
                </a:solidFill>
                <a:effectLst/>
                <a:ea typeface="Times New Roman" pitchFamily="18" charset="0"/>
                <a:cs typeface="Arial" pitchFamily="34" charset="0"/>
              </a:rPr>
              <a:t>Die Bundesrepublik Deutschland umfasst eine</a:t>
            </a:r>
          </a:p>
          <a:p>
            <a:pPr marL="0" marR="0" lvl="0" indent="0"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ea typeface="Times New Roman" pitchFamily="18" charset="0"/>
                <a:cs typeface="Arial" pitchFamily="34" charset="0"/>
              </a:rPr>
              <a:t>Fläche von rund 35,7 Millionen Hektar (=</a:t>
            </a:r>
            <a:r>
              <a:rPr kumimoji="0" lang="de-DE" sz="2400" b="1" i="0" u="none" strike="noStrike" cap="none" normalizeH="0" baseline="0" dirty="0" err="1" smtClean="0">
                <a:ln>
                  <a:noFill/>
                </a:ln>
                <a:solidFill>
                  <a:schemeClr val="tx1"/>
                </a:solidFill>
                <a:effectLst/>
                <a:ea typeface="Times New Roman" pitchFamily="18" charset="0"/>
                <a:cs typeface="Arial" pitchFamily="34" charset="0"/>
              </a:rPr>
              <a:t>Mio</a:t>
            </a:r>
            <a:r>
              <a:rPr kumimoji="0" lang="de-DE" sz="2400" b="1" i="0" u="none" strike="noStrike" cap="none" normalizeH="0" baseline="0" dirty="0" smtClean="0">
                <a:ln>
                  <a:noFill/>
                </a:ln>
                <a:solidFill>
                  <a:schemeClr val="tx1"/>
                </a:solidFill>
                <a:effectLst/>
                <a:ea typeface="Times New Roman" pitchFamily="18" charset="0"/>
                <a:cs typeface="Arial" pitchFamily="34" charset="0"/>
              </a:rPr>
              <a:t> ha; 1 Hektar = 10.000 qm).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Etwa</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17 Mio ha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davon</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werden</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landwirtschaftlich</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genutzt</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12 Mio ha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sind</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Ackerland</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ca. 5 Mio ha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Dauergrünland</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de-DE" sz="2400" b="1" i="0" u="none" strike="noStrike" cap="none" normalizeH="0" baseline="0" dirty="0" smtClean="0">
                <a:ln>
                  <a:noFill/>
                </a:ln>
                <a:solidFill>
                  <a:schemeClr val="tx1"/>
                </a:solidFill>
                <a:effectLst/>
                <a:ea typeface="Times New Roman" pitchFamily="18" charset="0"/>
                <a:cs typeface="Arial" pitchFamily="34" charset="0"/>
              </a:rPr>
              <a:t>Die Flächen werden von ca. 366.000 Betrieben bewirtschaftet.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400" b="1" i="1" u="none" strike="noStrike" cap="none" normalizeH="0" baseline="0" dirty="0" smtClean="0">
                <a:ln>
                  <a:noFill/>
                </a:ln>
                <a:solidFill>
                  <a:schemeClr val="tx1"/>
                </a:solidFill>
                <a:effectLst/>
                <a:ea typeface="Times New Roman" pitchFamily="18" charset="0"/>
                <a:cs typeface="Arial" pitchFamily="34" charset="0"/>
              </a:rPr>
              <a:t>Diskutieren Sie die Frage</a:t>
            </a:r>
            <a:r>
              <a:rPr kumimoji="0" lang="de-DE" sz="2400" b="1" i="0" u="none" strike="noStrike" cap="none" normalizeH="0" baseline="0" dirty="0" smtClean="0">
                <a:ln>
                  <a:noFill/>
                </a:ln>
                <a:solidFill>
                  <a:schemeClr val="tx1"/>
                </a:solidFill>
                <a:effectLst/>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400" b="1" i="0" u="none" strike="noStrike" cap="none" normalizeH="0" baseline="0" dirty="0" smtClean="0">
                <a:ln>
                  <a:noFill/>
                </a:ln>
                <a:solidFill>
                  <a:schemeClr val="tx1"/>
                </a:solidFill>
                <a:effectLst/>
                <a:ea typeface="Times New Roman" pitchFamily="18" charset="0"/>
                <a:cs typeface="Arial" pitchFamily="34" charset="0"/>
              </a:rPr>
              <a:t>Was bedeutet landwirtschaftlich genutzt? </a:t>
            </a:r>
            <a:r>
              <a:rPr kumimoji="0" lang="ru-RU" sz="2400" b="1" i="0" u="none" strike="noStrike" cap="none" normalizeH="0" baseline="0" dirty="0" smtClean="0">
                <a:ln>
                  <a:noFill/>
                </a:ln>
                <a:solidFill>
                  <a:schemeClr val="tx1"/>
                </a:solidFill>
                <a:effectLst/>
                <a:ea typeface="Times New Roman" pitchFamily="18" charset="0"/>
                <a:cs typeface="Arial" pitchFamily="34" charset="0"/>
              </a:rPr>
              <a:t> </a:t>
            </a:r>
            <a:endParaRPr kumimoji="0" lang="de-DE" sz="24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Sagen</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Sie</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Ihre</a:t>
            </a:r>
            <a:r>
              <a:rPr kumimoji="0" lang="en-US" sz="2400" b="1"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1" i="0" u="none" strike="noStrike" cap="none" normalizeH="0" baseline="0" dirty="0" err="1" smtClean="0">
                <a:ln>
                  <a:noFill/>
                </a:ln>
                <a:solidFill>
                  <a:schemeClr val="tx1"/>
                </a:solidFill>
                <a:effectLst/>
                <a:ea typeface="Times New Roman" pitchFamily="18" charset="0"/>
                <a:cs typeface="Arial" pitchFamily="34" charset="0"/>
              </a:rPr>
              <a:t>Meinung</a:t>
            </a:r>
            <a:r>
              <a:rPr kumimoji="0" lang="ru-RU" sz="2400" b="1" i="0" u="none" strike="noStrike" cap="none" normalizeH="0" baseline="0" dirty="0" smtClean="0">
                <a:ln>
                  <a:noFill/>
                </a:ln>
                <a:solidFill>
                  <a:schemeClr val="tx1"/>
                </a:solidFill>
                <a:effectLst/>
                <a:ea typeface="Times New Roman" pitchFamily="18" charset="0"/>
                <a:cs typeface="Arial" pitchFamily="34" charset="0"/>
              </a:rPr>
              <a:t>! </a:t>
            </a:r>
            <a:endParaRPr kumimoji="0" lang="ru-RU" sz="2400" b="1"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1939916"/>
          </a:xfrm>
        </p:spPr>
        <p:txBody>
          <a:bodyPr>
            <a:normAutofit fontScale="90000"/>
          </a:bodyPr>
          <a:lstStyle/>
          <a:p>
            <a:pPr lvl="0" algn="l"/>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smtClean="0">
                <a:latin typeface="+mn-lt"/>
              </a:rPr>
              <a:t/>
            </a:r>
            <a:br>
              <a:rPr lang="en-US" sz="2400" b="1" dirty="0" smtClean="0">
                <a:latin typeface="+mn-lt"/>
              </a:rPr>
            </a:br>
            <a:r>
              <a:rPr lang="en-US" sz="2400" b="1" dirty="0" err="1" smtClean="0">
                <a:solidFill>
                  <a:srgbClr val="FF0000"/>
                </a:solidFill>
                <a:latin typeface="+mn-lt"/>
              </a:rPr>
              <a:t>Arbeit</a:t>
            </a:r>
            <a:r>
              <a:rPr lang="en-US" sz="2400" b="1" dirty="0" smtClean="0">
                <a:solidFill>
                  <a:srgbClr val="FF0000"/>
                </a:solidFill>
                <a:latin typeface="+mn-lt"/>
              </a:rPr>
              <a:t> am H</a:t>
            </a:r>
            <a:r>
              <a:rPr lang="de-DE" sz="2400" b="1" dirty="0" smtClean="0">
                <a:solidFill>
                  <a:srgbClr val="FF0000"/>
                </a:solidFill>
                <a:latin typeface="+mn-lt"/>
              </a:rPr>
              <a:t>ö</a:t>
            </a:r>
            <a:r>
              <a:rPr lang="en-US" sz="2400" b="1" dirty="0" err="1" smtClean="0">
                <a:solidFill>
                  <a:srgbClr val="FF0000"/>
                </a:solidFill>
                <a:latin typeface="+mn-lt"/>
              </a:rPr>
              <a:t>rverstehen</a:t>
            </a:r>
            <a:r>
              <a:rPr lang="en-US" sz="2400" b="1" dirty="0" smtClean="0">
                <a:solidFill>
                  <a:srgbClr val="FF0000"/>
                </a:solidFill>
                <a:latin typeface="+mn-lt"/>
              </a:rPr>
              <a:t> </a:t>
            </a:r>
            <a:r>
              <a:rPr lang="ru-RU" sz="2400" b="1" dirty="0" smtClean="0">
                <a:solidFill>
                  <a:srgbClr val="FF0000"/>
                </a:solidFill>
                <a:latin typeface="+mn-lt"/>
              </a:rPr>
              <a:t>( 5 мин.)</a:t>
            </a:r>
            <a:r>
              <a:rPr lang="ru-RU" sz="2400" dirty="0" smtClean="0">
                <a:latin typeface="+mn-lt"/>
              </a:rPr>
              <a:t/>
            </a:r>
            <a:br>
              <a:rPr lang="ru-RU" sz="2400" dirty="0" smtClean="0">
                <a:latin typeface="+mn-lt"/>
              </a:rPr>
            </a:br>
            <a:r>
              <a:rPr lang="de-DE" sz="2400" dirty="0" smtClean="0">
                <a:latin typeface="+mn-lt"/>
              </a:rPr>
              <a:t/>
            </a:r>
            <a:br>
              <a:rPr lang="de-DE" sz="2400" dirty="0" smtClean="0">
                <a:latin typeface="+mn-lt"/>
              </a:rPr>
            </a:br>
            <a:r>
              <a:rPr lang="de-DE" sz="2400" dirty="0" smtClean="0">
                <a:latin typeface="+mn-lt"/>
              </a:rPr>
              <a:t/>
            </a:r>
            <a:br>
              <a:rPr lang="de-DE" sz="2400" dirty="0" smtClean="0">
                <a:latin typeface="+mn-lt"/>
              </a:rPr>
            </a:br>
            <a:r>
              <a:rPr lang="en-US" sz="2400" b="1" dirty="0" smtClean="0">
                <a:latin typeface="+mn-lt"/>
              </a:rPr>
              <a:t>Die </a:t>
            </a:r>
            <a:r>
              <a:rPr lang="en-US" sz="2400" b="1" dirty="0" err="1" smtClean="0">
                <a:latin typeface="+mn-lt"/>
              </a:rPr>
              <a:t>Betriebsgrößen</a:t>
            </a:r>
            <a:r>
              <a:rPr lang="en-US" sz="2400" b="1" dirty="0" smtClean="0">
                <a:latin typeface="+mn-lt"/>
              </a:rPr>
              <a:t> </a:t>
            </a:r>
            <a:r>
              <a:rPr lang="en-US" sz="2400" b="1" dirty="0" err="1" smtClean="0">
                <a:latin typeface="+mn-lt"/>
              </a:rPr>
              <a:t>variieren</a:t>
            </a:r>
            <a:r>
              <a:rPr lang="en-US" sz="2400" b="1" dirty="0" smtClean="0">
                <a:latin typeface="+mn-lt"/>
              </a:rPr>
              <a:t> in Deutschland stark. Es </a:t>
            </a:r>
            <a:r>
              <a:rPr lang="en-US" sz="2400" b="1" dirty="0" err="1" smtClean="0">
                <a:latin typeface="+mn-lt"/>
              </a:rPr>
              <a:t>existieren</a:t>
            </a:r>
            <a:r>
              <a:rPr lang="en-US" sz="2400" b="1" dirty="0" smtClean="0">
                <a:latin typeface="+mn-lt"/>
              </a:rPr>
              <a:t> </a:t>
            </a:r>
            <a:r>
              <a:rPr lang="en-US" sz="2400" b="1" dirty="0" err="1" smtClean="0">
                <a:latin typeface="+mn-lt"/>
              </a:rPr>
              <a:t>kleine</a:t>
            </a:r>
            <a:r>
              <a:rPr lang="en-US" sz="2400" b="1" dirty="0" smtClean="0">
                <a:latin typeface="+mn-lt"/>
              </a:rPr>
              <a:t> </a:t>
            </a:r>
            <a:r>
              <a:rPr lang="en-US" sz="2400" b="1" dirty="0" err="1" smtClean="0">
                <a:latin typeface="+mn-lt"/>
              </a:rPr>
              <a:t>spezialisierte</a:t>
            </a:r>
            <a:r>
              <a:rPr lang="en-US" sz="2400" b="1" dirty="0" smtClean="0">
                <a:latin typeface="+mn-lt"/>
              </a:rPr>
              <a:t> </a:t>
            </a:r>
            <a:r>
              <a:rPr lang="en-US" sz="2400" b="1" dirty="0" err="1" smtClean="0">
                <a:latin typeface="+mn-lt"/>
              </a:rPr>
              <a:t>Betriebe</a:t>
            </a:r>
            <a:r>
              <a:rPr lang="en-US" sz="2400" b="1" dirty="0" smtClean="0">
                <a:latin typeface="+mn-lt"/>
              </a:rPr>
              <a:t> </a:t>
            </a:r>
            <a:r>
              <a:rPr lang="en-US" sz="2400" b="1" dirty="0" err="1" smtClean="0">
                <a:latin typeface="+mn-lt"/>
              </a:rPr>
              <a:t>mit</a:t>
            </a:r>
            <a:r>
              <a:rPr lang="en-US" sz="2400" b="1" dirty="0" smtClean="0">
                <a:latin typeface="+mn-lt"/>
              </a:rPr>
              <a:t> </a:t>
            </a:r>
            <a:r>
              <a:rPr lang="en-US" sz="2400" b="1" dirty="0" err="1" smtClean="0">
                <a:latin typeface="+mn-lt"/>
              </a:rPr>
              <a:t>weniger</a:t>
            </a:r>
            <a:r>
              <a:rPr lang="en-US" sz="2400" b="1" dirty="0" smtClean="0">
                <a:latin typeface="+mn-lt"/>
              </a:rPr>
              <a:t> </a:t>
            </a:r>
            <a:r>
              <a:rPr lang="en-US" sz="2400" b="1" dirty="0" err="1" smtClean="0">
                <a:latin typeface="+mn-lt"/>
              </a:rPr>
              <a:t>als</a:t>
            </a:r>
            <a:r>
              <a:rPr lang="en-US" sz="2400" b="1" dirty="0" smtClean="0">
                <a:latin typeface="+mn-lt"/>
              </a:rPr>
              <a:t> 5 ha </a:t>
            </a:r>
            <a:r>
              <a:rPr lang="en-US" sz="2400" b="1" dirty="0" err="1" smtClean="0">
                <a:latin typeface="+mn-lt"/>
              </a:rPr>
              <a:t>ebenso</a:t>
            </a:r>
            <a:r>
              <a:rPr lang="en-US" sz="2400" b="1" dirty="0" smtClean="0">
                <a:latin typeface="+mn-lt"/>
              </a:rPr>
              <a:t> </a:t>
            </a:r>
            <a:r>
              <a:rPr lang="en-US" sz="2400" b="1" dirty="0" err="1" smtClean="0">
                <a:latin typeface="+mn-lt"/>
              </a:rPr>
              <a:t>wie</a:t>
            </a:r>
            <a:r>
              <a:rPr lang="en-US" sz="2400" b="1" dirty="0" smtClean="0">
                <a:latin typeface="+mn-lt"/>
              </a:rPr>
              <a:t> </a:t>
            </a:r>
            <a:r>
              <a:rPr lang="en-US" sz="2400" b="1" dirty="0" err="1" smtClean="0">
                <a:latin typeface="+mn-lt"/>
              </a:rPr>
              <a:t>Großbetriebe</a:t>
            </a:r>
            <a:r>
              <a:rPr lang="en-US" sz="2400" b="1" dirty="0" smtClean="0">
                <a:latin typeface="+mn-lt"/>
              </a:rPr>
              <a:t> </a:t>
            </a:r>
            <a:r>
              <a:rPr lang="en-US" sz="2400" b="1" dirty="0" err="1" smtClean="0">
                <a:latin typeface="+mn-lt"/>
              </a:rPr>
              <a:t>mit</a:t>
            </a:r>
            <a:r>
              <a:rPr lang="en-US" sz="2400" b="1" dirty="0" smtClean="0">
                <a:latin typeface="+mn-lt"/>
              </a:rPr>
              <a:t> </a:t>
            </a:r>
            <a:r>
              <a:rPr lang="en-US" sz="2400" b="1" dirty="0" err="1" smtClean="0">
                <a:latin typeface="+mn-lt"/>
              </a:rPr>
              <a:t>mehreren</a:t>
            </a:r>
            <a:r>
              <a:rPr lang="en-US" sz="2400" b="1" dirty="0" smtClean="0">
                <a:latin typeface="+mn-lt"/>
              </a:rPr>
              <a:t> 1000 ha. </a:t>
            </a:r>
            <a:r>
              <a:rPr lang="en-US" sz="2400" b="1" dirty="0" err="1" smtClean="0">
                <a:latin typeface="+mn-lt"/>
              </a:rPr>
              <a:t>Ein</a:t>
            </a:r>
            <a:r>
              <a:rPr lang="en-US" sz="2400" b="1" dirty="0" smtClean="0">
                <a:latin typeface="+mn-lt"/>
              </a:rPr>
              <a:t> </a:t>
            </a:r>
            <a:r>
              <a:rPr lang="en-US" sz="2400" b="1" dirty="0" err="1" smtClean="0">
                <a:latin typeface="+mn-lt"/>
              </a:rPr>
              <a:t>Großteil</a:t>
            </a:r>
            <a:r>
              <a:rPr lang="en-US" sz="2400" b="1" dirty="0" smtClean="0">
                <a:latin typeface="+mn-lt"/>
              </a:rPr>
              <a:t> </a:t>
            </a:r>
            <a:r>
              <a:rPr lang="en-US" sz="2400" b="1" dirty="0" err="1" smtClean="0">
                <a:latin typeface="+mn-lt"/>
              </a:rPr>
              <a:t>der</a:t>
            </a:r>
            <a:r>
              <a:rPr lang="en-US" sz="2400" b="1" dirty="0" smtClean="0">
                <a:latin typeface="+mn-lt"/>
              </a:rPr>
              <a:t> </a:t>
            </a:r>
            <a:r>
              <a:rPr lang="en-US" sz="2400" b="1" dirty="0" err="1" smtClean="0">
                <a:latin typeface="+mn-lt"/>
              </a:rPr>
              <a:t>Betriebe</a:t>
            </a:r>
            <a:r>
              <a:rPr lang="en-US" sz="2400" b="1" dirty="0" smtClean="0">
                <a:latin typeface="+mn-lt"/>
              </a:rPr>
              <a:t> </a:t>
            </a:r>
            <a:r>
              <a:rPr lang="en-US" sz="2400" b="1" dirty="0" err="1" smtClean="0">
                <a:latin typeface="+mn-lt"/>
              </a:rPr>
              <a:t>sind</a:t>
            </a:r>
            <a:r>
              <a:rPr lang="en-US" sz="2400" b="1" dirty="0" smtClean="0">
                <a:latin typeface="+mn-lt"/>
              </a:rPr>
              <a:t> </a:t>
            </a:r>
            <a:r>
              <a:rPr lang="en-US" sz="2400" b="1" dirty="0" err="1" smtClean="0">
                <a:latin typeface="+mn-lt"/>
              </a:rPr>
              <a:t>Gemischtbetriebe</a:t>
            </a:r>
            <a:r>
              <a:rPr lang="en-US" sz="2400" b="1" dirty="0" smtClean="0">
                <a:latin typeface="+mn-lt"/>
              </a:rPr>
              <a:t>, </a:t>
            </a:r>
            <a:r>
              <a:rPr lang="en-US" sz="2400" b="1" dirty="0" err="1" smtClean="0">
                <a:latin typeface="+mn-lt"/>
              </a:rPr>
              <a:t>d.h</a:t>
            </a:r>
            <a:r>
              <a:rPr lang="en-US" sz="2400" b="1" dirty="0" smtClean="0">
                <a:latin typeface="+mn-lt"/>
              </a:rPr>
              <a:t>. </a:t>
            </a:r>
            <a:r>
              <a:rPr lang="en-US" sz="2400" b="1" dirty="0" err="1" smtClean="0">
                <a:latin typeface="+mn-lt"/>
              </a:rPr>
              <a:t>sie</a:t>
            </a:r>
            <a:r>
              <a:rPr lang="en-US" sz="2400" b="1" dirty="0" smtClean="0">
                <a:latin typeface="+mn-lt"/>
              </a:rPr>
              <a:t> </a:t>
            </a:r>
            <a:r>
              <a:rPr lang="en-US" sz="2400" b="1" dirty="0" err="1" smtClean="0">
                <a:latin typeface="+mn-lt"/>
              </a:rPr>
              <a:t>betreiben</a:t>
            </a:r>
            <a:r>
              <a:rPr lang="en-US" sz="2400" b="1" dirty="0" smtClean="0">
                <a:latin typeface="+mn-lt"/>
              </a:rPr>
              <a:t> </a:t>
            </a:r>
            <a:r>
              <a:rPr lang="en-US" sz="2400" b="1" dirty="0" err="1" smtClean="0">
                <a:latin typeface="+mn-lt"/>
              </a:rPr>
              <a:t>sowohl</a:t>
            </a:r>
            <a:r>
              <a:rPr lang="en-US" sz="2400" b="1" dirty="0" smtClean="0">
                <a:latin typeface="+mn-lt"/>
              </a:rPr>
              <a:t> </a:t>
            </a:r>
            <a:r>
              <a:rPr lang="en-US" sz="2400" b="1" dirty="0" err="1" smtClean="0">
                <a:latin typeface="+mn-lt"/>
              </a:rPr>
              <a:t>Pflanzen</a:t>
            </a:r>
            <a:r>
              <a:rPr lang="en-US" sz="2400" b="1" dirty="0" smtClean="0">
                <a:latin typeface="+mn-lt"/>
              </a:rPr>
              <a:t>- </a:t>
            </a:r>
            <a:r>
              <a:rPr lang="en-US" sz="2400" b="1" dirty="0" err="1" smtClean="0">
                <a:latin typeface="+mn-lt"/>
              </a:rPr>
              <a:t>als</a:t>
            </a:r>
            <a:r>
              <a:rPr lang="en-US" sz="2400" b="1" dirty="0" smtClean="0">
                <a:latin typeface="+mn-lt"/>
              </a:rPr>
              <a:t> </a:t>
            </a:r>
            <a:r>
              <a:rPr lang="en-US" sz="2400" b="1" dirty="0" err="1" smtClean="0">
                <a:latin typeface="+mn-lt"/>
              </a:rPr>
              <a:t>auch</a:t>
            </a:r>
            <a:r>
              <a:rPr lang="en-US" sz="2400" b="1" dirty="0" smtClean="0">
                <a:latin typeface="+mn-lt"/>
              </a:rPr>
              <a:t> </a:t>
            </a:r>
            <a:r>
              <a:rPr lang="en-US" sz="2400" b="1" dirty="0" err="1" smtClean="0">
                <a:latin typeface="+mn-lt"/>
              </a:rPr>
              <a:t>Tierproduktion</a:t>
            </a:r>
            <a:r>
              <a:rPr lang="en-US" sz="2400" b="1" dirty="0" smtClean="0">
                <a:latin typeface="+mn-lt"/>
              </a:rPr>
              <a:t>.</a:t>
            </a:r>
            <a:r>
              <a:rPr lang="ru-RU" sz="2400" b="1" dirty="0" smtClean="0">
                <a:latin typeface="+mn-lt"/>
              </a:rPr>
              <a:t/>
            </a:r>
            <a:br>
              <a:rPr lang="ru-RU" sz="2400" b="1" dirty="0" smtClean="0">
                <a:latin typeface="+mn-lt"/>
              </a:rPr>
            </a:br>
            <a:r>
              <a:rPr lang="en-US" sz="2400" b="1" dirty="0" smtClean="0">
                <a:latin typeface="+mn-lt"/>
              </a:rPr>
              <a:t> </a:t>
            </a:r>
            <a:r>
              <a:rPr lang="ru-RU" sz="2400" b="1" dirty="0" smtClean="0">
                <a:latin typeface="+mn-lt"/>
              </a:rPr>
              <a:t/>
            </a:r>
            <a:br>
              <a:rPr lang="ru-RU" sz="2400" b="1" dirty="0" smtClean="0">
                <a:latin typeface="+mn-lt"/>
              </a:rPr>
            </a:br>
            <a:r>
              <a:rPr lang="de-DE" sz="2400" b="1" dirty="0" smtClean="0">
                <a:latin typeface="+mn-lt"/>
              </a:rPr>
              <a:t/>
            </a:r>
            <a:br>
              <a:rPr lang="de-DE" sz="2400" b="1" dirty="0" smtClean="0">
                <a:latin typeface="+mn-lt"/>
              </a:rPr>
            </a:br>
            <a:r>
              <a:rPr lang="de-DE" sz="2400" b="1" dirty="0" smtClean="0">
                <a:latin typeface="+mn-lt"/>
              </a:rPr>
              <a:t/>
            </a:r>
            <a:br>
              <a:rPr lang="de-DE" sz="2400" b="1" dirty="0" smtClean="0">
                <a:latin typeface="+mn-lt"/>
              </a:rPr>
            </a:br>
            <a:r>
              <a:rPr lang="de-DE" sz="2400" b="1" dirty="0" smtClean="0">
                <a:latin typeface="+mn-lt"/>
              </a:rPr>
              <a:t/>
            </a:r>
            <a:br>
              <a:rPr lang="de-DE" sz="2400" b="1" dirty="0" smtClean="0">
                <a:latin typeface="+mn-lt"/>
              </a:rPr>
            </a:br>
            <a:r>
              <a:rPr lang="de-DE" sz="2400" b="1" i="1" dirty="0" smtClean="0">
                <a:solidFill>
                  <a:srgbClr val="C00000"/>
                </a:solidFill>
                <a:latin typeface="+mn-lt"/>
              </a:rPr>
              <a:t>Sucht im Text die Antwort auf die Frage</a:t>
            </a:r>
            <a:r>
              <a:rPr lang="de-DE" sz="2400" b="1" i="1" dirty="0" smtClean="0">
                <a:latin typeface="+mn-lt"/>
              </a:rPr>
              <a:t/>
            </a:r>
            <a:br>
              <a:rPr lang="de-DE" sz="2400" b="1" i="1" dirty="0" smtClean="0">
                <a:latin typeface="+mn-lt"/>
              </a:rPr>
            </a:br>
            <a:r>
              <a:rPr lang="de-DE" sz="2400" b="1" dirty="0" smtClean="0">
                <a:solidFill>
                  <a:srgbClr val="0B5B05"/>
                </a:solidFill>
                <a:latin typeface="+mn-lt"/>
              </a:rPr>
              <a:t> «Womit </a:t>
            </a:r>
            <a:r>
              <a:rPr lang="de-DE" sz="2400" b="1" dirty="0" err="1" smtClean="0">
                <a:solidFill>
                  <a:srgbClr val="0B5B05"/>
                </a:solidFill>
                <a:latin typeface="+mn-lt"/>
              </a:rPr>
              <a:t>beschaftigen</a:t>
            </a:r>
            <a:r>
              <a:rPr lang="de-DE" sz="2400" b="1" dirty="0" smtClean="0">
                <a:solidFill>
                  <a:srgbClr val="0B5B05"/>
                </a:solidFill>
                <a:latin typeface="+mn-lt"/>
              </a:rPr>
              <a:t> sich die </a:t>
            </a:r>
            <a:r>
              <a:rPr lang="de-DE" sz="2400" b="1" dirty="0" err="1" smtClean="0">
                <a:solidFill>
                  <a:srgbClr val="0B5B05"/>
                </a:solidFill>
                <a:latin typeface="+mn-lt"/>
              </a:rPr>
              <a:t>Gemischbetriebe</a:t>
            </a:r>
            <a:r>
              <a:rPr lang="de-DE" sz="2400" b="1" dirty="0" smtClean="0">
                <a:solidFill>
                  <a:srgbClr val="0B5B05"/>
                </a:solidFill>
                <a:latin typeface="+mn-lt"/>
              </a:rPr>
              <a:t>?»</a:t>
            </a:r>
            <a:r>
              <a:rPr lang="ru-RU" sz="2400" dirty="0" smtClean="0">
                <a:latin typeface="+mn-lt"/>
              </a:rPr>
              <a:t/>
            </a:r>
            <a:br>
              <a:rPr lang="ru-RU" sz="2400" dirty="0" smtClean="0">
                <a:latin typeface="+mn-lt"/>
              </a:rPr>
            </a:br>
            <a:endParaRPr lang="ru-RU" sz="24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1143000"/>
          </a:xfrm>
        </p:spPr>
        <p:txBody>
          <a:bodyPr>
            <a:normAutofit fontScale="90000"/>
          </a:bodyPr>
          <a:lstStyle/>
          <a:p>
            <a:pPr algn="l"/>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de-DE" sz="2800" dirty="0" smtClean="0"/>
              <a:t/>
            </a:r>
            <a:br>
              <a:rPr lang="de-DE" sz="2800" dirty="0" smtClean="0"/>
            </a:br>
            <a:r>
              <a:rPr lang="ru-RU" sz="2800" dirty="0" smtClean="0">
                <a:latin typeface="+mn-lt"/>
              </a:rPr>
              <a:t> </a:t>
            </a:r>
            <a:r>
              <a:rPr lang="de-DE" sz="2800" dirty="0" smtClean="0">
                <a:latin typeface="+mn-lt"/>
              </a:rPr>
              <a:t/>
            </a:r>
            <a:br>
              <a:rPr lang="de-DE" sz="2800" dirty="0" smtClean="0">
                <a:latin typeface="+mn-lt"/>
              </a:rPr>
            </a:br>
            <a:r>
              <a:rPr lang="de-DE" sz="2800" dirty="0" smtClean="0">
                <a:latin typeface="+mn-lt"/>
              </a:rPr>
              <a:t/>
            </a:r>
            <a:br>
              <a:rPr lang="de-DE" sz="2800" dirty="0" smtClean="0">
                <a:latin typeface="+mn-lt"/>
              </a:rPr>
            </a:br>
            <a:r>
              <a:rPr lang="de-DE" sz="2800" dirty="0" smtClean="0">
                <a:latin typeface="+mn-lt"/>
              </a:rPr>
              <a:t/>
            </a:r>
            <a:br>
              <a:rPr lang="de-DE" sz="2800" dirty="0" smtClean="0">
                <a:latin typeface="+mn-lt"/>
              </a:rPr>
            </a:br>
            <a:r>
              <a:rPr lang="de-DE" sz="2800" b="1" dirty="0" smtClean="0">
                <a:solidFill>
                  <a:srgbClr val="0B5B05"/>
                </a:solidFill>
                <a:latin typeface="+mn-lt"/>
              </a:rPr>
              <a:t>1.</a:t>
            </a:r>
            <a:r>
              <a:rPr lang="de-DE" sz="2800" b="1" i="1" dirty="0" smtClean="0">
                <a:solidFill>
                  <a:srgbClr val="0B5B05"/>
                </a:solidFill>
                <a:latin typeface="+mn-lt"/>
              </a:rPr>
              <a:t>Was baut man</a:t>
            </a:r>
            <a:r>
              <a:rPr lang="ru-RU" sz="2800" b="1" i="1" dirty="0" smtClean="0">
                <a:solidFill>
                  <a:srgbClr val="0B5B05"/>
                </a:solidFill>
                <a:latin typeface="+mn-lt"/>
              </a:rPr>
              <a:t>  </a:t>
            </a:r>
            <a:r>
              <a:rPr lang="de-DE" sz="2800" b="1" i="1" dirty="0" smtClean="0">
                <a:solidFill>
                  <a:srgbClr val="0B5B05"/>
                </a:solidFill>
                <a:latin typeface="+mn-lt"/>
              </a:rPr>
              <a:t>in Deutschland an</a:t>
            </a:r>
            <a:r>
              <a:rPr lang="ru-RU" sz="2800" b="1" i="1" dirty="0" smtClean="0">
                <a:solidFill>
                  <a:srgbClr val="0B5B05"/>
                </a:solidFill>
                <a:latin typeface="+mn-lt"/>
              </a:rPr>
              <a:t>? </a:t>
            </a:r>
            <a:r>
              <a:rPr lang="de-DE" sz="2800" b="1" i="1" dirty="0" smtClean="0">
                <a:solidFill>
                  <a:srgbClr val="0B5B05"/>
                </a:solidFill>
                <a:latin typeface="+mn-lt"/>
              </a:rPr>
              <a:t/>
            </a:r>
            <a:br>
              <a:rPr lang="de-DE" sz="2800" b="1" i="1" dirty="0" smtClean="0">
                <a:solidFill>
                  <a:srgbClr val="0B5B05"/>
                </a:solidFill>
                <a:latin typeface="+mn-lt"/>
              </a:rPr>
            </a:br>
            <a:r>
              <a:rPr lang="de-DE" sz="2800" b="1" i="1" dirty="0" smtClean="0">
                <a:latin typeface="+mn-lt"/>
              </a:rPr>
              <a:t/>
            </a:r>
            <a:br>
              <a:rPr lang="de-DE" sz="2800" b="1" i="1" dirty="0" smtClean="0">
                <a:latin typeface="+mn-lt"/>
              </a:rPr>
            </a:br>
            <a:r>
              <a:rPr lang="de-DE" sz="2800" b="1" i="1" dirty="0" smtClean="0">
                <a:latin typeface="+mn-lt"/>
              </a:rPr>
              <a:t/>
            </a:r>
            <a:br>
              <a:rPr lang="de-DE" sz="2800" b="1" i="1" dirty="0" smtClean="0">
                <a:latin typeface="+mn-lt"/>
              </a:rPr>
            </a:br>
            <a:r>
              <a:rPr lang="de-DE" sz="2800" b="1" i="1" dirty="0" smtClean="0">
                <a:solidFill>
                  <a:srgbClr val="0B5B05"/>
                </a:solidFill>
                <a:latin typeface="+mn-lt"/>
              </a:rPr>
              <a:t>2.Welche Tiere spielen eine wichtige Rolle?</a:t>
            </a:r>
            <a:r>
              <a:rPr lang="ru-RU" sz="2800" b="1" dirty="0" smtClean="0">
                <a:solidFill>
                  <a:srgbClr val="0B5B05"/>
                </a:solidFill>
                <a:latin typeface="+mn-lt"/>
              </a:rPr>
              <a:t/>
            </a:r>
            <a:br>
              <a:rPr lang="ru-RU" sz="2800" b="1" dirty="0" smtClean="0">
                <a:solidFill>
                  <a:srgbClr val="0B5B05"/>
                </a:solidFill>
                <a:latin typeface="+mn-lt"/>
              </a:rPr>
            </a:br>
            <a:r>
              <a:rPr lang="ru-RU" sz="2800" b="1" dirty="0" smtClean="0">
                <a:solidFill>
                  <a:srgbClr val="0B5B05"/>
                </a:solidFill>
                <a:latin typeface="+mn-lt"/>
              </a:rPr>
              <a:t/>
            </a:r>
            <a:br>
              <a:rPr lang="ru-RU" sz="2800" b="1" dirty="0" smtClean="0">
                <a:solidFill>
                  <a:srgbClr val="0B5B05"/>
                </a:solidFill>
                <a:latin typeface="+mn-lt"/>
              </a:rPr>
            </a:br>
            <a:r>
              <a:rPr lang="de-DE" sz="2800" b="1" dirty="0" smtClean="0">
                <a:latin typeface="+mn-lt"/>
              </a:rPr>
              <a:t/>
            </a:r>
            <a:br>
              <a:rPr lang="de-DE" sz="2800" b="1" dirty="0" smtClean="0">
                <a:latin typeface="+mn-lt"/>
              </a:rPr>
            </a:br>
            <a:r>
              <a:rPr lang="de-DE" sz="2800" b="1" dirty="0" smtClean="0">
                <a:latin typeface="+mn-lt"/>
              </a:rPr>
              <a:t/>
            </a:r>
            <a:br>
              <a:rPr lang="de-DE" sz="2800" b="1" dirty="0" smtClean="0">
                <a:latin typeface="+mn-lt"/>
              </a:rPr>
            </a:br>
            <a:r>
              <a:rPr lang="de-DE" sz="2800" b="1" dirty="0" smtClean="0">
                <a:latin typeface="+mn-lt"/>
              </a:rPr>
              <a:t/>
            </a:r>
            <a:br>
              <a:rPr lang="de-DE" sz="2800" b="1" dirty="0" smtClean="0">
                <a:latin typeface="+mn-lt"/>
              </a:rPr>
            </a:br>
            <a:r>
              <a:rPr lang="de-DE" sz="2800" b="1" dirty="0" smtClean="0">
                <a:solidFill>
                  <a:srgbClr val="C00000"/>
                </a:solidFill>
                <a:latin typeface="+mn-lt"/>
              </a:rPr>
              <a:t>Ich meine, dass….</a:t>
            </a:r>
            <a:r>
              <a:rPr lang="ru-RU" sz="2800" b="1" dirty="0" smtClean="0">
                <a:solidFill>
                  <a:srgbClr val="C00000"/>
                </a:solidFill>
                <a:latin typeface="+mn-lt"/>
              </a:rPr>
              <a:t/>
            </a:r>
            <a:br>
              <a:rPr lang="ru-RU" sz="2800" b="1" dirty="0" smtClean="0">
                <a:solidFill>
                  <a:srgbClr val="C00000"/>
                </a:solidFill>
                <a:latin typeface="+mn-lt"/>
              </a:rPr>
            </a:br>
            <a:r>
              <a:rPr lang="de-DE" sz="2800" b="1" dirty="0" smtClean="0">
                <a:solidFill>
                  <a:srgbClr val="C00000"/>
                </a:solidFill>
                <a:latin typeface="+mn-lt"/>
              </a:rPr>
              <a:t/>
            </a:r>
            <a:br>
              <a:rPr lang="de-DE" sz="2800" b="1" dirty="0" smtClean="0">
                <a:solidFill>
                  <a:srgbClr val="C00000"/>
                </a:solidFill>
                <a:latin typeface="+mn-lt"/>
              </a:rPr>
            </a:br>
            <a:r>
              <a:rPr lang="de-DE" sz="2800" b="1" dirty="0" smtClean="0">
                <a:solidFill>
                  <a:srgbClr val="C00000"/>
                </a:solidFill>
                <a:latin typeface="+mn-lt"/>
              </a:rPr>
              <a:t>Ich denke…….</a:t>
            </a:r>
            <a:r>
              <a:rPr lang="ru-RU" sz="2800" dirty="0" smtClean="0"/>
              <a:t/>
            </a:r>
            <a:br>
              <a:rPr lang="ru-RU" sz="2800" dirty="0" smtClean="0"/>
            </a:br>
            <a:endParaRPr lang="ru-RU" sz="28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74638"/>
            <a:ext cx="7686700" cy="1143000"/>
          </a:xfrm>
        </p:spPr>
        <p:txBody>
          <a:bodyPr>
            <a:normAutofit fontScale="90000"/>
          </a:bodyPr>
          <a:lstStyle/>
          <a:p>
            <a:pPr algn="l"/>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de-DE" sz="2000" dirty="0" smtClean="0"/>
              <a:t> </a:t>
            </a:r>
            <a:r>
              <a:rPr lang="ru-RU" sz="2000" dirty="0" smtClean="0"/>
              <a:t/>
            </a:r>
            <a:br>
              <a:rPr lang="ru-RU" sz="2000" dirty="0" smtClean="0"/>
            </a:br>
            <a:r>
              <a:rPr lang="ru-RU" sz="2000" dirty="0" smtClean="0"/>
              <a:t/>
            </a:r>
            <a:br>
              <a:rPr lang="ru-RU" sz="2000" dirty="0" smtClean="0"/>
            </a:br>
            <a:r>
              <a:rPr lang="de-DE" sz="2000" b="1" dirty="0" smtClean="0">
                <a:solidFill>
                  <a:srgbClr val="FF0000"/>
                </a:solidFill>
              </a:rPr>
              <a:t>Lest die Texte und ordnet sie den Bildern zu! (Lese</a:t>
            </a:r>
            <a:r>
              <a:rPr lang="en-US" sz="2000" b="1" dirty="0" err="1" smtClean="0">
                <a:solidFill>
                  <a:srgbClr val="FF0000"/>
                </a:solidFill>
              </a:rPr>
              <a:t>zeit</a:t>
            </a:r>
            <a:r>
              <a:rPr lang="en-US" sz="2000" b="1" dirty="0" smtClean="0">
                <a:solidFill>
                  <a:srgbClr val="FF0000"/>
                </a:solidFill>
              </a:rPr>
              <a:t> </a:t>
            </a:r>
            <a:r>
              <a:rPr lang="ru-RU" sz="2000" b="1" dirty="0" smtClean="0">
                <a:solidFill>
                  <a:srgbClr val="FF0000"/>
                </a:solidFill>
              </a:rPr>
              <a:t>5</a:t>
            </a:r>
            <a:r>
              <a:rPr lang="en-US" sz="2000" b="1" dirty="0" smtClean="0">
                <a:solidFill>
                  <a:srgbClr val="FF0000"/>
                </a:solidFill>
              </a:rPr>
              <a:t> </a:t>
            </a:r>
            <a:r>
              <a:rPr lang="en-US" sz="2000" b="1" dirty="0" err="1" smtClean="0">
                <a:solidFill>
                  <a:srgbClr val="FF0000"/>
                </a:solidFill>
              </a:rPr>
              <a:t>Minuten</a:t>
            </a:r>
            <a:r>
              <a:rPr lang="en-US" sz="2000" b="1" dirty="0" smtClean="0">
                <a:solidFill>
                  <a:srgbClr val="FF0000"/>
                </a:solidFill>
              </a:rPr>
              <a:t>)</a:t>
            </a:r>
            <a:r>
              <a:rPr lang="ru-RU" sz="2000" dirty="0" smtClean="0"/>
              <a:t/>
            </a:r>
            <a:br>
              <a:rPr lang="ru-RU" sz="2000" dirty="0" smtClean="0"/>
            </a:br>
            <a:r>
              <a:rPr lang="ru-RU" sz="2000" b="1" dirty="0" smtClean="0"/>
              <a:t> </a:t>
            </a:r>
            <a:r>
              <a:rPr lang="ru-RU" sz="2000" dirty="0" smtClean="0"/>
              <a:t/>
            </a:r>
            <a:br>
              <a:rPr lang="ru-RU" sz="2000" dirty="0" smtClean="0"/>
            </a:br>
            <a:r>
              <a:rPr lang="de-DE" sz="2000" b="1" dirty="0" smtClean="0"/>
              <a:t>Peter hat einen  </a:t>
            </a:r>
            <a:r>
              <a:rPr lang="de-DE" sz="2000" b="1" dirty="0" err="1" smtClean="0"/>
              <a:t>groBen</a:t>
            </a:r>
            <a:r>
              <a:rPr lang="de-DE" sz="2000" b="1" dirty="0" smtClean="0"/>
              <a:t> Bauernhof mit Rindviehhaltung.</a:t>
            </a:r>
            <a:r>
              <a:rPr lang="ru-RU" sz="2000" b="1" dirty="0" smtClean="0"/>
              <a:t/>
            </a:r>
            <a:br>
              <a:rPr lang="ru-RU" sz="2000" b="1" dirty="0" smtClean="0"/>
            </a:br>
            <a:r>
              <a:rPr lang="de-DE" sz="2000" b="1" dirty="0" smtClean="0"/>
              <a:t>Er hat viele Milchkühe.</a:t>
            </a:r>
            <a:r>
              <a:rPr lang="ru-RU" sz="2800" b="1" dirty="0" smtClean="0"/>
              <a:t/>
            </a:r>
            <a:br>
              <a:rPr lang="ru-RU" sz="2800" b="1" dirty="0" smtClean="0"/>
            </a:br>
            <a:r>
              <a:rPr lang="de-DE" sz="2000" b="1" dirty="0" smtClean="0"/>
              <a:t>Seine Kühe geben etwa 40 Liter Milch pro Kopf täglich.</a:t>
            </a:r>
            <a:r>
              <a:rPr lang="ru-RU" sz="2000" b="1" dirty="0" smtClean="0"/>
              <a:t/>
            </a:r>
            <a:br>
              <a:rPr lang="ru-RU" sz="2000" b="1" dirty="0" smtClean="0"/>
            </a:br>
            <a:r>
              <a:rPr lang="de-DE" sz="2000" b="1" dirty="0" smtClean="0"/>
              <a:t>Peters Bauernhof produziert viel Milch, Butter und andere Milchwaren.</a:t>
            </a:r>
            <a:r>
              <a:rPr lang="ru-RU" sz="2000" b="1" dirty="0" smtClean="0"/>
              <a:t/>
            </a:r>
            <a:br>
              <a:rPr lang="ru-RU" sz="2000" b="1" dirty="0" smtClean="0"/>
            </a:br>
            <a:r>
              <a:rPr lang="de-DE" sz="2000" b="1" dirty="0" smtClean="0"/>
              <a:t>Peter hat eine eigene Molkerei.</a:t>
            </a:r>
            <a:r>
              <a:rPr lang="ru-RU" sz="2000" b="1" dirty="0" smtClean="0"/>
              <a:t/>
            </a:r>
            <a:br>
              <a:rPr lang="ru-RU" sz="2000" b="1" dirty="0" smtClean="0"/>
            </a:br>
            <a:r>
              <a:rPr lang="de-DE" sz="2000" b="1" dirty="0" smtClean="0"/>
              <a:t>Peters Sohn Paul und der Arbeitnehmer Frank arbeiten im Kuhstall.</a:t>
            </a:r>
            <a:r>
              <a:rPr lang="ru-RU" sz="2000" b="1" dirty="0" smtClean="0"/>
              <a:t/>
            </a:r>
            <a:br>
              <a:rPr lang="ru-RU" sz="2000" b="1" dirty="0" smtClean="0"/>
            </a:br>
            <a:r>
              <a:rPr lang="de-DE" sz="2000" b="1" dirty="0" smtClean="0"/>
              <a:t>Sie melken die Kühe dreimal täglich.</a:t>
            </a:r>
            <a:r>
              <a:rPr lang="ru-RU" sz="2000" b="1" dirty="0" smtClean="0"/>
              <a:t/>
            </a:r>
            <a:br>
              <a:rPr lang="ru-RU" sz="2000" b="1" dirty="0" smtClean="0"/>
            </a:br>
            <a:r>
              <a:rPr lang="de-DE" sz="2000" b="1" dirty="0" smtClean="0"/>
              <a:t>Gleich nach dem Melken bringen sie die Milch aus dem Kuhstall.</a:t>
            </a:r>
            <a:r>
              <a:rPr lang="ru-RU" sz="2000" b="1" dirty="0" smtClean="0"/>
              <a:t/>
            </a:r>
            <a:br>
              <a:rPr lang="ru-RU" sz="2000" b="1" dirty="0" smtClean="0"/>
            </a:br>
            <a:r>
              <a:rPr lang="de-DE" sz="2000" b="1" dirty="0" smtClean="0"/>
              <a:t>Sie bringen die Milch in die Molkerei.</a:t>
            </a:r>
            <a:r>
              <a:rPr lang="ru-RU" sz="2000" b="1" dirty="0" smtClean="0"/>
              <a:t/>
            </a:r>
            <a:br>
              <a:rPr lang="ru-RU" sz="2000" b="1" dirty="0" smtClean="0"/>
            </a:br>
            <a:r>
              <a:rPr lang="de-DE" sz="2000" b="1" dirty="0" smtClean="0"/>
              <a:t>Sie produzieren viele Milchwaren.</a:t>
            </a:r>
            <a:r>
              <a:rPr lang="ru-RU" sz="2000" b="1" dirty="0" smtClean="0"/>
              <a:t/>
            </a:r>
            <a:br>
              <a:rPr lang="ru-RU" sz="2000" b="1" dirty="0" smtClean="0"/>
            </a:br>
            <a:r>
              <a:rPr lang="de-DE" sz="2000" b="1" dirty="0" smtClean="0"/>
              <a:t>Paul und Frank haben auch viel Arbeit im Kuhstall.</a:t>
            </a:r>
            <a:r>
              <a:rPr lang="ru-RU" sz="2000" b="1" dirty="0" smtClean="0"/>
              <a:t/>
            </a:r>
            <a:br>
              <a:rPr lang="ru-RU" sz="2000" b="1" dirty="0" smtClean="0"/>
            </a:br>
            <a:r>
              <a:rPr lang="de-DE" sz="2000" b="1" dirty="0" smtClean="0"/>
              <a:t>Sie füttern am Morgen Vieh und reinigen den Kuhstall.</a:t>
            </a:r>
            <a:r>
              <a:rPr lang="ru-RU" sz="2000" b="1" dirty="0" smtClean="0"/>
              <a:t/>
            </a:r>
            <a:br>
              <a:rPr lang="ru-RU" sz="2000" b="1" dirty="0" smtClean="0"/>
            </a:br>
            <a:r>
              <a:rPr lang="de-DE" sz="2000" b="1" dirty="0" smtClean="0"/>
              <a:t>Auf dem Bauernhof gibt es auch Kälber und Färsen.</a:t>
            </a:r>
            <a:r>
              <a:rPr lang="ru-RU" sz="2000" b="1" dirty="0" smtClean="0"/>
              <a:t/>
            </a:r>
            <a:br>
              <a:rPr lang="ru-RU" sz="2000" b="1" dirty="0" smtClean="0"/>
            </a:br>
            <a:r>
              <a:rPr lang="de-DE" sz="2000" b="1" dirty="0" smtClean="0"/>
              <a:t>Das Vieh braucht viel Futter.</a:t>
            </a:r>
            <a:r>
              <a:rPr lang="ru-RU" sz="2000" b="1" dirty="0" smtClean="0"/>
              <a:t/>
            </a:r>
            <a:br>
              <a:rPr lang="ru-RU" sz="2000" b="1" dirty="0" smtClean="0"/>
            </a:br>
            <a:r>
              <a:rPr lang="de-DE" sz="2000" b="1" dirty="0" smtClean="0"/>
              <a:t>Kühe fressen </a:t>
            </a:r>
            <a:r>
              <a:rPr lang="de-DE" sz="2000" b="1" dirty="0" err="1" smtClean="0"/>
              <a:t>Silomais</a:t>
            </a:r>
            <a:r>
              <a:rPr lang="de-DE" sz="2000" b="1" dirty="0" smtClean="0"/>
              <a:t> besonders gern.</a:t>
            </a:r>
            <a:r>
              <a:rPr lang="ru-RU" sz="2000" b="1" dirty="0" smtClean="0"/>
              <a:t/>
            </a:r>
            <a:br>
              <a:rPr lang="ru-RU" sz="2000" b="1" dirty="0" smtClean="0"/>
            </a:br>
            <a:r>
              <a:rPr lang="de-DE" sz="2000" b="1" dirty="0" smtClean="0"/>
              <a:t>Die Fütterung und Reinigung sind gut mechanisiert.</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1203</TotalTime>
  <Words>164</Words>
  <Application>Microsoft Office PowerPoint</Application>
  <PresentationFormat>Экран (4:3)</PresentationFormat>
  <Paragraphs>72</Paragraphs>
  <Slides>25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Тема1</vt:lpstr>
      <vt:lpstr> Государственное автономное профессиональное образовательное учреждение Краснодарского края « Лабинский аграрный техникум»     Открытый урок по теме:  «Сельскохозяйственная стажировка студентов техникума на сельскохозяйственных предприятиях Германии»                                    подготовила:                                                         преподаватель Григоренко И.А.                                                          Дата проведения 13 марта 2018 года </vt:lpstr>
      <vt:lpstr>  Thema „Landpraktikum in Deutschland“ </vt:lpstr>
      <vt:lpstr>1. Цель практики: получить опыт и практические знания в сельском хозяйстве. Знакомство с другой страной, её людьми, языком и культурой. 2. Место проведения: Федеральная земля Баден –Вюртемберг – Штутгарт 3. Обязательно: -водительские права категории «А», «В», «С», «D» -знание немецкого языка -заграничный паспорт -анкета-формуляр у лица ответственного за международную стажировку Что такое AKI: Общественно- полезная организация в области сельского хозяйства </vt:lpstr>
      <vt:lpstr>          Beantworten Sie die folgenden Fragen :   1.  Wo studieren Sie?  2.  Was studieren Sie?  3.  In welchem Studienjahr stehen Sie?  4.  Wie heissen Sie?  5.  Was sind Sie von Beruf?  6.  Wo liegt Deutschland?   (Ziel: Phonetische Erarbeitung der Wörter)   </vt:lpstr>
      <vt:lpstr>Презентация PowerPoint</vt:lpstr>
      <vt:lpstr>Презентация PowerPoint</vt:lpstr>
      <vt:lpstr>            Arbeit am Hörverstehen ( 5 мин.)   Die Betriebsgrößen variieren in Deutschland stark. Es existieren kleine spezialisierte Betriebe mit weniger als 5 ha ebenso wie Großbetriebe mit mehreren 1000 ha. Ein Großteil der Betriebe sind Gemischtbetriebe, d.h. sie betreiben sowohl Pflanzen- als auch Tierproduktion.      Sucht im Text die Antwort auf die Frage  «Womit beschaftigen sich die Gemischbetriebe?» </vt:lpstr>
      <vt:lpstr>             1.Was baut man  in Deutschland an?    2.Welche Tiere spielen eine wichtige Rolle?     Ich meine, dass….  Ich denke……. </vt:lpstr>
      <vt:lpstr>                     Lest die Texte und ordnet sie den Bildern zu! (Lesezeit 5 Minuten)   Peter hat einen  groBen Bauernhof mit Rindviehhaltung. Er hat viele Milchkühe. Seine Kühe geben etwa 40 Liter Milch pro Kopf täglich. Peters Bauernhof produziert viel Milch, Butter und andere Milchwaren. Peter hat eine eigene Molkerei. Peters Sohn Paul und der Arbeitnehmer Frank arbeiten im Kuhstall. Sie melken die Kühe dreimal täglich. Gleich nach dem Melken bringen sie die Milch aus dem Kuhstall. Sie bringen die Milch in die Molkerei. Sie produzieren viele Milchwaren. Paul und Frank haben auch viel Arbeit im Kuhstall. Sie füttern am Morgen Vieh und reinigen den Kuhstall. Auf dem Bauernhof gibt es auch Kälber und Färsen. Das Vieh braucht viel Futter. Kühe fressen Silomais besonders gern. Die Fütterung und Reinigung sind gut mechanisiert. </vt:lpstr>
      <vt:lpstr>                    Beantworten Sie die Fragen!  Hat Peter viele Milchkühe? Wie viel Liter Milch geben seine Kühe? Wie verarbeitet man Milch? Was machen Paul und Frank im Stall? Welche Tiere hat Peter im Stall? Was fressen Kühe gern? Ist  Fütterung gut mechanisirt?  Wann füttern Sie Vieh? Wieviel mal melken Sie die Kühe?  </vt:lpstr>
      <vt:lpstr>                           1.Die Bundesrepublik Deutschland umfasst eine Fläche   а) 17 Mio ha     в) 35,7 Mio ha   с)  47 Mio ha    2.  Wieviel Hektar werden landwirtschaftlich genutzt?  а) 17 Mio ha     в) 35,7 Mio ha   с)  47 Mio ha    3.  Was variiert in Deutschland stark.  а)   Die Betriebsgrößen   в)  Die Bevölkerungszahl  с)  Das Sdudiumdauer  4. Die wichtigsten in Deutschland angebauten Ackerkulturen sind:        а)  Getreide в) Kartoffeln  c) der Rübsen  5. Folgende Tierarten spielen eine wichtige Rolle:             а)   die Kuh в) das Kalb  c) das Geflügel  </vt:lpstr>
      <vt:lpstr>      das Rind = крупный рогатый скот das Schwein = свинья die Mast = разведение на убой die Zucht = разведение на продажу das Schaf = овца die Ziege = коза das Geflügel = домашняя птица das Huhn = курица die Gans = гусь die Ente = утка die Pute = индюк </vt:lpstr>
      <vt:lpstr>Landtiere</vt:lpstr>
      <vt:lpstr>Презентация PowerPoint</vt:lpstr>
      <vt:lpstr>Презентация PowerPoint</vt:lpstr>
      <vt:lpstr>Getreide</vt:lpstr>
      <vt:lpstr>Презентация PowerPoint</vt:lpstr>
      <vt:lpstr>Landtechnik</vt:lpstr>
      <vt:lpstr>Презентация PowerPoint</vt:lpstr>
      <vt:lpstr>Презентация PowerPoint</vt:lpstr>
      <vt:lpstr>Презентация PowerPoint</vt:lpstr>
      <vt:lpstr>Презентация PowerPoint</vt:lpstr>
      <vt:lpstr>                Die Betriebsgrößen variieren in Deutschland stark. Es existieren kleine spezialisierte Betriebe mit weniger als 5 ha ebenso wie Großbetriebe mit mehreren 1000 ha. Ein Großteil der Betriebe sind Gemischtbetriebe, d.h. sie betreiben sowohl Pflanzen- als auch Tierproduktion. Размер хозяйств в Германии сильно варьируется. Существуют небольшие специализированные предприятия с менее чем 5 гектарами, также как и крупные хозяйства с многими 1000 га. Большая часть предприятий — смешанные хозяйства, то есть они занимаются как растительной, так и животноводческой продукцией. </vt:lpstr>
      <vt:lpstr>                    Was habt ihr heute über Landwirtschaft in Deutschland  erfahren?   Folgende Tierarten spielen eine wichtige Rolle: •  Rinder (Milch-, Zweinutzungs-, Fleischrinder) •  Schweine (Mast, Zucht) •  Schafe und Ziegen •  Geflügel (Hühner, Gänse, Enten, Puten) •  Bienen  Die wichtigsten in Deutschland angebauten Ackerkulturen sind: •  Getreide (Weizen, Gerste, Triticale, Roggen, Hafer) •  Ackerfutterpflanzen (Mais, Ackergras etc.) •  Ölpflanzen (Raps, Rübsen, Sonnenblumen) •  Kartoffeln •  Zuckerrüben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Viola</dc:creator>
  <cp:lastModifiedBy>Hp</cp:lastModifiedBy>
  <cp:revision>104</cp:revision>
  <dcterms:created xsi:type="dcterms:W3CDTF">2016-01-31T19:33:08Z</dcterms:created>
  <dcterms:modified xsi:type="dcterms:W3CDTF">2018-03-13T10:24:43Z</dcterms:modified>
</cp:coreProperties>
</file>