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826232"/>
            <a:ext cx="9144000" cy="17144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06500"/>
            <a:ext cx="9144000" cy="3822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9415" y="191401"/>
            <a:ext cx="13627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610" y="2450096"/>
            <a:ext cx="8472779" cy="1145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417" y="2319253"/>
            <a:ext cx="5045824" cy="11637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858742" y="38455"/>
            <a:ext cx="62946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0" marR="5080" indent="-181038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Times New Roman"/>
                <a:cs typeface="Times New Roman"/>
              </a:rPr>
              <a:t>Муниципальное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автономное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lang="ru-RU" sz="1000" b="1" spc="5" dirty="0" smtClean="0">
                <a:latin typeface="Times New Roman"/>
                <a:cs typeface="Times New Roman"/>
              </a:rPr>
              <a:t> </a:t>
            </a:r>
            <a:r>
              <a:rPr sz="1000" b="1" spc="-5" dirty="0" err="1" smtClean="0">
                <a:latin typeface="Times New Roman"/>
                <a:cs typeface="Times New Roman"/>
              </a:rPr>
              <a:t>образовательное</a:t>
            </a:r>
            <a:r>
              <a:rPr sz="1000" b="1" spc="5" dirty="0" smtClean="0">
                <a:latin typeface="Times New Roman"/>
                <a:cs typeface="Times New Roman"/>
              </a:rPr>
              <a:t> </a:t>
            </a:r>
            <a:r>
              <a:rPr sz="1000" b="1" dirty="0" err="1">
                <a:latin typeface="Times New Roman"/>
                <a:cs typeface="Times New Roman"/>
              </a:rPr>
              <a:t>учреждение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lang="ru-RU" sz="1000" b="1" spc="10" dirty="0" smtClean="0">
                <a:latin typeface="Times New Roman"/>
                <a:cs typeface="Times New Roman"/>
              </a:rPr>
              <a:t>средняя общеобразовательная школа №33 </a:t>
            </a:r>
            <a:r>
              <a:rPr sz="1000" b="1" spc="-5" dirty="0" err="1" smtClean="0">
                <a:latin typeface="Times New Roman"/>
                <a:cs typeface="Times New Roman"/>
              </a:rPr>
              <a:t>муниципального</a:t>
            </a:r>
            <a:r>
              <a:rPr sz="1000" b="1" spc="15" dirty="0" smtClean="0">
                <a:latin typeface="Times New Roman"/>
                <a:cs typeface="Times New Roman"/>
              </a:rPr>
              <a:t> </a:t>
            </a:r>
            <a:r>
              <a:rPr sz="1000" b="1" spc="-5" dirty="0" err="1">
                <a:latin typeface="Times New Roman"/>
                <a:cs typeface="Times New Roman"/>
              </a:rPr>
              <a:t>образования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235" dirty="0">
                <a:latin typeface="Times New Roman"/>
                <a:cs typeface="Times New Roman"/>
              </a:rPr>
              <a:t> </a:t>
            </a:r>
            <a:r>
              <a:rPr sz="1000" b="1" spc="-15" dirty="0" err="1" smtClean="0">
                <a:latin typeface="Times New Roman"/>
                <a:cs typeface="Times New Roman"/>
              </a:rPr>
              <a:t>город</a:t>
            </a:r>
            <a:r>
              <a:rPr lang="ru-RU" sz="1000" b="1" spc="-15" dirty="0" smtClean="0">
                <a:latin typeface="Times New Roman"/>
                <a:cs typeface="Times New Roman"/>
              </a:rPr>
              <a:t> </a:t>
            </a:r>
            <a:r>
              <a:rPr lang="ru-RU" sz="1000" b="1" spc="-5" dirty="0" smtClean="0">
                <a:latin typeface="Times New Roman"/>
                <a:cs typeface="Times New Roman"/>
              </a:rPr>
              <a:t>Новороссийск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0" y="361950"/>
            <a:ext cx="5181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</a:rPr>
              <a:t>Отч</a:t>
            </a:r>
            <a:r>
              <a:rPr sz="1400" spc="-5" dirty="0">
                <a:solidFill>
                  <a:srgbClr val="FF0000"/>
                </a:solidFill>
              </a:rPr>
              <a:t>е</a:t>
            </a:r>
            <a:r>
              <a:rPr sz="1400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0" y="514350"/>
            <a:ext cx="6584950" cy="8997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795"/>
              </a:spcBef>
            </a:pP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 реализации проекта 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краевой</a:t>
            </a: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инновационной</a:t>
            </a: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площадки:</a:t>
            </a:r>
            <a:endParaRPr sz="1200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68605" marR="5080" indent="-256540" algn="ctr">
              <a:lnSpc>
                <a:spcPts val="1900"/>
              </a:lnSpc>
              <a:spcBef>
                <a:spcPts val="1005"/>
              </a:spcBef>
            </a:pPr>
            <a:r>
              <a:rPr sz="1600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Создание и практическая апробация модели эффективного взаимодействия школы и семьи</a:t>
            </a:r>
            <a:r>
              <a:rPr sz="1600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sz="1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504950"/>
            <a:ext cx="4114800" cy="1093889"/>
          </a:xfrm>
          <a:prstGeom prst="rect">
            <a:avLst/>
          </a:prstGeom>
          <a:solidFill>
            <a:srgbClr val="FFFFFF"/>
          </a:solidFill>
          <a:ln w="15874">
            <a:solidFill>
              <a:srgbClr val="3652A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2700" marR="146685" algn="just">
              <a:lnSpc>
                <a:spcPts val="1600"/>
              </a:lnSpc>
              <a:spcBef>
                <a:spcPts val="53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разработать модель взаимодействия школы и семьи в условиях сотрудничества между педагогическим коллективом и родителями для полноценного социального становления, воспитания и обучения детей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1581150"/>
            <a:ext cx="42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Ц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л</a:t>
            </a:r>
            <a:r>
              <a:rPr sz="1200" b="1" spc="-5" dirty="0">
                <a:latin typeface="Times New Roman"/>
                <a:cs typeface="Times New Roman"/>
              </a:rPr>
              <a:t>ь</a:t>
            </a:r>
            <a:r>
              <a:rPr sz="1200" b="1" dirty="0">
                <a:latin typeface="Times New Roman"/>
                <a:cs typeface="Times New Roman"/>
              </a:rPr>
              <a:t>: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0985" y="2724150"/>
            <a:ext cx="1014230" cy="2419398"/>
            <a:chOff x="610985" y="2236252"/>
            <a:chExt cx="1014230" cy="2907247"/>
          </a:xfrm>
        </p:grpSpPr>
        <p:sp>
          <p:nvSpPr>
            <p:cNvPr id="9" name="object 9"/>
            <p:cNvSpPr/>
            <p:nvPr/>
          </p:nvSpPr>
          <p:spPr>
            <a:xfrm>
              <a:off x="1260090" y="2866606"/>
              <a:ext cx="365125" cy="766445"/>
            </a:xfrm>
            <a:custGeom>
              <a:avLst/>
              <a:gdLst/>
              <a:ahLst/>
              <a:cxnLst/>
              <a:rect l="l" t="t" r="r" b="b"/>
              <a:pathLst>
                <a:path w="365125" h="766445">
                  <a:moveTo>
                    <a:pt x="0" y="766078"/>
                  </a:moveTo>
                  <a:lnTo>
                    <a:pt x="182267" y="766078"/>
                  </a:lnTo>
                  <a:lnTo>
                    <a:pt x="182267" y="0"/>
                  </a:lnTo>
                  <a:lnTo>
                    <a:pt x="364536" y="0"/>
                  </a:lnTo>
                </a:path>
              </a:pathLst>
            </a:custGeom>
            <a:ln w="9524">
              <a:solidFill>
                <a:srgbClr val="4C67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985" y="2236252"/>
              <a:ext cx="760614" cy="29072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5800" y="2952750"/>
            <a:ext cx="579646" cy="19037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065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Инновационность</a:t>
            </a:r>
            <a:endParaRPr sz="1600" dirty="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  <a:spcBef>
                <a:spcPts val="54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5256" y="2571750"/>
            <a:ext cx="2387144" cy="25717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52600" y="2647950"/>
            <a:ext cx="2040889" cy="23556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just">
              <a:lnSpc>
                <a:spcPct val="89900"/>
              </a:lnSpc>
              <a:spcBef>
                <a:spcPts val="225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Инновационность проекта складывается из совокупности применяемых новых технологий и их интеграции в единую системную модель эффективного взаимодействия семьи и школы. А так же, разработке и содержательном наполнении критериев  и показателей эффективности процесса моделирования взаимодействия семьи и школы в условиях образовательного учреждения</a:t>
            </a:r>
            <a:endParaRPr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04982" y="2839839"/>
            <a:ext cx="520065" cy="1711325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430530" marR="5080" indent="-418465">
              <a:lnSpc>
                <a:spcPts val="1900"/>
              </a:lnSpc>
              <a:spcBef>
                <a:spcPts val="185"/>
              </a:spcBef>
            </a:pPr>
            <a:r>
              <a:rPr sz="1800" spc="-15" dirty="0">
                <a:latin typeface="Times New Roman"/>
                <a:cs typeface="Times New Roman"/>
              </a:rPr>
              <a:t>Задачи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отчетного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периода: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08918" y="3557849"/>
            <a:ext cx="4019550" cy="158115"/>
            <a:chOff x="4808918" y="3557849"/>
            <a:chExt cx="4019550" cy="1581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8918" y="3557849"/>
              <a:ext cx="4019207" cy="1579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39004" y="3584752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3956100" y="0"/>
                  </a:moveTo>
                  <a:lnTo>
                    <a:pt x="0" y="0"/>
                  </a:lnTo>
                </a:path>
              </a:pathLst>
            </a:custGeom>
            <a:solidFill>
              <a:srgbClr val="6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08918" y="4335086"/>
            <a:ext cx="4019207" cy="15794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808918" y="4946072"/>
            <a:ext cx="4019550" cy="158115"/>
            <a:chOff x="4808918" y="4946072"/>
            <a:chExt cx="4019550" cy="15811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8918" y="4946072"/>
              <a:ext cx="4019207" cy="15794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839004" y="4973138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3956100" y="1"/>
                  </a:moveTo>
                  <a:lnTo>
                    <a:pt x="0" y="0"/>
                  </a:lnTo>
                </a:path>
              </a:pathLst>
            </a:custGeom>
            <a:solidFill>
              <a:srgbClr val="6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39004" y="4973138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0" y="0"/>
                  </a:moveTo>
                  <a:lnTo>
                    <a:pt x="3956097" y="1"/>
                  </a:lnTo>
                </a:path>
              </a:pathLst>
            </a:custGeom>
            <a:ln w="15874">
              <a:solidFill>
                <a:srgbClr val="CDD1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24400" y="1727180"/>
            <a:ext cx="4114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Изучить степень разработанности проблемы эффективной воспитательной деятельности семьи в современной педагогической теории и практике; выявить содержание и структуру понятия родительской компетенции как движущей силы взаимодействия семьи и общеобразовательного учреждения.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Выявить и экспериментально проверить организационно-педагогические условия моделирования взаимодействия семьи и школы в общеобразовательном учреждении.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Определить основные компоненты и установить критерии и показатели эффективности процесса моделирования взаимодействия семьи и школы в общеобразовательном учреждении.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Описать процесс моделирования эффективного взаимодействия семьи и школы и экспериментально проверить эффективность разработанной модели в общеобразовательном учреждении.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0" y="209550"/>
            <a:ext cx="33343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i="1" spc="-5" dirty="0" smtClean="0">
                <a:solidFill>
                  <a:srgbClr val="FF0000"/>
                </a:solidFill>
              </a:rPr>
              <a:t>Результаты диагностики</a:t>
            </a:r>
            <a:endParaRPr sz="1600" i="1" dirty="0">
              <a:solidFill>
                <a:srgbClr val="FF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478" y="391401"/>
            <a:ext cx="3397122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 Стили семейного воспитания 2020-2021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20694"/>
            <a:ext cx="3525767" cy="212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66750"/>
            <a:ext cx="3352801" cy="201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object 13"/>
          <p:cNvSpPr txBox="1"/>
          <p:nvPr/>
        </p:nvSpPr>
        <p:spPr>
          <a:xfrm>
            <a:off x="304800" y="2800350"/>
            <a:ext cx="3657600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Стили семейного воспитания 2021-2022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342" y="2800350"/>
            <a:ext cx="3929658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38150"/>
            <a:ext cx="3962400" cy="238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кругленный прямоугольник 99"/>
          <p:cNvSpPr/>
          <p:nvPr/>
        </p:nvSpPr>
        <p:spPr>
          <a:xfrm>
            <a:off x="152400" y="1428750"/>
            <a:ext cx="403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1360244"/>
            <a:ext cx="4114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«Новороссийский социально-педагогический колледж»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ГБПОУ «Новороссийский медицинский колледж»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819400" y="13335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52400" y="13335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13335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МОУ                                                            ДОУ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МБОУ СОШ №10                             1) ДОУ №51 «Тополек»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МАОУ СОШ №19                             2)  ДОУ №56 «Росинка»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2" descr="C:\Users\user\Downloads\IMG-20211227-WA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0"/>
            <a:ext cx="1883818" cy="1059648"/>
          </a:xfrm>
          <a:prstGeom prst="rect">
            <a:avLst/>
          </a:prstGeom>
          <a:noFill/>
        </p:spPr>
      </p:pic>
      <p:pic>
        <p:nvPicPr>
          <p:cNvPr id="74" name="Picture 3" descr="F:\2022\дети\IMG-20211214-WA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047750"/>
            <a:ext cx="1933198" cy="1289991"/>
          </a:xfrm>
          <a:prstGeom prst="rect">
            <a:avLst/>
          </a:prstGeom>
          <a:noFill/>
        </p:spPr>
      </p:pic>
      <p:pic>
        <p:nvPicPr>
          <p:cNvPr id="75" name="Picture 4" descr="C:\Users\user\Downloads\IMG-20211227-WA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74632" y="1047750"/>
            <a:ext cx="1769368" cy="1310643"/>
          </a:xfrm>
          <a:prstGeom prst="rect">
            <a:avLst/>
          </a:prstGeom>
          <a:noFill/>
        </p:spPr>
      </p:pic>
      <p:pic>
        <p:nvPicPr>
          <p:cNvPr id="76" name="Picture 5" descr="F:\2022\Новая папка\20211214_0951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76334" y="0"/>
            <a:ext cx="1867666" cy="1048514"/>
          </a:xfrm>
          <a:prstGeom prst="rect">
            <a:avLst/>
          </a:prstGeom>
          <a:noFill/>
        </p:spPr>
      </p:pic>
      <p:pic>
        <p:nvPicPr>
          <p:cNvPr id="77" name="Рисунок 76" descr="b04112933d00a28de97e114364ce172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495550"/>
            <a:ext cx="3530600" cy="2647950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52400" y="2038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Bookman Old Style" pitchFamily="18" charset="0"/>
              </a:rPr>
              <a:t>АПРОБАЦИЯ И ДИССЕМИНАЦИЯ РЕЗУЛЬТАТОВ ДЕЯТЕЛЬНОСТИ КИП НА ОСНОВЕ СЕТЕВОГО ВЗАИМОДЕЙСТВИЯ </a:t>
            </a:r>
            <a:endParaRPr lang="ru-RU" sz="1200" dirty="0"/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38400" y="3842876"/>
            <a:ext cx="2489252" cy="13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19400" y="2724150"/>
            <a:ext cx="2065981" cy="13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3400" y="2800350"/>
            <a:ext cx="2281815" cy="12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 descr="C:\Users\user\Desktop\ФОТО Общая\114___03\IMG_232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400" y="3877449"/>
            <a:ext cx="1889987" cy="1266051"/>
          </a:xfrm>
          <a:prstGeom prst="rect">
            <a:avLst/>
          </a:prstGeom>
          <a:noFill/>
        </p:spPr>
      </p:pic>
      <p:sp>
        <p:nvSpPr>
          <p:cNvPr id="83" name="Овал 82"/>
          <p:cNvSpPr/>
          <p:nvPr/>
        </p:nvSpPr>
        <p:spPr>
          <a:xfrm>
            <a:off x="1828800" y="666750"/>
            <a:ext cx="1219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 flipH="1" flipV="1">
            <a:off x="1371600" y="81915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83" idx="2"/>
          </p:cNvCxnSpPr>
          <p:nvPr/>
        </p:nvCxnSpPr>
        <p:spPr>
          <a:xfrm flipH="1">
            <a:off x="1371600" y="1009650"/>
            <a:ext cx="457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3124200" y="74295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Заголовок 1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37543" y="3011093"/>
            <a:ext cx="3081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lang="ru-RU" sz="1200" b="1" i="1" dirty="0" smtClean="0">
                <a:solidFill>
                  <a:srgbClr val="FF0000"/>
                </a:solidFill>
              </a:rPr>
              <a:t>Трансляционная деятельность</a:t>
            </a:r>
            <a:endParaRPr sz="12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0" y="2647950"/>
            <a:ext cx="4495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Публикация</a:t>
            </a: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в 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периодических</a:t>
            </a:r>
            <a:r>
              <a:rPr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и </a:t>
            </a:r>
            <a:r>
              <a:rPr sz="1200" b="1" i="1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научно-методических</a:t>
            </a:r>
            <a:r>
              <a:rPr sz="12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изданиях</a:t>
            </a:r>
            <a:endParaRPr sz="12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3173" y="816648"/>
            <a:ext cx="452120" cy="133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00" b="1" spc="114" dirty="0">
                <a:latin typeface="Times New Roman"/>
                <a:cs typeface="Times New Roman"/>
              </a:rPr>
              <a:t>МАД</a:t>
            </a:r>
            <a:r>
              <a:rPr sz="200" b="1" spc="95" dirty="0">
                <a:latin typeface="Times New Roman"/>
                <a:cs typeface="Times New Roman"/>
              </a:rPr>
              <a:t>О</a:t>
            </a:r>
            <a:r>
              <a:rPr sz="200" b="1" spc="110" dirty="0">
                <a:latin typeface="Times New Roman"/>
                <a:cs typeface="Times New Roman"/>
              </a:rPr>
              <a:t>У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15" dirty="0">
                <a:latin typeface="Times New Roman"/>
                <a:cs typeface="Times New Roman"/>
              </a:rPr>
              <a:t> </a:t>
            </a:r>
            <a:r>
              <a:rPr sz="200" b="1" spc="130" dirty="0">
                <a:latin typeface="Times New Roman"/>
                <a:cs typeface="Times New Roman"/>
              </a:rPr>
              <a:t>МО</a:t>
            </a:r>
            <a:endParaRPr sz="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" b="1" spc="25" dirty="0">
                <a:latin typeface="Times New Roman"/>
                <a:cs typeface="Times New Roman"/>
              </a:rPr>
              <a:t>г</a:t>
            </a:r>
            <a:r>
              <a:rPr sz="200" b="1" spc="35" dirty="0">
                <a:latin typeface="Times New Roman"/>
                <a:cs typeface="Times New Roman"/>
              </a:rPr>
              <a:t>.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15" dirty="0">
                <a:latin typeface="Times New Roman"/>
                <a:cs typeface="Times New Roman"/>
              </a:rPr>
              <a:t> </a:t>
            </a:r>
            <a:r>
              <a:rPr sz="200" b="1" spc="90" dirty="0">
                <a:latin typeface="Times New Roman"/>
                <a:cs typeface="Times New Roman"/>
              </a:rPr>
              <a:t>Кра</a:t>
            </a:r>
            <a:r>
              <a:rPr sz="200" b="1" spc="60" dirty="0">
                <a:latin typeface="Times New Roman"/>
                <a:cs typeface="Times New Roman"/>
              </a:rPr>
              <a:t>с</a:t>
            </a:r>
            <a:r>
              <a:rPr sz="200" b="1" spc="85" dirty="0">
                <a:latin typeface="Times New Roman"/>
                <a:cs typeface="Times New Roman"/>
              </a:rPr>
              <a:t>н</a:t>
            </a:r>
            <a:r>
              <a:rPr sz="200" b="1" spc="60" dirty="0">
                <a:latin typeface="Times New Roman"/>
                <a:cs typeface="Times New Roman"/>
              </a:rPr>
              <a:t>о</a:t>
            </a:r>
            <a:r>
              <a:rPr sz="200" b="1" spc="75" dirty="0">
                <a:latin typeface="Times New Roman"/>
                <a:cs typeface="Times New Roman"/>
              </a:rPr>
              <a:t>дар</a:t>
            </a:r>
            <a:endParaRPr sz="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" b="1" spc="80" dirty="0">
                <a:latin typeface="Times New Roman"/>
                <a:cs typeface="Times New Roman"/>
              </a:rPr>
              <a:t>«Детский</a:t>
            </a:r>
            <a:r>
              <a:rPr sz="200" b="1" spc="20" dirty="0">
                <a:latin typeface="Times New Roman"/>
                <a:cs typeface="Times New Roman"/>
              </a:rPr>
              <a:t> </a:t>
            </a:r>
            <a:r>
              <a:rPr sz="200" b="1" spc="70" dirty="0">
                <a:latin typeface="Times New Roman"/>
                <a:cs typeface="Times New Roman"/>
              </a:rPr>
              <a:t>сад</a:t>
            </a:r>
            <a:r>
              <a:rPr sz="200" b="1" spc="25" dirty="0">
                <a:latin typeface="Times New Roman"/>
                <a:cs typeface="Times New Roman"/>
              </a:rPr>
              <a:t> </a:t>
            </a:r>
            <a:r>
              <a:rPr sz="200" b="1" spc="150" dirty="0">
                <a:latin typeface="Times New Roman"/>
                <a:cs typeface="Times New Roman"/>
              </a:rPr>
              <a:t>№</a:t>
            </a:r>
            <a:r>
              <a:rPr sz="200" b="1" spc="25" dirty="0">
                <a:latin typeface="Times New Roman"/>
                <a:cs typeface="Times New Roman"/>
              </a:rPr>
              <a:t> </a:t>
            </a:r>
            <a:r>
              <a:rPr sz="200" b="1" spc="75" dirty="0">
                <a:latin typeface="Times New Roman"/>
                <a:cs typeface="Times New Roman"/>
              </a:rPr>
              <a:t>196»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4511" y="587539"/>
            <a:ext cx="16954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14"/>
              </a:spcBef>
            </a:pPr>
            <a:r>
              <a:rPr sz="150" b="1" spc="70" dirty="0">
                <a:latin typeface="Times New Roman"/>
                <a:cs typeface="Times New Roman"/>
              </a:rPr>
              <a:t>МАДОУ</a:t>
            </a:r>
            <a:endParaRPr sz="150">
              <a:latin typeface="Times New Roman"/>
              <a:cs typeface="Times New Roman"/>
            </a:endParaRPr>
          </a:p>
          <a:p>
            <a:pPr marL="45085">
              <a:lnSpc>
                <a:spcPts val="180"/>
              </a:lnSpc>
              <a:spcBef>
                <a:spcPts val="10"/>
              </a:spcBef>
            </a:pPr>
            <a:r>
              <a:rPr sz="150" b="1" spc="60" dirty="0">
                <a:latin typeface="Times New Roman"/>
                <a:cs typeface="Times New Roman"/>
              </a:rPr>
              <a:t>№232</a:t>
            </a:r>
            <a:endParaRPr sz="150">
              <a:latin typeface="Times New Roman"/>
              <a:cs typeface="Times New Roman"/>
            </a:endParaRPr>
          </a:p>
          <a:p>
            <a:pPr marL="53975" marR="5080" indent="-41910">
              <a:lnSpc>
                <a:spcPts val="180"/>
              </a:lnSpc>
              <a:spcBef>
                <a:spcPts val="5"/>
              </a:spcBef>
            </a:pPr>
            <a:r>
              <a:rPr sz="150" b="1" dirty="0">
                <a:latin typeface="Times New Roman"/>
                <a:cs typeface="Times New Roman"/>
              </a:rPr>
              <a:t>г</a:t>
            </a:r>
            <a:r>
              <a:rPr sz="150" b="1" spc="15" dirty="0">
                <a:latin typeface="Times New Roman"/>
                <a:cs typeface="Times New Roman"/>
              </a:rPr>
              <a:t>.</a:t>
            </a:r>
            <a:r>
              <a:rPr sz="150" b="1" spc="25" dirty="0">
                <a:latin typeface="Times New Roman"/>
                <a:cs typeface="Times New Roman"/>
              </a:rPr>
              <a:t>Рост</a:t>
            </a:r>
            <a:r>
              <a:rPr sz="150" b="1" spc="20" dirty="0">
                <a:latin typeface="Times New Roman"/>
                <a:cs typeface="Times New Roman"/>
              </a:rPr>
              <a:t>ов-на-  </a:t>
            </a:r>
            <a:r>
              <a:rPr sz="150" b="1" spc="30" dirty="0">
                <a:latin typeface="Times New Roman"/>
                <a:cs typeface="Times New Roman"/>
              </a:rPr>
              <a:t>Дону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0965" y="599772"/>
            <a:ext cx="141605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sz="200" b="1" spc="70" dirty="0">
                <a:latin typeface="Times New Roman"/>
                <a:cs typeface="Times New Roman"/>
              </a:rPr>
              <a:t>№103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2574" y="599557"/>
            <a:ext cx="141605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sz="200" b="1" spc="70" dirty="0">
                <a:latin typeface="Times New Roman"/>
                <a:cs typeface="Times New Roman"/>
              </a:rPr>
              <a:t>№108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759" y="640692"/>
            <a:ext cx="144780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75" dirty="0">
                <a:latin typeface="Times New Roman"/>
                <a:cs typeface="Times New Roman"/>
              </a:rPr>
              <a:t>МАД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0"/>
              </a:spcBef>
            </a:pPr>
            <a:r>
              <a:rPr sz="200" b="1" spc="70" dirty="0">
                <a:latin typeface="Times New Roman"/>
                <a:cs typeface="Times New Roman"/>
              </a:rPr>
              <a:t>№200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7160" y="1084468"/>
            <a:ext cx="144780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75" dirty="0">
                <a:latin typeface="Times New Roman"/>
                <a:cs typeface="Times New Roman"/>
              </a:rPr>
              <a:t>МАД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20"/>
              </a:spcBef>
            </a:pPr>
            <a:r>
              <a:rPr sz="200" b="1" spc="75" dirty="0">
                <a:latin typeface="Times New Roman"/>
                <a:cs typeface="Times New Roman"/>
              </a:rPr>
              <a:t>№63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1586" y="640692"/>
            <a:ext cx="144780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75" dirty="0">
                <a:latin typeface="Times New Roman"/>
                <a:cs typeface="Times New Roman"/>
              </a:rPr>
              <a:t>МАД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0"/>
              </a:spcBef>
            </a:pPr>
            <a:r>
              <a:rPr sz="200" b="1" spc="70" dirty="0">
                <a:latin typeface="Times New Roman"/>
                <a:cs typeface="Times New Roman"/>
              </a:rPr>
              <a:t>№192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155" y="915240"/>
            <a:ext cx="141605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sz="200" b="1" spc="70" dirty="0">
                <a:latin typeface="Times New Roman"/>
                <a:cs typeface="Times New Roman"/>
              </a:rPr>
              <a:t>№185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2386" y="1039408"/>
            <a:ext cx="144780" cy="50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75" dirty="0">
                <a:latin typeface="Times New Roman"/>
                <a:cs typeface="Times New Roman"/>
              </a:rPr>
              <a:t>МАД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1607" y="1064996"/>
            <a:ext cx="126364" cy="584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" b="1" spc="70" dirty="0">
                <a:latin typeface="Times New Roman"/>
                <a:cs typeface="Times New Roman"/>
              </a:rPr>
              <a:t>№181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5483" y="918301"/>
            <a:ext cx="141605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20"/>
              </a:spcBef>
            </a:pPr>
            <a:r>
              <a:rPr sz="200" b="1" spc="65" dirty="0">
                <a:latin typeface="Times New Roman"/>
                <a:cs typeface="Times New Roman"/>
              </a:rPr>
              <a:t>№112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8419" y="1084468"/>
            <a:ext cx="141605" cy="83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sz="200" b="1" spc="70" dirty="0">
                <a:latin typeface="Times New Roman"/>
                <a:cs typeface="Times New Roman"/>
              </a:rPr>
              <a:t>№231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4055" y="1039408"/>
            <a:ext cx="141605" cy="50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1725" y="1064996"/>
            <a:ext cx="126364" cy="584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" b="1" spc="70" dirty="0">
                <a:latin typeface="Times New Roman"/>
                <a:cs typeface="Times New Roman"/>
              </a:rPr>
              <a:t>№169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328" y="829513"/>
            <a:ext cx="15621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14"/>
              </a:spcBef>
            </a:pPr>
            <a:r>
              <a:rPr sz="150" b="1" spc="70" dirty="0">
                <a:latin typeface="Times New Roman"/>
                <a:cs typeface="Times New Roman"/>
              </a:rPr>
              <a:t>МБДО</a:t>
            </a:r>
            <a:endParaRPr sz="150">
              <a:latin typeface="Times New Roman"/>
              <a:cs typeface="Times New Roman"/>
            </a:endParaRPr>
          </a:p>
          <a:p>
            <a:pPr marL="43180">
              <a:lnSpc>
                <a:spcPts val="180"/>
              </a:lnSpc>
              <a:spcBef>
                <a:spcPts val="10"/>
              </a:spcBef>
            </a:pPr>
            <a:r>
              <a:rPr sz="150" b="1" spc="95" dirty="0">
                <a:latin typeface="Times New Roman"/>
                <a:cs typeface="Times New Roman"/>
              </a:rPr>
              <a:t>№ </a:t>
            </a:r>
            <a:r>
              <a:rPr sz="150" b="1" spc="-15" dirty="0">
                <a:latin typeface="Times New Roman"/>
                <a:cs typeface="Times New Roman"/>
              </a:rPr>
              <a:t> </a:t>
            </a:r>
            <a:r>
              <a:rPr sz="150" b="1" spc="30" dirty="0">
                <a:latin typeface="Times New Roman"/>
                <a:cs typeface="Times New Roman"/>
              </a:rPr>
              <a:t>1</a:t>
            </a:r>
            <a:r>
              <a:rPr sz="150" b="1" spc="45" dirty="0">
                <a:latin typeface="Times New Roman"/>
                <a:cs typeface="Times New Roman"/>
              </a:rPr>
              <a:t>1</a:t>
            </a:r>
            <a:endParaRPr sz="150">
              <a:latin typeface="Times New Roman"/>
              <a:cs typeface="Times New Roman"/>
            </a:endParaRPr>
          </a:p>
          <a:p>
            <a:pPr marL="41275" marR="5080" indent="-29209">
              <a:lnSpc>
                <a:spcPts val="180"/>
              </a:lnSpc>
              <a:spcBef>
                <a:spcPts val="5"/>
              </a:spcBef>
            </a:pPr>
            <a:r>
              <a:rPr sz="150" b="1" spc="35" dirty="0">
                <a:latin typeface="Times New Roman"/>
                <a:cs typeface="Times New Roman"/>
              </a:rPr>
              <a:t>К</a:t>
            </a:r>
            <a:r>
              <a:rPr sz="150" b="1" spc="30" dirty="0">
                <a:latin typeface="Times New Roman"/>
                <a:cs typeface="Times New Roman"/>
              </a:rPr>
              <a:t>аневск</a:t>
            </a:r>
            <a:r>
              <a:rPr sz="150" b="1" spc="20" dirty="0">
                <a:latin typeface="Times New Roman"/>
                <a:cs typeface="Times New Roman"/>
              </a:rPr>
              <a:t>ой  </a:t>
            </a:r>
            <a:r>
              <a:rPr sz="150" b="1" spc="30" dirty="0">
                <a:latin typeface="Times New Roman"/>
                <a:cs typeface="Times New Roman"/>
              </a:rPr>
              <a:t>район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7938" y="739889"/>
            <a:ext cx="156845" cy="1409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50" b="1" spc="70" dirty="0">
                <a:latin typeface="Times New Roman"/>
                <a:cs typeface="Times New Roman"/>
              </a:rPr>
              <a:t>МАДОУ</a:t>
            </a:r>
            <a:endParaRPr sz="150">
              <a:latin typeface="Times New Roman"/>
              <a:cs typeface="Times New Roman"/>
            </a:endParaRPr>
          </a:p>
          <a:p>
            <a:pPr algn="ctr">
              <a:lnSpc>
                <a:spcPts val="180"/>
              </a:lnSpc>
              <a:spcBef>
                <a:spcPts val="10"/>
              </a:spcBef>
            </a:pPr>
            <a:r>
              <a:rPr sz="150" b="1" spc="70" dirty="0">
                <a:latin typeface="Times New Roman"/>
                <a:cs typeface="Times New Roman"/>
              </a:rPr>
              <a:t>№2</a:t>
            </a:r>
            <a:endParaRPr sz="150">
              <a:latin typeface="Times New Roman"/>
              <a:cs typeface="Times New Roman"/>
            </a:endParaRPr>
          </a:p>
          <a:p>
            <a:pPr marL="12065" marR="5080" algn="ctr">
              <a:lnSpc>
                <a:spcPct val="95500"/>
              </a:lnSpc>
              <a:spcBef>
                <a:spcPts val="5"/>
              </a:spcBef>
            </a:pPr>
            <a:r>
              <a:rPr sz="150" b="1" spc="25" dirty="0">
                <a:latin typeface="Times New Roman"/>
                <a:cs typeface="Times New Roman"/>
              </a:rPr>
              <a:t>Усть- </a:t>
            </a:r>
            <a:r>
              <a:rPr sz="150" b="1" spc="30" dirty="0">
                <a:latin typeface="Times New Roman"/>
                <a:cs typeface="Times New Roman"/>
              </a:rPr>
              <a:t> лабинский  район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8827" y="771210"/>
            <a:ext cx="144780" cy="50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spc="75" dirty="0">
                <a:latin typeface="Times New Roman"/>
                <a:cs typeface="Times New Roman"/>
              </a:rPr>
              <a:t>МАД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8048" y="796798"/>
            <a:ext cx="126364" cy="584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" b="1" spc="70" dirty="0">
                <a:latin typeface="Times New Roman"/>
                <a:cs typeface="Times New Roman"/>
              </a:rPr>
              <a:t>№198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7103" y="1028344"/>
            <a:ext cx="15748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14"/>
              </a:spcBef>
            </a:pPr>
            <a:r>
              <a:rPr sz="150" b="1" spc="70" dirty="0">
                <a:latin typeface="Times New Roman"/>
                <a:cs typeface="Times New Roman"/>
              </a:rPr>
              <a:t>МАДОУ</a:t>
            </a:r>
            <a:endParaRPr sz="150">
              <a:latin typeface="Times New Roman"/>
              <a:cs typeface="Times New Roman"/>
            </a:endParaRPr>
          </a:p>
          <a:p>
            <a:pPr marL="50800">
              <a:lnSpc>
                <a:spcPts val="180"/>
              </a:lnSpc>
              <a:spcBef>
                <a:spcPts val="10"/>
              </a:spcBef>
            </a:pPr>
            <a:r>
              <a:rPr sz="150" b="1" spc="95" dirty="0">
                <a:latin typeface="Times New Roman"/>
                <a:cs typeface="Times New Roman"/>
              </a:rPr>
              <a:t>№ </a:t>
            </a:r>
            <a:r>
              <a:rPr sz="150" b="1" spc="-15" dirty="0">
                <a:latin typeface="Times New Roman"/>
                <a:cs typeface="Times New Roman"/>
              </a:rPr>
              <a:t> </a:t>
            </a:r>
            <a:r>
              <a:rPr sz="150" b="1" spc="45" dirty="0">
                <a:latin typeface="Times New Roman"/>
                <a:cs typeface="Times New Roman"/>
              </a:rPr>
              <a:t>2</a:t>
            </a:r>
            <a:endParaRPr sz="150">
              <a:latin typeface="Times New Roman"/>
              <a:cs typeface="Times New Roman"/>
            </a:endParaRPr>
          </a:p>
          <a:p>
            <a:pPr marL="27940" marR="5080" indent="-15875">
              <a:lnSpc>
                <a:spcPts val="180"/>
              </a:lnSpc>
              <a:spcBef>
                <a:spcPts val="5"/>
              </a:spcBef>
            </a:pPr>
            <a:r>
              <a:rPr sz="150" b="1" spc="35" dirty="0">
                <a:latin typeface="Times New Roman"/>
                <a:cs typeface="Times New Roman"/>
              </a:rPr>
              <a:t>Прим</a:t>
            </a:r>
            <a:r>
              <a:rPr sz="150" b="1" spc="25" dirty="0">
                <a:latin typeface="Times New Roman"/>
                <a:cs typeface="Times New Roman"/>
              </a:rPr>
              <a:t>ос</a:t>
            </a:r>
            <a:r>
              <a:rPr sz="150" b="1" spc="30" dirty="0">
                <a:latin typeface="Times New Roman"/>
                <a:cs typeface="Times New Roman"/>
              </a:rPr>
              <a:t>к</a:t>
            </a:r>
            <a:r>
              <a:rPr sz="150" b="1" spc="20" dirty="0">
                <a:latin typeface="Times New Roman"/>
                <a:cs typeface="Times New Roman"/>
              </a:rPr>
              <a:t>о-  </a:t>
            </a:r>
            <a:r>
              <a:rPr sz="150" b="1" spc="30" dirty="0">
                <a:latin typeface="Times New Roman"/>
                <a:cs typeface="Times New Roman"/>
              </a:rPr>
              <a:t>Ахтарск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8432" y="581469"/>
            <a:ext cx="187325" cy="1263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14"/>
              </a:spcBef>
            </a:pPr>
            <a:r>
              <a:rPr sz="150" b="1" spc="50" dirty="0">
                <a:latin typeface="Times New Roman"/>
                <a:cs typeface="Times New Roman"/>
              </a:rPr>
              <a:t>Детская </a:t>
            </a:r>
            <a:r>
              <a:rPr sz="150" b="1" spc="55" dirty="0">
                <a:latin typeface="Times New Roman"/>
                <a:cs typeface="Times New Roman"/>
              </a:rPr>
              <a:t> </a:t>
            </a:r>
            <a:r>
              <a:rPr sz="150" b="1" spc="50" dirty="0">
                <a:latin typeface="Times New Roman"/>
                <a:cs typeface="Times New Roman"/>
              </a:rPr>
              <a:t>би</a:t>
            </a:r>
            <a:r>
              <a:rPr sz="150" b="1" spc="35" dirty="0">
                <a:latin typeface="Times New Roman"/>
                <a:cs typeface="Times New Roman"/>
              </a:rPr>
              <a:t>б</a:t>
            </a:r>
            <a:r>
              <a:rPr sz="150" b="1" spc="50" dirty="0">
                <a:latin typeface="Times New Roman"/>
                <a:cs typeface="Times New Roman"/>
              </a:rPr>
              <a:t>ли</a:t>
            </a:r>
            <a:r>
              <a:rPr sz="150" b="1" spc="40" dirty="0">
                <a:latin typeface="Times New Roman"/>
                <a:cs typeface="Times New Roman"/>
              </a:rPr>
              <a:t>о</a:t>
            </a:r>
            <a:r>
              <a:rPr sz="150" b="1" spc="45" dirty="0">
                <a:latin typeface="Times New Roman"/>
                <a:cs typeface="Times New Roman"/>
              </a:rPr>
              <a:t>те</a:t>
            </a:r>
            <a:r>
              <a:rPr sz="150" b="1" spc="50" dirty="0">
                <a:latin typeface="Times New Roman"/>
                <a:cs typeface="Times New Roman"/>
              </a:rPr>
              <a:t>к</a:t>
            </a:r>
            <a:r>
              <a:rPr sz="150" b="1" spc="45" dirty="0">
                <a:latin typeface="Times New Roman"/>
                <a:cs typeface="Times New Roman"/>
              </a:rPr>
              <a:t>а</a:t>
            </a:r>
            <a:endParaRPr sz="150">
              <a:latin typeface="Times New Roman"/>
              <a:cs typeface="Times New Roman"/>
            </a:endParaRPr>
          </a:p>
          <a:p>
            <a:pPr marL="43815" marR="31750" indent="-5080">
              <a:lnSpc>
                <a:spcPct val="112000"/>
              </a:lnSpc>
              <a:spcBef>
                <a:spcPts val="10"/>
              </a:spcBef>
            </a:pPr>
            <a:r>
              <a:rPr sz="150" b="1" spc="45" dirty="0">
                <a:latin typeface="Times New Roman"/>
                <a:cs typeface="Times New Roman"/>
              </a:rPr>
              <a:t>«</a:t>
            </a:r>
            <a:r>
              <a:rPr sz="150" b="1" spc="60" dirty="0">
                <a:latin typeface="Times New Roman"/>
                <a:cs typeface="Times New Roman"/>
              </a:rPr>
              <a:t>Ме</a:t>
            </a:r>
            <a:r>
              <a:rPr sz="150" b="1" spc="45" dirty="0">
                <a:latin typeface="Times New Roman"/>
                <a:cs typeface="Times New Roman"/>
              </a:rPr>
              <a:t>диа  центр»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2074" y="1161595"/>
            <a:ext cx="1549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4"/>
              </a:spcBef>
            </a:pPr>
            <a:r>
              <a:rPr sz="150" b="1" spc="70" dirty="0">
                <a:latin typeface="Times New Roman"/>
                <a:cs typeface="Times New Roman"/>
              </a:rPr>
              <a:t>МАДОУ</a:t>
            </a:r>
            <a:endParaRPr sz="15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  <a:spcBef>
                <a:spcPts val="20"/>
              </a:spcBef>
            </a:pPr>
            <a:r>
              <a:rPr sz="200" b="1" spc="75" dirty="0">
                <a:latin typeface="Times New Roman"/>
                <a:cs typeface="Times New Roman"/>
              </a:rPr>
              <a:t>№70</a:t>
            </a:r>
            <a:endParaRPr sz="200">
              <a:latin typeface="Times New Roman"/>
              <a:cs typeface="Times New Roman"/>
            </a:endParaRPr>
          </a:p>
          <a:p>
            <a:pPr marL="47625" marR="5080" indent="-35560">
              <a:lnSpc>
                <a:spcPts val="170"/>
              </a:lnSpc>
              <a:spcBef>
                <a:spcPts val="10"/>
              </a:spcBef>
            </a:pPr>
            <a:r>
              <a:rPr sz="150" b="1" dirty="0">
                <a:latin typeface="Times New Roman"/>
                <a:cs typeface="Times New Roman"/>
              </a:rPr>
              <a:t>г</a:t>
            </a:r>
            <a:r>
              <a:rPr sz="150" b="1" spc="30" dirty="0">
                <a:latin typeface="Times New Roman"/>
                <a:cs typeface="Times New Roman"/>
              </a:rPr>
              <a:t>.Н</a:t>
            </a:r>
            <a:r>
              <a:rPr sz="150" b="1" spc="20" dirty="0">
                <a:latin typeface="Times New Roman"/>
                <a:cs typeface="Times New Roman"/>
              </a:rPr>
              <a:t>о</a:t>
            </a:r>
            <a:r>
              <a:rPr sz="150" b="1" spc="25" dirty="0">
                <a:latin typeface="Times New Roman"/>
                <a:cs typeface="Times New Roman"/>
              </a:rPr>
              <a:t>воросс  </a:t>
            </a:r>
            <a:r>
              <a:rPr sz="150" b="1" spc="30" dirty="0">
                <a:latin typeface="Times New Roman"/>
                <a:cs typeface="Times New Roman"/>
              </a:rPr>
              <a:t>ийск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15035" y="1023302"/>
            <a:ext cx="146050" cy="1409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14"/>
              </a:spcBef>
            </a:pPr>
            <a:r>
              <a:rPr sz="150" b="1" spc="90" dirty="0">
                <a:latin typeface="Times New Roman"/>
                <a:cs typeface="Times New Roman"/>
              </a:rPr>
              <a:t>М</a:t>
            </a:r>
            <a:r>
              <a:rPr sz="150" b="1" spc="50" dirty="0">
                <a:latin typeface="Times New Roman"/>
                <a:cs typeface="Times New Roman"/>
              </a:rPr>
              <a:t>Б</a:t>
            </a:r>
            <a:r>
              <a:rPr sz="150" b="1" spc="65" dirty="0">
                <a:latin typeface="Times New Roman"/>
                <a:cs typeface="Times New Roman"/>
              </a:rPr>
              <a:t>Д</a:t>
            </a:r>
            <a:r>
              <a:rPr sz="150" b="1" spc="60" dirty="0">
                <a:latin typeface="Times New Roman"/>
                <a:cs typeface="Times New Roman"/>
              </a:rPr>
              <a:t>О</a:t>
            </a:r>
            <a:r>
              <a:rPr sz="150" b="1" spc="70" dirty="0">
                <a:latin typeface="Times New Roman"/>
                <a:cs typeface="Times New Roman"/>
              </a:rPr>
              <a:t>У</a:t>
            </a:r>
            <a:endParaRPr sz="150">
              <a:latin typeface="Times New Roman"/>
              <a:cs typeface="Times New Roman"/>
            </a:endParaRPr>
          </a:p>
          <a:p>
            <a:pPr marL="45085">
              <a:lnSpc>
                <a:spcPts val="180"/>
              </a:lnSpc>
              <a:spcBef>
                <a:spcPts val="10"/>
              </a:spcBef>
            </a:pPr>
            <a:r>
              <a:rPr sz="150" b="1" spc="95" dirty="0">
                <a:latin typeface="Times New Roman"/>
                <a:cs typeface="Times New Roman"/>
              </a:rPr>
              <a:t>№ </a:t>
            </a:r>
            <a:r>
              <a:rPr sz="150" b="1" spc="-15" dirty="0">
                <a:latin typeface="Times New Roman"/>
                <a:cs typeface="Times New Roman"/>
              </a:rPr>
              <a:t> </a:t>
            </a:r>
            <a:r>
              <a:rPr sz="150" b="1" spc="45" dirty="0">
                <a:latin typeface="Times New Roman"/>
                <a:cs typeface="Times New Roman"/>
              </a:rPr>
              <a:t>8</a:t>
            </a:r>
            <a:endParaRPr sz="150">
              <a:latin typeface="Times New Roman"/>
              <a:cs typeface="Times New Roman"/>
            </a:endParaRPr>
          </a:p>
          <a:p>
            <a:pPr marL="36195" marR="5080" indent="-24130">
              <a:lnSpc>
                <a:spcPct val="95500"/>
              </a:lnSpc>
              <a:spcBef>
                <a:spcPts val="5"/>
              </a:spcBef>
            </a:pPr>
            <a:r>
              <a:rPr sz="150" b="1" spc="35" dirty="0">
                <a:latin typeface="Times New Roman"/>
                <a:cs typeface="Times New Roman"/>
              </a:rPr>
              <a:t>Высел</a:t>
            </a:r>
            <a:r>
              <a:rPr sz="150" b="1" spc="30" dirty="0">
                <a:latin typeface="Times New Roman"/>
                <a:cs typeface="Times New Roman"/>
              </a:rPr>
              <a:t>к</a:t>
            </a:r>
            <a:r>
              <a:rPr sz="150" b="1" spc="20" dirty="0">
                <a:latin typeface="Times New Roman"/>
                <a:cs typeface="Times New Roman"/>
              </a:rPr>
              <a:t>ов  </a:t>
            </a:r>
            <a:r>
              <a:rPr sz="150" b="1" spc="30" dirty="0">
                <a:latin typeface="Times New Roman"/>
                <a:cs typeface="Times New Roman"/>
              </a:rPr>
              <a:t>ский </a:t>
            </a:r>
            <a:r>
              <a:rPr sz="150" b="1" spc="35" dirty="0">
                <a:latin typeface="Times New Roman"/>
                <a:cs typeface="Times New Roman"/>
              </a:rPr>
              <a:t> </a:t>
            </a:r>
            <a:r>
              <a:rPr sz="150" b="1" spc="30" dirty="0">
                <a:latin typeface="Times New Roman"/>
                <a:cs typeface="Times New Roman"/>
              </a:rPr>
              <a:t>район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4210" y="1158862"/>
            <a:ext cx="15176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4"/>
              </a:spcBef>
            </a:pPr>
            <a:r>
              <a:rPr sz="150" b="1" spc="65" dirty="0">
                <a:latin typeface="Times New Roman"/>
                <a:cs typeface="Times New Roman"/>
              </a:rPr>
              <a:t>МБДОУ</a:t>
            </a:r>
            <a:endParaRPr sz="150">
              <a:latin typeface="Times New Roman"/>
              <a:cs typeface="Times New Roman"/>
            </a:endParaRPr>
          </a:p>
          <a:p>
            <a:pPr marL="47625">
              <a:lnSpc>
                <a:spcPts val="180"/>
              </a:lnSpc>
              <a:spcBef>
                <a:spcPts val="10"/>
              </a:spcBef>
            </a:pPr>
            <a:r>
              <a:rPr sz="150" b="1" spc="95" dirty="0">
                <a:latin typeface="Times New Roman"/>
                <a:cs typeface="Times New Roman"/>
              </a:rPr>
              <a:t>№ </a:t>
            </a:r>
            <a:r>
              <a:rPr sz="150" b="1" spc="-15" dirty="0">
                <a:latin typeface="Times New Roman"/>
                <a:cs typeface="Times New Roman"/>
              </a:rPr>
              <a:t> </a:t>
            </a:r>
            <a:r>
              <a:rPr sz="150" b="1" spc="45" dirty="0">
                <a:latin typeface="Times New Roman"/>
                <a:cs typeface="Times New Roman"/>
              </a:rPr>
              <a:t>2</a:t>
            </a:r>
            <a:endParaRPr sz="150">
              <a:latin typeface="Times New Roman"/>
              <a:cs typeface="Times New Roman"/>
            </a:endParaRPr>
          </a:p>
          <a:p>
            <a:pPr marL="12700" marR="5080" indent="1905">
              <a:lnSpc>
                <a:spcPts val="180"/>
              </a:lnSpc>
              <a:spcBef>
                <a:spcPts val="5"/>
              </a:spcBef>
            </a:pPr>
            <a:r>
              <a:rPr sz="150" b="1" spc="35" dirty="0">
                <a:latin typeface="Times New Roman"/>
                <a:cs typeface="Times New Roman"/>
              </a:rPr>
              <a:t>К</a:t>
            </a:r>
            <a:r>
              <a:rPr sz="150" b="1" spc="30" dirty="0">
                <a:latin typeface="Times New Roman"/>
                <a:cs typeface="Times New Roman"/>
              </a:rPr>
              <a:t>алининс  кий</a:t>
            </a:r>
            <a:r>
              <a:rPr sz="150" b="1" spc="15" dirty="0">
                <a:latin typeface="Times New Roman"/>
                <a:cs typeface="Times New Roman"/>
              </a:rPr>
              <a:t> </a:t>
            </a:r>
            <a:r>
              <a:rPr sz="150" b="1" spc="30" dirty="0">
                <a:latin typeface="Times New Roman"/>
                <a:cs typeface="Times New Roman"/>
              </a:rPr>
              <a:t>район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5943600" y="285750"/>
            <a:ext cx="1752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solidFill>
                  <a:srgbClr val="FF0000"/>
                </a:solidFill>
              </a:rPr>
              <a:t>М</a:t>
            </a:r>
            <a:r>
              <a:rPr sz="1200" i="1" dirty="0">
                <a:solidFill>
                  <a:srgbClr val="FF0000"/>
                </a:solidFill>
              </a:rPr>
              <a:t>е</a:t>
            </a:r>
            <a:r>
              <a:rPr sz="1200" i="1" spc="-15" dirty="0">
                <a:solidFill>
                  <a:srgbClr val="FF0000"/>
                </a:solidFill>
              </a:rPr>
              <a:t>т</a:t>
            </a:r>
            <a:r>
              <a:rPr sz="1200" i="1" spc="-30" dirty="0">
                <a:solidFill>
                  <a:srgbClr val="FF0000"/>
                </a:solidFill>
              </a:rPr>
              <a:t>о</a:t>
            </a:r>
            <a:r>
              <a:rPr sz="1200" i="1" dirty="0">
                <a:solidFill>
                  <a:srgbClr val="FF0000"/>
                </a:solidFill>
              </a:rPr>
              <a:t>дич</a:t>
            </a:r>
            <a:r>
              <a:rPr sz="1200" i="1" spc="10" dirty="0">
                <a:solidFill>
                  <a:srgbClr val="FF0000"/>
                </a:solidFill>
              </a:rPr>
              <a:t>е</a:t>
            </a:r>
            <a:r>
              <a:rPr sz="1200" i="1" dirty="0">
                <a:solidFill>
                  <a:srgbClr val="FF0000"/>
                </a:solidFill>
              </a:rPr>
              <a:t>ский пр</a:t>
            </a:r>
            <a:r>
              <a:rPr sz="1200" i="1" spc="-30" dirty="0">
                <a:solidFill>
                  <a:srgbClr val="FF0000"/>
                </a:solidFill>
              </a:rPr>
              <a:t>о</a:t>
            </a:r>
            <a:r>
              <a:rPr sz="1200" i="1" dirty="0">
                <a:solidFill>
                  <a:srgbClr val="FF0000"/>
                </a:solidFill>
              </a:rPr>
              <a:t>дукт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655056" y="4605242"/>
            <a:ext cx="1087755" cy="1593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00">
              <a:latin typeface="Times New Roman"/>
              <a:cs typeface="Times New Roman"/>
            </a:endParaRPr>
          </a:p>
          <a:p>
            <a:pPr marR="22860" algn="ctr">
              <a:lnSpc>
                <a:spcPct val="100000"/>
              </a:lnSpc>
            </a:pPr>
            <a:r>
              <a:rPr sz="350" b="1" spc="15" dirty="0">
                <a:solidFill>
                  <a:srgbClr val="FFFFFF"/>
                </a:solidFill>
                <a:latin typeface="Calibri"/>
                <a:cs typeface="Calibri"/>
              </a:rPr>
              <a:t>СБОРНИК</a:t>
            </a:r>
            <a:r>
              <a:rPr sz="3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50">
              <a:latin typeface="Calibri"/>
              <a:cs typeface="Calibri"/>
            </a:endParaRPr>
          </a:p>
        </p:txBody>
      </p:sp>
      <p:pic>
        <p:nvPicPr>
          <p:cNvPr id="75" name="Picture 3" descr="C:\Users\user\Desktop\Работа 2019-2020\КОНКУРС МОЯ РОССИЯ\Мушастая -сборник\111 Мушастая Наталья Викторовна (pdf.io) (1)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2952750"/>
            <a:ext cx="1053457" cy="1535038"/>
          </a:xfrm>
          <a:prstGeom prst="rect">
            <a:avLst/>
          </a:prstGeom>
          <a:noFill/>
        </p:spPr>
      </p:pic>
      <p:pic>
        <p:nvPicPr>
          <p:cNvPr id="76" name="Picture 2" descr="C:\Users\user\Desktop\Работа 2019-2020\КОНКУРС ПРЕЕМСТВЕННОСТЬ\18468-0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105150"/>
            <a:ext cx="1083556" cy="1502203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257550"/>
            <a:ext cx="933063" cy="14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3" descr="C:\Users\user\Desktop\Работа 2019-2020\КОНКУРС МОЯ РОССИЯ\725 Мушастая Наталья Викторовна (pdf.io)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3379862"/>
            <a:ext cx="993260" cy="1535038"/>
          </a:xfrm>
          <a:prstGeom prst="rect">
            <a:avLst/>
          </a:prstGeom>
          <a:noFill/>
        </p:spPr>
      </p:pic>
      <p:pic>
        <p:nvPicPr>
          <p:cNvPr id="79" name="Picture 2" descr="D:\Рабочий стол\Работа 2019-2020\Мушаста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38550"/>
            <a:ext cx="1461571" cy="11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user\Desktop\РАБОТА 2021-2022\IMG-20211013-WA002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200" y="4324349"/>
            <a:ext cx="977543" cy="680449"/>
          </a:xfrm>
          <a:prstGeom prst="rect">
            <a:avLst/>
          </a:prstGeom>
          <a:noFill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" y="3333750"/>
            <a:ext cx="1101999" cy="7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19400" y="3333750"/>
            <a:ext cx="1020130" cy="6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2" descr="C:\Users\user\Desktop\КИП презентация фото\IMG-20211013-WA002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95600" y="4248150"/>
            <a:ext cx="990600" cy="719732"/>
          </a:xfrm>
          <a:prstGeom prst="rect">
            <a:avLst/>
          </a:prstGeom>
          <a:noFill/>
        </p:spPr>
      </p:pic>
      <p:pic>
        <p:nvPicPr>
          <p:cNvPr id="84" name="Picture 2" descr="C:\Users\user\Desktop\Новая папка\20201109_120249 (1)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34200" y="3181350"/>
            <a:ext cx="1066800" cy="1493521"/>
          </a:xfrm>
          <a:prstGeom prst="rect">
            <a:avLst/>
          </a:prstGeom>
          <a:noFill/>
        </p:spPr>
      </p:pic>
      <p:pic>
        <p:nvPicPr>
          <p:cNvPr id="85" name="Picture 3" descr="C:\Users\user\Desktop\Новая папка\20201109_12025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077201" y="3181350"/>
            <a:ext cx="1066800" cy="1517226"/>
          </a:xfrm>
          <a:prstGeom prst="rect">
            <a:avLst/>
          </a:prstGeom>
          <a:noFill/>
        </p:spPr>
      </p:pic>
      <p:pic>
        <p:nvPicPr>
          <p:cNvPr id="86" name="Picture 2" descr="C:\Users\user\Desktop\Новая папка\20201109_12030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67600" y="3847118"/>
            <a:ext cx="859069" cy="1296382"/>
          </a:xfrm>
          <a:prstGeom prst="rect">
            <a:avLst/>
          </a:prstGeom>
          <a:noFill/>
        </p:spPr>
      </p:pic>
      <p:pic>
        <p:nvPicPr>
          <p:cNvPr id="87" name="Picture 2" descr="F:\2022\круглы\IMG-20220111-WA0029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28600" y="438150"/>
            <a:ext cx="2840642" cy="1597084"/>
          </a:xfrm>
          <a:prstGeom prst="rect">
            <a:avLst/>
          </a:prstGeom>
          <a:noFill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362200" y="438150"/>
            <a:ext cx="1132959" cy="179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8600" y="438150"/>
            <a:ext cx="1099637" cy="16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915817" y="3501009"/>
            <a:ext cx="999670" cy="14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Рисунок 1" descr="E:\ФОТО\классный час\IMG_059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362200" y="1581150"/>
            <a:ext cx="1402680" cy="11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Рисунок 3" descr="E:\ФОТО\классный час\IMG_0578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143000" y="1581150"/>
            <a:ext cx="1204186" cy="11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Рисунок 7" descr="E:\ФОТО\классный час\IMG_0555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94523" y="1733550"/>
            <a:ext cx="1289745" cy="122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Pictures\20201109_121007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0550"/>
            <a:ext cx="800761" cy="101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Pictures\20201109_12101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0550"/>
            <a:ext cx="829879" cy="1015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553200" y="590550"/>
            <a:ext cx="1805880" cy="10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 descr="C:\Users\user\Desktop\20201109_120802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5715000" y="1428750"/>
            <a:ext cx="1828800" cy="1118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366</Words>
  <Application>Microsoft Office PowerPoint</Application>
  <PresentationFormat>Экран (16:9)</PresentationFormat>
  <Paragraphs>78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Отчет</vt:lpstr>
      <vt:lpstr>Результаты диагностики</vt:lpstr>
      <vt:lpstr>Слайд 3</vt:lpstr>
      <vt:lpstr>Методический продукт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Психолог</dc:creator>
  <cp:lastModifiedBy>user</cp:lastModifiedBy>
  <cp:revision>12</cp:revision>
  <dcterms:created xsi:type="dcterms:W3CDTF">2022-09-06T11:31:03Z</dcterms:created>
  <dcterms:modified xsi:type="dcterms:W3CDTF">2022-09-06T13:13:51Z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2022-09-06T00:00:00Z</vt:filetime>
  </property>
</Properties>
</file>