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501" r:id="rId3"/>
    <p:sldId id="502" r:id="rId4"/>
    <p:sldId id="500" r:id="rId5"/>
    <p:sldId id="503" r:id="rId6"/>
    <p:sldId id="504" r:id="rId7"/>
    <p:sldId id="506" r:id="rId8"/>
    <p:sldId id="507" r:id="rId9"/>
    <p:sldId id="509" r:id="rId10"/>
    <p:sldId id="349" r:id="rId11"/>
    <p:sldId id="510" r:id="rId12"/>
    <p:sldId id="511" r:id="rId13"/>
    <p:sldId id="494" r:id="rId14"/>
    <p:sldId id="369" r:id="rId15"/>
    <p:sldId id="512" r:id="rId16"/>
    <p:sldId id="513" r:id="rId17"/>
    <p:sldId id="515" r:id="rId18"/>
    <p:sldId id="516" r:id="rId19"/>
    <p:sldId id="517" r:id="rId20"/>
    <p:sldId id="51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>
        <p:scale>
          <a:sx n="77" d="100"/>
          <a:sy n="77" d="100"/>
        </p:scale>
        <p:origin x="-136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268C6E-AA40-4482-AA88-62A783831E4D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45740D-325F-4168-8E6D-AB8B9A99E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79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12D8-D1F6-4F21-88C5-D6F6143AE1CF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674B-67A0-42C4-BE03-78FE5620D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5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F3B0-F1F2-46DA-A6F2-4F1EB8D6C45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46AD-D925-407A-9F8C-A30E2AC3D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2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579B-1B66-40A3-87C3-C3C5D0A8ACDD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BB4F-6CEB-40DF-BEFB-591B1ADCD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3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088EE1-F671-412B-9284-E448BB030293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D1F1-5BD6-4C2B-BD71-30040AFE4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CDC5-ED32-4FA9-BE51-E6DC2122ECC8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1162-F83A-4527-949D-C17C9618F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7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AFC0-359D-4978-B8F0-EF95B785033A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AE29-6312-4376-81A0-18A0DE7C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8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47DC-C3D1-4AD0-94DA-8D7A927AF436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1B51-BEDC-4EAE-9969-785D62C4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124D99-09E4-4F53-8425-275E8863C6E8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946A-747A-4AA2-BB80-75651D1D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489E-3D9D-4D85-9E35-8D1547F13DE8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EEA6-EC08-45AB-9BA5-71834AA2F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236413-D8B0-464B-B5E8-64BF9535C21D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9E22-8BAF-4BD7-9E0E-584F7F1C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31A01E-9010-41C2-ABF5-4ED4A169AAA2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BCD-77DE-4A9B-89A6-4057D2F9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E35251-1CCA-4113-B48E-C7F60CD26CEF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7E9515CB-C203-40D8-8106-D2ACD2DD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1" r:id="rId4"/>
    <p:sldLayoutId id="2147484432" r:id="rId5"/>
    <p:sldLayoutId id="2147484439" r:id="rId6"/>
    <p:sldLayoutId id="2147484433" r:id="rId7"/>
    <p:sldLayoutId id="2147484440" r:id="rId8"/>
    <p:sldLayoutId id="2147484441" r:id="rId9"/>
    <p:sldLayoutId id="2147484434" r:id="rId10"/>
    <p:sldLayoutId id="21474844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00364" y="0"/>
            <a:ext cx="6143636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Муниципальное бюджетное общеобразовательное учреждение средняя общеобразовательная школа №3 села Шедок муниципального образования Мостовский 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85784" y="2500306"/>
            <a:ext cx="10001288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раевой конкурс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«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учший кабинет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кубановедения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»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071813" y="5357813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b="1" i="1">
                <a:solidFill>
                  <a:schemeClr val="bg1"/>
                </a:solidFill>
              </a:rPr>
              <a:t>Презентацию подготовила учитель кубановедения МБОУ СОШ №3 села Шедок Полякова С.В.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000125"/>
            <a:ext cx="8686800" cy="2000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Походы по местам боевой Славы времен ВОВ по маршруту село Шедок - п. Кировский - кордон Черноречье – п. Никитино,  которые проходят ежегодно. Ребята убирают территорию и возлагают венки  у памятников: Жене Бондаревой, погибшим солдатам осенью 1942 года при обороне перевалов на Сочинском направлении на кордоне Черноречье и погибшим партизанам в п. Никитино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E:\по местам боевой славы\100CANON\фото003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071813"/>
            <a:ext cx="4067175" cy="3357562"/>
          </a:xfr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E:\по местам боевой славы\100CANON\IMG_428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071813"/>
            <a:ext cx="4071937" cy="3336925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4375" y="214313"/>
            <a:ext cx="3335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Паспорт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экологической тропы«Природа и мы»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313"/>
          <a:ext cx="4786313" cy="5287962"/>
        </p:xfrm>
        <a:graphic>
          <a:graphicData uri="http://schemas.openxmlformats.org/drawingml/2006/table">
            <a:tbl>
              <a:tblPr/>
              <a:tblGrid>
                <a:gridCol w="1101725"/>
                <a:gridCol w="857250"/>
                <a:gridCol w="1470025"/>
                <a:gridCol w="1357313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Станции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расположения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объекта и основное содержание 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маршрута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крыльцо школы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 маршрута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маршрута крыльцо школы, затем движение по территории школьного двора:  движение по улицам  Калинина, Ленина, Заречная, выход к Кизиловой балке, подъём к Черной дырке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Липовая  аллея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 зелёные растения живые фильтры и шумозащитники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9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сад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92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с экологией древесных пород, их влияние на микроклимат села оздоровительная роль на организм человека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9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Воинское захоронение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92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Беседа об истории села в годы Великой Отечественной войны.</a:t>
                      </a:r>
                    </a:p>
                    <a:p>
                      <a:pPr marL="0" marR="0" lvl="0" indent="3492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Искусственный биоценоз, созданный руками человека (закладывался парк руками учащихся)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64" name="Picture 5" descr="IMG_3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1875"/>
            <a:ext cx="13573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" descr="сканирование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"/>
          <a:stretch>
            <a:fillRect/>
          </a:stretch>
        </p:blipFill>
        <p:spPr bwMode="auto">
          <a:xfrm>
            <a:off x="3429000" y="2000250"/>
            <a:ext cx="14287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" descr="IMG_3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72063"/>
            <a:ext cx="1428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428625" y="1000125"/>
            <a:ext cx="3929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cs typeface="Times New Roman" pitchFamily="18" charset="0"/>
              </a:rPr>
              <a:t>Экскурсионные объекты (станции):</a:t>
            </a:r>
            <a:endParaRPr lang="ru-RU" sz="800"/>
          </a:p>
          <a:p>
            <a:pPr algn="ctr"/>
            <a:endParaRPr lang="ru-RU"/>
          </a:p>
        </p:txBody>
      </p:sp>
      <p:sp>
        <p:nvSpPr>
          <p:cNvPr id="18468" name="TextBox 15"/>
          <p:cNvSpPr txBox="1">
            <a:spLocks noChangeArrowheads="1"/>
          </p:cNvSpPr>
          <p:nvPr/>
        </p:nvSpPr>
        <p:spPr bwMode="auto">
          <a:xfrm>
            <a:off x="4929188" y="1000125"/>
            <a:ext cx="378618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/>
              <a:t>Основные характеристики экологической тропы</a:t>
            </a:r>
            <a:endParaRPr lang="ru-RU" sz="1200"/>
          </a:p>
          <a:p>
            <a:pPr eaLnBrk="1" hangingPunct="1"/>
            <a:r>
              <a:rPr lang="ru-RU" sz="1200" b="1"/>
              <a:t>Вид тропы: </a:t>
            </a:r>
            <a:r>
              <a:rPr lang="ru-RU" sz="1200"/>
              <a:t>экологическая</a:t>
            </a:r>
          </a:p>
          <a:p>
            <a:pPr algn="just" eaLnBrk="1" hangingPunct="1"/>
            <a:r>
              <a:rPr lang="ru-RU" sz="1200" b="1"/>
              <a:t>Местонахождение: </a:t>
            </a:r>
            <a:r>
              <a:rPr lang="ru-RU" sz="1200"/>
              <a:t>окрестности села Шедок, территория школьного двора МБОУ СОШ №3, ул. Калинина, Ленина, Заречная.</a:t>
            </a:r>
          </a:p>
          <a:p>
            <a:pPr algn="just" eaLnBrk="1" hangingPunct="1"/>
            <a:r>
              <a:rPr lang="ru-RU" sz="1200" b="1"/>
              <a:t>Состояние тропы: </a:t>
            </a:r>
            <a:r>
              <a:rPr lang="ru-RU" sz="1200"/>
              <a:t>хорошее, местами удовлетворительное</a:t>
            </a:r>
          </a:p>
          <a:p>
            <a:pPr algn="just" eaLnBrk="1" hangingPunct="1"/>
            <a:r>
              <a:rPr lang="ru-RU" sz="1200" b="1"/>
              <a:t>Охрана маршрута: </a:t>
            </a:r>
            <a:r>
              <a:rPr lang="ru-RU" sz="1200"/>
              <a:t>не осуществляется</a:t>
            </a:r>
          </a:p>
          <a:p>
            <a:pPr algn="just" eaLnBrk="1" hangingPunct="1"/>
            <a:r>
              <a:rPr lang="ru-RU" sz="1200" b="1"/>
              <a:t>Протяженность</a:t>
            </a:r>
            <a:r>
              <a:rPr lang="ru-RU" sz="1200"/>
              <a:t>: 1420 метров</a:t>
            </a:r>
          </a:p>
          <a:p>
            <a:pPr algn="just" eaLnBrk="1" hangingPunct="1"/>
            <a:r>
              <a:rPr lang="ru-RU" sz="1200" b="1"/>
              <a:t>Режим пользования</a:t>
            </a:r>
            <a:r>
              <a:rPr lang="ru-RU" sz="1200"/>
              <a:t>:</a:t>
            </a:r>
            <a:r>
              <a:rPr lang="ru-RU" sz="1200" b="1"/>
              <a:t> </a:t>
            </a:r>
            <a:r>
              <a:rPr lang="ru-RU" sz="1200"/>
              <a:t>учебные экскурсии, исследования, свободное посещение</a:t>
            </a:r>
          </a:p>
          <a:p>
            <a:pPr algn="just" eaLnBrk="1" hangingPunct="1"/>
            <a:r>
              <a:rPr lang="ru-RU" sz="1200" b="1"/>
              <a:t>Краткое описание границ маршрута:  маршрут</a:t>
            </a:r>
            <a:r>
              <a:rPr lang="ru-RU" sz="1200"/>
              <a:t> радиальный ( тропы, по которым приходится возвращаться в место отбытия тем же путём начало</a:t>
            </a:r>
            <a:r>
              <a:rPr lang="ru-RU" sz="1200" b="1"/>
              <a:t> </a:t>
            </a:r>
            <a:r>
              <a:rPr lang="ru-RU" sz="1200"/>
              <a:t>маршрута крыльцо школы, затем движение по территории школьного двора:  движение по улицам  Калинина, Ленина, Заречная, выход к Кизиловой балке, подъём к Черной дырке)</a:t>
            </a:r>
          </a:p>
          <a:p>
            <a:pPr algn="just" eaLnBrk="1" hangingPunct="1"/>
            <a:r>
              <a:rPr lang="ru-RU" sz="1200" b="1"/>
              <a:t>Назначение экологической тропы: учебно-познавательная</a:t>
            </a:r>
            <a:endParaRPr lang="ru-RU" sz="1200"/>
          </a:p>
          <a:p>
            <a:pPr algn="just" eaLnBrk="1" hangingPunct="1"/>
            <a:r>
              <a:rPr lang="ru-RU" sz="1200" b="1"/>
              <a:t>Цели тропы:</a:t>
            </a:r>
          </a:p>
          <a:p>
            <a:pPr algn="just" eaLnBrk="1" hangingPunct="1"/>
            <a:r>
              <a:rPr lang="ru-RU" sz="1200"/>
              <a:t>дать природоохранные знания и умения учащимся школы;</a:t>
            </a:r>
          </a:p>
          <a:p>
            <a:pPr algn="just" eaLnBrk="1" hangingPunct="1"/>
            <a:r>
              <a:rPr lang="ru-RU" sz="1200"/>
              <a:t>воспитать любовь к природе, школе, малой Родине;</a:t>
            </a:r>
          </a:p>
          <a:p>
            <a:pPr algn="just" eaLnBrk="1" hangingPunct="1"/>
            <a:r>
              <a:rPr lang="ru-RU" sz="1200"/>
              <a:t>формировать личную ответственность у учащихся за сохранность природных объектов;</a:t>
            </a:r>
          </a:p>
          <a:p>
            <a:pPr algn="just" eaLnBrk="1" hangingPunct="1"/>
            <a:r>
              <a:rPr lang="ru-RU" sz="1200"/>
              <a:t>привлечение учащихся к участию в экологических олимпиадах и конкурсах</a:t>
            </a:r>
          </a:p>
          <a:p>
            <a:pPr algn="just" eaLnBrk="1" hangingPunct="1"/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0"/>
            <a:ext cx="27892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57188" y="0"/>
            <a:ext cx="814387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800" b="1">
                <a:solidFill>
                  <a:srgbClr val="5FA3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детьми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Эколого-биологические экспедиции и экскурсии имеют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образовательное и воспитательное значение,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дают возможность более близко и конкретно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ознакомиться с животным и растительным миром,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наблюдать живые организмы в естественной обстановке,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 возможность увидеть в природе не отдельные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разбросанные формы и явления, а единое целое, где отдельные части тесно связаны и взаимно обусловлены. Также в ходе эколого-биологических экспедиций формируется ответственное отношение к природе, стимулируется желание заниматься природоохранной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деятельностью.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Особенности биологических экскурсий учитываются при их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организации: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 разнообразие живых объектов;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 материал непостоянен в своем составе; 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 многие исследуемые объекты имеют незначительные размеры,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ведут скрытный образ жизни;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4) наличие специального оборудования для наблюдения, </a:t>
            </a: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измерения, сбора, лова и т.д.</a:t>
            </a:r>
            <a:r>
              <a:rPr lang="ru-RU" sz="2000" b="1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1285875"/>
            <a:ext cx="4049712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Муниципальный конкурс на лучший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казачий класс, 1 место (2014/2015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Содержимое 5" descr="P10008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928813"/>
            <a:ext cx="4071937" cy="3448050"/>
          </a:xfrm>
        </p:spPr>
      </p:pic>
      <p:sp>
        <p:nvSpPr>
          <p:cNvPr id="6" name="Прямоугольник 5"/>
          <p:cNvSpPr/>
          <p:nvPr/>
        </p:nvSpPr>
        <p:spPr>
          <a:xfrm>
            <a:off x="428625" y="357188"/>
            <a:ext cx="3535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20485" name="Содержимое 8"/>
          <p:cNvSpPr>
            <a:spLocks noGrp="1"/>
          </p:cNvSpPr>
          <p:nvPr>
            <p:ph sz="quarter" idx="1"/>
          </p:nvPr>
        </p:nvSpPr>
        <p:spPr>
          <a:xfrm>
            <a:off x="142875" y="1000125"/>
            <a:ext cx="4500563" cy="5172075"/>
          </a:xfrm>
        </p:spPr>
        <p:txBody>
          <a:bodyPr/>
          <a:lstStyle/>
          <a:p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   В курсе кубановедения предусмотрены темы, отражающие особенности казачьего традиционного жилища. Учащиеся зна-комятся с культурой и бытом казачества, собранный материал использовался в краевых и муниципальных конкурсах. Учащимися нашей школы в течение последних лет накоплен замечательный материал из быта традиционного жилища наших односельчан. Подлинные экспонаты из школьного музея помогают на уроках выделить местные и общие стилистические черты в развитии традиционной формы, орнамента, техники исполнения. Дети изучают историю традиционного казачьего костюма, бытование и распространение художественных ремесел на территории Кубани: роспись по дереву, гончарство, глиняная игрушка, вышивка, изделия из лозы, ткачество, лоскутное шитье, кружевоплетение, вязание, ковроделие.</a:t>
            </a:r>
          </a:p>
          <a:p>
            <a:pPr>
              <a:buFont typeface="Wingdings" pitchFamily="2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7" name="Содержимое 4" descr="IMG_602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3657600" cy="3857625"/>
          </a:xfrm>
        </p:spPr>
      </p:pic>
      <p:pic>
        <p:nvPicPr>
          <p:cNvPr id="21508" name="Содержимое 5" descr="IMG_6033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8853"/>
          <a:stretch>
            <a:fillRect/>
          </a:stretch>
        </p:blipFill>
        <p:spPr>
          <a:xfrm>
            <a:off x="3786188" y="500063"/>
            <a:ext cx="5000625" cy="3143250"/>
          </a:xfrm>
        </p:spPr>
      </p:pic>
      <p:pic>
        <p:nvPicPr>
          <p:cNvPr id="21509" name="Содержимое 5" descr="IMG_60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6248" b="8855"/>
          <a:stretch>
            <a:fillRect/>
          </a:stretch>
        </p:blipFill>
        <p:spPr bwMode="auto">
          <a:xfrm>
            <a:off x="214313" y="3500438"/>
            <a:ext cx="45005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Содержимое 7" descr="IMG_60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4214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586898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Нам пришлось тщательно изучить сохранившиеся в школьном музее письма, воспоминания учителей и учеников, фотографии, прежде чем наша исследовательская работа приобрела какие-то законченное очертание, уж много противоречивых фактов встречалось в разных источниках. Выпускники 41-года с энтузиазмом включились в эту работу. Список выпуска 1941 года был восстановлен в течение нескольких лет, но, к сожалению,  никто не может утверждать со стопроцентной уверенностью, что восстановили весь список полностью, так как никаких официальных документов,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подтверждающих его,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нет.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Найдено 56 человек. Из них выпускалось: юношей - 37 человек, девушек - 19. Год рождения колеблется с 1923 до 1927, поскольку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Шедокская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была начальной, лишь в конце 30-х годов к начальной школе стало добавляться по одному классу каждый год,  и желающие, могли продолжить обучение дальше. Эта работа заняла достойное место в наглядных экспозициях кабинета по истории школы.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4071937" cy="664368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Форменная одежда, конь, оружие были составными частями казачьей «сирины», то есть — снаряжения за свой счет. Казака «справляли» задолго до того, как он шел служить. Это было связано не только с огромными материальными затратами на амуницию и вооружение, но и с вхождением казака в новый для него мир предметов, окружавший мужчину-воина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подаренная казачья справа, одного из старейших жителей села –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Чопова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И.К.,  занимает одно из самых почетных мест в экспозиции «быт кубанского казачества».  Благодаря этому приобретению в кабинете были выполнены две исследовательские работы: </a:t>
            </a:r>
            <a:r>
              <a:rPr lang="ru-RU" sz="1800" i="1" dirty="0" smtClean="0"/>
              <a:t>«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истории казачьего костюма Кубанского казачьего войска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«Семейные Фотохроники Великой Отечественной войны 1941-1945 гг.», которые заняли призовые места в муниципальных этапах конкурсов.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46038" cy="61880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Содержимое 3" descr="IMG_01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41433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358188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/>
              <a:t> 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Краеведческая работа в школе должна строиться в комплексе и вестись по нескольким взаимосвязанным направлениям.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В основном исследовательские работы учащихся имеют  следующие направления: историческое, экологическое краеведение, изучение географии и культуры. Обязательными компонентами учебно-исследовательской работы являются  такие формы работы как: экспедиция, экскурсия, эксперимент.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Экспедиции и экскурсии.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В ходе экспедиционной работы формируется устойчивый интерес участника исследовательской работы к конкретной теме, появляется мотивация к глубокому изучению объекта исследования. При проведении экспедиций проявляются способности каждого участника исследования к определенному роду занятий: рисование, фотографирование, коммуникативные способности, ориентирование на местности, умение сопоставлять и анализировать информацию и т.д.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Наиболее ценную краеведческую информацию мы получаем во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время этнографических, эколого-биологических экспедиций.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В этнографических экспедициях используются такие методы как: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наблюдение, интервьюирование, исследовательский метод. Перед каждой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экспедицией я  составляю четкую программу, даю инструкции по сбору информации, фотоматериала, видеозаписей. Каждый участник экспедиции получает конкретное задание.  Работа учащихся ведётся по вопроснику.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Более подробно работа в этом направлении описана в обобщении опыта, который включен в муниципальный банк передового педагогического опыта по теме «Поисковая работа учащихся на уроках кубановедения». А также в докладе краевой научно-практической конференции «Проектно-исследовательская деятельность учащихся как средство формирования предметных и метапредметных результатов в преподавании географии».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85750" y="0"/>
            <a:ext cx="8429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9875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Экскурсия будет неполноценной, если в ее содержании не будет уделено должного внимания раскрытию связей человека с природой. Для этого используются самые разнообразные проявления человеческой деятельности в окружающей среде (дороги, посевы, вырубки, различные сооружения, посадки растений, замусоривание, вытаптывание, антропогенный ландшафт). </a:t>
            </a:r>
          </a:p>
          <a:p>
            <a:pPr indent="269875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После такого введения, происходит основной сбор материала. В дополнение к исследовательской работе организуются природоохранные и природовосстановительные мероприятия. Это позволяет учащимся понять, что конкретные дела по улучшению экологической обстановки доступны каждому человеку. </a:t>
            </a:r>
          </a:p>
          <a:p>
            <a:pPr indent="269875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ходе эколого-биологических экспедиций и экскурсий был собран богатый материал для исследовательской работы: разработан кадастр экологической тропы; собрана коллекция полезных ископаемых села: (известняк, гипс, глина (голубая, красная), ракушечник, песок, гравий, соль); сбор гербариев «Растительный мир местности», гербарий и материал о ядовитых растениях, произрастающих на территории села; подготовка фотоматериалов к этим и другим темам.  Подбор стихов о природе местности, сочинения по охране природы.  Видео и фотоматериалы, созданные для регионального конкурса «Сторона родная» применяются на уроках географии. Из фото архива по природе окрестностей  были отобраны серии фотографий для участия в краевом фестивале туристов.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88" y="0"/>
            <a:ext cx="8358187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just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Собранные работы, защищаются каждым учеником на уроках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кубановедения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лучшие - на заседаниях научного общества.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9875" algn="just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Итогом этих исследований становятся накопительный материал, который потом используется в качестве экспериментального и исследовательского. Кроме этого, учащиеся  участвуют со своими исследованиями в конкурсах.</a:t>
            </a:r>
          </a:p>
          <a:p>
            <a:pPr indent="269875"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подготовки работ решается еще одна проблема – оформление наглядного материала. Когда выступление сопровождается показом  фотографий, зарисовок, документов, схем, это дает возможность присутствующим на выступлении в качестве зрителей и жюри лучше разобраться в представляемой проблеме. </a:t>
            </a:r>
          </a:p>
          <a:p>
            <a:pPr indent="269875"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Собранный краеведческий материал, который лег в основу исследовательских работ учащихся активно применяется на уроках и во внеурочное время.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опыта работы мною были выпущены в течение трёх последних лет две статьи: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Сборник материалов Международной научно-практической конференции «Туризм, краеведение, рекреация, экология, образование», г. Краснодар 2015 г. с.  «Краеведение, региональный компонент и научно-исследовательская деятельность учащихся».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2.Сборник материалов Межрегиональной научно-практической конференции «Инновационные подходы в туристско-краеведческой деятельности системы детско-юношеского и молодёжного туризма: проблемы и перспективы развития», г.Краснодар,  декабрь 2014 года. С. 93-98 «Экологическое образование и воспитание средствами детско-юношеского туризма».  </a:t>
            </a:r>
          </a:p>
          <a:p>
            <a:pPr indent="269875" algn="just"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Фотографический обзор кабинета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Содержимое 5" descr="IMG_025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000125"/>
            <a:ext cx="8358187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туриада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«Звезда Кубани», посвященная 70-летию Победы в Великой Отечественной войне. Гора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Оштен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(2804 м.).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Содержимое 3" descr="IMG_083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8001000" cy="5116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Фотографический обзор кабинета</a:t>
            </a:r>
            <a:endParaRPr lang="ru-RU" dirty="0"/>
          </a:p>
        </p:txBody>
      </p:sp>
      <p:pic>
        <p:nvPicPr>
          <p:cNvPr id="10243" name="Содержимое 3" descr="IMG_024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71563"/>
            <a:ext cx="8643937" cy="5545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Этнографический уголок 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Содержимое 4" descr="IMG_599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143000"/>
            <a:ext cx="4429125" cy="3571875"/>
          </a:xfrm>
        </p:spPr>
      </p:pic>
      <p:pic>
        <p:nvPicPr>
          <p:cNvPr id="11268" name="Содержимое 5" descr="IMG_599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1571625"/>
            <a:ext cx="450056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Этнографический уголок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Содержимое 3" descr="этнографический уголок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4"/>
          <a:stretch>
            <a:fillRect/>
          </a:stretch>
        </p:blipFill>
        <p:spPr>
          <a:xfrm>
            <a:off x="428625" y="1428750"/>
            <a:ext cx="5786438" cy="4714875"/>
          </a:xfrm>
        </p:spPr>
      </p:pic>
      <p:pic>
        <p:nvPicPr>
          <p:cNvPr id="12292" name="Содержимое 4" descr="IMG_5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39382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Содержимое 5" descr="IMG_56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8719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-79375"/>
            <a:ext cx="85725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В кабинете кубановедения собрана учебная, методическая и дидактическая литература по истории, географии, культуре Кубани.  Кабинет оснащен техническими средствами обучения: компьютером, проектором.       Оформлен уголок муниципального компонента, этнографический уголок,  есть  стенды по истории Краснодарского края. Выставляются сменные экспонаты, сделанные руками учащихся.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Кабинет кубановедения используется при проведении классных часов, мероприятий, касающихся памятных дат истории края, а также проводятся встречи с интересными людьми,  научные конференции и внеурочные мероприятия. Кабинет работает и после уроков: организуются выставки, идут занятия кружка ОПК, оформляются исследовательские работы.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На территории школьного двора находится этнографический уголок, в котором  представлены    казачья хата, навес, колодец, кабыця, тележка.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Наглядность кабинета.</a:t>
            </a:r>
            <a:endParaRPr lang="ru-RU" dirty="0"/>
          </a:p>
        </p:txBody>
      </p:sp>
      <p:pic>
        <p:nvPicPr>
          <p:cNvPr id="14339" name="Содержимое 4" descr="IMG_598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4000500" cy="3000375"/>
          </a:xfrm>
        </p:spPr>
      </p:pic>
      <p:pic>
        <p:nvPicPr>
          <p:cNvPr id="14340" name="Содержимое 4" descr="IMG_59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4143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Содержимое 5"/>
          <p:cNvSpPr>
            <a:spLocks noGrp="1"/>
          </p:cNvSpPr>
          <p:nvPr>
            <p:ph sz="quarter" idx="2"/>
          </p:nvPr>
        </p:nvSpPr>
        <p:spPr>
          <a:xfrm>
            <a:off x="4270375" y="642938"/>
            <a:ext cx="4516438" cy="5529262"/>
          </a:xfrm>
        </p:spPr>
        <p:txBody>
          <a:bodyPr/>
          <a:lstStyle/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Благодаря комплексу муль-тимедийных возможностей компьютера и большому разнообразию приобретен-ных для медиатеки кабинета образовательных CD-дисков, работа по созданию уроков с применением новых информационных техноло-гий становится увле-кательной и для самого учителя. Диски содержат большое количество инфор-мации по предмету, делая процесс обучения ещё более эффективным и интересным для учеников.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Наглядность кабинета.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Содержимое 4" descr="IMG_598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857250"/>
            <a:ext cx="4143375" cy="3143250"/>
          </a:xfrm>
        </p:spPr>
      </p:pic>
      <p:pic>
        <p:nvPicPr>
          <p:cNvPr id="15364" name="Содержимое 5" descr="IMG_5987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18828"/>
          <a:stretch>
            <a:fillRect/>
          </a:stretch>
        </p:blipFill>
        <p:spPr>
          <a:xfrm>
            <a:off x="4500563" y="1071563"/>
            <a:ext cx="4302125" cy="3357562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14313" y="4429125"/>
            <a:ext cx="86439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Схемы и таблицы являются средствами выделения главного, они «запирают» информацию в замкнутое пространство. При составлении схем и таблиц ученик совершает логические операции: анализ, синтез, сравнение, умение преобразовать и обобщить материал, привести его в систему и графически                изобразить.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Наглядность кабинета.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Содержимое 5" descr="IMG_599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39684" b="15150"/>
          <a:stretch>
            <a:fillRect/>
          </a:stretch>
        </p:blipFill>
        <p:spPr>
          <a:xfrm>
            <a:off x="571500" y="785813"/>
            <a:ext cx="4286250" cy="5572125"/>
          </a:xfrm>
        </p:spPr>
      </p:pic>
      <p:sp>
        <p:nvSpPr>
          <p:cNvPr id="16388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5000625" y="2357438"/>
            <a:ext cx="385762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5FA326"/>
                </a:solidFill>
                <a:latin typeface="Times New Roman" pitchFamily="18" charset="0"/>
                <a:cs typeface="Times New Roman" pitchFamily="18" charset="0"/>
              </a:rPr>
              <a:t>Предметная наглядностькабинета  включает:</a:t>
            </a:r>
          </a:p>
          <a:p>
            <a:r>
              <a:rPr lang="ru-RU" b="1">
                <a:solidFill>
                  <a:srgbClr val="5FA326"/>
                </a:solidFill>
                <a:latin typeface="Times New Roman" pitchFamily="18" charset="0"/>
                <a:cs typeface="Times New Roman" pitchFamily="18" charset="0"/>
              </a:rPr>
              <a:t>•        музейные экспонаты;</a:t>
            </a:r>
          </a:p>
          <a:p>
            <a:r>
              <a:rPr lang="ru-RU" b="1">
                <a:solidFill>
                  <a:srgbClr val="5FA326"/>
                </a:solidFill>
                <a:latin typeface="Times New Roman" pitchFamily="18" charset="0"/>
                <a:cs typeface="Times New Roman" pitchFamily="18" charset="0"/>
              </a:rPr>
              <a:t>•        макеты, сделанные руками учащихся. 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    Учащимися нашей школы в течение последних лет накоплен замечательный материал из быта традиционного жилища наших односельчан.</a:t>
            </a:r>
            <a:br>
              <a:rPr lang="ru-RU" sz="1300" b="1">
                <a:latin typeface="Times New Roman" pitchFamily="18" charset="0"/>
                <a:cs typeface="Times New Roman" pitchFamily="18" charset="0"/>
              </a:rPr>
            </a:b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     Подлинные экспонаты из школьного музея помогают на уроках выделить местные и общие стилистические черты в развитии традиционной формы, орнамента, техники исполнения. Используя образцы резьбы и вышивки учащиеся на уроках изобразительного искусства выполняют собственные творческие проекты декоративного оформления хат. Дети изготавливают эскизы росписей прялок, вальков и рубелей.</a:t>
            </a:r>
            <a:endParaRPr lang="ru-RU" sz="1300" b="1">
              <a:solidFill>
                <a:srgbClr val="5FA32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5FA326"/>
                </a:solidFill>
              </a:rPr>
              <a:t>  </a:t>
            </a:r>
          </a:p>
        </p:txBody>
      </p:sp>
      <p:pic>
        <p:nvPicPr>
          <p:cNvPr id="16390" name="Содержимое 4" descr="IMG_02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0" t="55115" b="27296"/>
          <a:stretch>
            <a:fillRect/>
          </a:stretch>
        </p:blipFill>
        <p:spPr bwMode="auto">
          <a:xfrm>
            <a:off x="5072063" y="785813"/>
            <a:ext cx="3714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1743</TotalTime>
  <Words>1613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Calibri</vt:lpstr>
      <vt:lpstr>Times New Roman</vt:lpstr>
      <vt:lpstr>Verdana</vt:lpstr>
      <vt:lpstr>Эркер</vt:lpstr>
      <vt:lpstr>Презентация PowerPoint</vt:lpstr>
      <vt:lpstr>Фотографический обзор кабинета</vt:lpstr>
      <vt:lpstr>Фотографический обзор кабинета</vt:lpstr>
      <vt:lpstr>Этнографический уголок в кабинете </vt:lpstr>
      <vt:lpstr>Этнографический уголок</vt:lpstr>
      <vt:lpstr>Презентация PowerPoint</vt:lpstr>
      <vt:lpstr>Наглядность кабинета.</vt:lpstr>
      <vt:lpstr>Наглядность кабинета. </vt:lpstr>
      <vt:lpstr>Наглядность кабинета.</vt:lpstr>
      <vt:lpstr>   Походы по местам боевой Славы времен ВОВ по маршруту село Шедок - п. Кировский - кордон Черноречье – п. Никитино,  которые проходят ежегодно. Ребята убирают территорию и возлагают венки  у памятников: Жене Бондаревой, погибшим солдатам осенью 1942 года при обороне перевалов на Сочинском направлении на кордоне Черноречье и погибшим партизанам в п. Никитино.                 </vt:lpstr>
      <vt:lpstr>Паспорт  экологической тропы«Природа и мы» </vt:lpstr>
      <vt:lpstr>Презентация PowerPoint</vt:lpstr>
      <vt:lpstr>Муниципальный конкурс на лучший  казачий класс, 1 место (2014/2015 уч.год)</vt:lpstr>
      <vt:lpstr>Презентация PowerPoint</vt:lpstr>
      <vt:lpstr>        Нам пришлось тщательно изучить сохранившиеся в школьном музее письма, воспоминания учителей и учеников, фотографии, прежде чем наша исследовательская работа приобрела какие-то законченное очертание, уж много противоречивых фактов встречалось в разных источниках. Выпускники 41-года с энтузиазмом включились в эту работу. Список выпуска 1941 года был восстановлен в течение нескольких лет, но, к сожалению,  никто не может утверждать со стопроцентной уверенностью, что восстановили весь список полностью, так как никаких официальных документов, подтверждающих его, у нас нет.       Найдено 56 человек. Из них выпускалось: юношей - 37 человек, девушек - 19. Год рождения колеблется с 1923 до 1927, поскольку Шедокская школа была начальной, лишь в конце 30-х годов к начальной школе стало добавляться по одному классу каждый год,  и желающие, могли продолжить обучение дальше. Эта работа заняла достойное место в наглядных экспозициях кабинета по истории школы. </vt:lpstr>
      <vt:lpstr>  Форменная одежда, конь, оружие были составными частями казачьей «сирины», то есть — снаряжения за свой счет. Казака «справляли» задолго до того, как он шел служить. Это было связано не только с огромными материальными затратами на амуницию и вооружение, но и с вхождением казака в новый для него мир предметов, окружавший мужчину-воина. Поэтому подаренная казачья справа, одного из старейших жителей села – Чопова И.К.,  занимает одно из самых почетных мест в экспозиции «быт кубанского казачества».  Благодаря этому приобретению в кабинете были выполнены две исследовательские работы: «Изучение истории казачьего костюма Кубанского казачьего войска», «Семейные Фотохроники Великой Отечественной войны 1941-1945 гг.», которые заняли призовые места в муниципальных этапах конкурсов. </vt:lpstr>
      <vt:lpstr>Презентация PowerPoint</vt:lpstr>
      <vt:lpstr>Презентация PowerPoint</vt:lpstr>
      <vt:lpstr>Презентация PowerPoint</vt:lpstr>
      <vt:lpstr>Спортивная туриада «Звезда Кубани», посвященная 70-летию Победы в Великой Отечественной войне. Гора Оштен (2804 м.).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aleksandra</dc:creator>
  <cp:lastModifiedBy>Admin</cp:lastModifiedBy>
  <cp:revision>172</cp:revision>
  <dcterms:created xsi:type="dcterms:W3CDTF">2010-01-18T17:20:52Z</dcterms:created>
  <dcterms:modified xsi:type="dcterms:W3CDTF">2015-12-24T07:38:12Z</dcterms:modified>
</cp:coreProperties>
</file>