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  <p:sldId id="281" r:id="rId21"/>
    <p:sldId id="275" r:id="rId22"/>
    <p:sldId id="276" r:id="rId23"/>
    <p:sldId id="277" r:id="rId24"/>
    <p:sldId id="282" r:id="rId25"/>
    <p:sldId id="295" r:id="rId26"/>
    <p:sldId id="278" r:id="rId2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2E0F00"/>
    <a:srgbClr val="3E1F00"/>
    <a:srgbClr val="1B311F"/>
    <a:srgbClr val="422C16"/>
    <a:srgbClr val="0C788E"/>
    <a:srgbClr val="0066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595" autoAdjust="0"/>
    <p:restoredTop sz="94693" autoAdjust="0"/>
  </p:normalViewPr>
  <p:slideViewPr>
    <p:cSldViewPr>
      <p:cViewPr varScale="1">
        <p:scale>
          <a:sx n="63" d="100"/>
          <a:sy n="63" d="100"/>
        </p:scale>
        <p:origin x="69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221BD-4E76-497D-8283-F12AB69CC0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F43AAC-F1F0-4E21-BA3B-6F7E863E8684}">
      <dgm:prSet phldrT="[Текст]" custT="1"/>
      <dgm:spPr/>
      <dgm:t>
        <a:bodyPr/>
        <a:lstStyle/>
        <a:p>
          <a:r>
            <a: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4620476E-1E17-4A86-9034-CC86650CCA75}" type="parTrans" cxnId="{D62F3BDD-9530-4C3C-80D7-B9BDBDBBAE71}">
      <dgm:prSet/>
      <dgm:spPr/>
      <dgm:t>
        <a:bodyPr/>
        <a:lstStyle/>
        <a:p>
          <a:endParaRPr lang="ru-RU"/>
        </a:p>
      </dgm:t>
    </dgm:pt>
    <dgm:pt modelId="{7785C5B8-419C-475E-B59C-3D4A04CBAAEB}" type="sibTrans" cxnId="{D62F3BDD-9530-4C3C-80D7-B9BDBDBBAE71}">
      <dgm:prSet/>
      <dgm:spPr/>
      <dgm:t>
        <a:bodyPr/>
        <a:lstStyle/>
        <a:p>
          <a:endParaRPr lang="ru-RU"/>
        </a:p>
      </dgm:t>
    </dgm:pt>
    <dgm:pt modelId="{B1891EC7-55D4-4B24-AFAC-BC75D954308A}">
      <dgm:prSet phldrT="[Текст]"/>
      <dgm:spPr>
        <a:noFill/>
      </dgm:spPr>
      <dgm:t>
        <a:bodyPr/>
        <a:lstStyle/>
        <a:p>
          <a:r>
            <a:rPr lang="ru-RU" b="1" dirty="0">
              <a:latin typeface="Palatino Linotype" pitchFamily="18" charset="0"/>
            </a:rPr>
            <a:t>разработать модель ценностного управления самоопределением детей;</a:t>
          </a:r>
        </a:p>
      </dgm:t>
    </dgm:pt>
    <dgm:pt modelId="{7FF3B9FC-FA05-43A0-8E12-C0A5DF1021C3}" type="parTrans" cxnId="{CBF1FFDA-8743-46DE-A53C-58C1644167BD}">
      <dgm:prSet/>
      <dgm:spPr/>
      <dgm:t>
        <a:bodyPr/>
        <a:lstStyle/>
        <a:p>
          <a:endParaRPr lang="ru-RU"/>
        </a:p>
      </dgm:t>
    </dgm:pt>
    <dgm:pt modelId="{6499D549-F26F-4A04-9354-3FFAF00C197F}" type="sibTrans" cxnId="{CBF1FFDA-8743-46DE-A53C-58C1644167BD}">
      <dgm:prSet/>
      <dgm:spPr/>
      <dgm:t>
        <a:bodyPr/>
        <a:lstStyle/>
        <a:p>
          <a:endParaRPr lang="ru-RU"/>
        </a:p>
      </dgm:t>
    </dgm:pt>
    <dgm:pt modelId="{E65D006A-0E6A-41E9-AC73-3E73BD4C808E}">
      <dgm:prSet phldrT="[Текст]" custT="1"/>
      <dgm:spPr/>
      <dgm:t>
        <a:bodyPr/>
        <a:lstStyle/>
        <a:p>
          <a:r>
            <a: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gm:t>
    </dgm:pt>
    <dgm:pt modelId="{32B95E6F-D290-41BD-917C-09BEEDCE641B}" type="parTrans" cxnId="{26EF3800-0D03-4178-94A1-932943F9D9C7}">
      <dgm:prSet/>
      <dgm:spPr/>
      <dgm:t>
        <a:bodyPr/>
        <a:lstStyle/>
        <a:p>
          <a:endParaRPr lang="ru-RU"/>
        </a:p>
      </dgm:t>
    </dgm:pt>
    <dgm:pt modelId="{E4A9680B-819C-4E92-BD4B-5D86862EA5E6}" type="sibTrans" cxnId="{26EF3800-0D03-4178-94A1-932943F9D9C7}">
      <dgm:prSet/>
      <dgm:spPr/>
      <dgm:t>
        <a:bodyPr/>
        <a:lstStyle/>
        <a:p>
          <a:endParaRPr lang="ru-RU"/>
        </a:p>
      </dgm:t>
    </dgm:pt>
    <dgm:pt modelId="{16473434-1375-46FE-B348-30D7416B8AA1}">
      <dgm:prSet phldrT="[Текст]"/>
      <dgm:spPr>
        <a:noFill/>
      </dgm:spPr>
      <dgm:t>
        <a:bodyPr/>
        <a:lstStyle/>
        <a:p>
          <a:r>
            <a:rPr lang="ru-RU" b="1" dirty="0">
              <a:latin typeface="Palatino Linotype" pitchFamily="18" charset="0"/>
            </a:rPr>
            <a:t>создать на базе гимназии Центр дополнительного образования детей;</a:t>
          </a:r>
        </a:p>
      </dgm:t>
    </dgm:pt>
    <dgm:pt modelId="{8B28FACE-C146-4BB5-A199-2E3F091E74D3}" type="parTrans" cxnId="{101EE686-B3A4-4C61-BE94-7FA63769C949}">
      <dgm:prSet/>
      <dgm:spPr/>
      <dgm:t>
        <a:bodyPr/>
        <a:lstStyle/>
        <a:p>
          <a:endParaRPr lang="ru-RU"/>
        </a:p>
      </dgm:t>
    </dgm:pt>
    <dgm:pt modelId="{8789501B-21F2-4453-8716-3328A6001582}" type="sibTrans" cxnId="{101EE686-B3A4-4C61-BE94-7FA63769C949}">
      <dgm:prSet/>
      <dgm:spPr/>
      <dgm:t>
        <a:bodyPr/>
        <a:lstStyle/>
        <a:p>
          <a:endParaRPr lang="ru-RU"/>
        </a:p>
      </dgm:t>
    </dgm:pt>
    <dgm:pt modelId="{18BC3DE0-7BD5-40F8-9978-43B8C4A8AD10}">
      <dgm:prSet phldrT="[Текст]" custT="1"/>
      <dgm:spPr/>
      <dgm:t>
        <a:bodyPr/>
        <a:lstStyle/>
        <a:p>
          <a:r>
            <a: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gm:t>
    </dgm:pt>
    <dgm:pt modelId="{61FE1B71-A16F-4D48-BE9E-105D3C0DE6E6}" type="parTrans" cxnId="{7A9CB0C8-B29F-4F49-AFFC-07E69302D7EE}">
      <dgm:prSet/>
      <dgm:spPr/>
      <dgm:t>
        <a:bodyPr/>
        <a:lstStyle/>
        <a:p>
          <a:endParaRPr lang="ru-RU"/>
        </a:p>
      </dgm:t>
    </dgm:pt>
    <dgm:pt modelId="{C7B0EE0C-F085-4A96-8B5A-9DDD9EA8F184}" type="sibTrans" cxnId="{7A9CB0C8-B29F-4F49-AFFC-07E69302D7EE}">
      <dgm:prSet/>
      <dgm:spPr/>
      <dgm:t>
        <a:bodyPr/>
        <a:lstStyle/>
        <a:p>
          <a:endParaRPr lang="ru-RU"/>
        </a:p>
      </dgm:t>
    </dgm:pt>
    <dgm:pt modelId="{3D4CF1B7-2CF2-4A06-B6A1-EEC147A8063F}">
      <dgm:prSet phldrT="[Текст]"/>
      <dgm:spPr>
        <a:noFill/>
      </dgm:spPr>
      <dgm:t>
        <a:bodyPr/>
        <a:lstStyle/>
        <a:p>
          <a:r>
            <a:rPr lang="ru-RU" b="1" dirty="0">
              <a:latin typeface="Palatino Linotype" pitchFamily="18" charset="0"/>
            </a:rPr>
            <a:t>внедрить на базе ЦДО модель ценностного управления самоопределением детей на основе сценарного подхода;</a:t>
          </a:r>
        </a:p>
      </dgm:t>
    </dgm:pt>
    <dgm:pt modelId="{53BDFAE5-F981-4284-B76D-E31DE15B7C68}" type="parTrans" cxnId="{1169B01F-62EC-4BEA-BB65-F8A04809B19D}">
      <dgm:prSet/>
      <dgm:spPr/>
      <dgm:t>
        <a:bodyPr/>
        <a:lstStyle/>
        <a:p>
          <a:endParaRPr lang="ru-RU"/>
        </a:p>
      </dgm:t>
    </dgm:pt>
    <dgm:pt modelId="{3A17193F-6267-418A-B349-412C04CEEAA8}" type="sibTrans" cxnId="{1169B01F-62EC-4BEA-BB65-F8A04809B19D}">
      <dgm:prSet/>
      <dgm:spPr/>
      <dgm:t>
        <a:bodyPr/>
        <a:lstStyle/>
        <a:p>
          <a:endParaRPr lang="ru-RU"/>
        </a:p>
      </dgm:t>
    </dgm:pt>
    <dgm:pt modelId="{90F6A6CE-D0DE-459F-99B5-37B20F308443}">
      <dgm:prSet phldrT="[Текст]"/>
      <dgm:spPr>
        <a:noFill/>
      </dgm:spPr>
      <dgm:t>
        <a:bodyPr/>
        <a:lstStyle/>
        <a:p>
          <a:r>
            <a:rPr lang="ru-RU" b="1" dirty="0">
              <a:latin typeface="Palatino Linotype" pitchFamily="18" charset="0"/>
            </a:rPr>
            <a:t>распространить опыт реализации проекта в другие образовательные учреждения.</a:t>
          </a:r>
        </a:p>
      </dgm:t>
    </dgm:pt>
    <dgm:pt modelId="{45E88446-F5F2-4D13-89A4-E0CDDC864104}" type="parTrans" cxnId="{4155EEE7-895B-4F3B-A15B-6F40C34E7F6C}">
      <dgm:prSet/>
      <dgm:spPr/>
      <dgm:t>
        <a:bodyPr/>
        <a:lstStyle/>
        <a:p>
          <a:endParaRPr lang="ru-RU"/>
        </a:p>
      </dgm:t>
    </dgm:pt>
    <dgm:pt modelId="{3B1BE8FB-861C-4A04-AFA0-6576A6353B40}" type="sibTrans" cxnId="{4155EEE7-895B-4F3B-A15B-6F40C34E7F6C}">
      <dgm:prSet/>
      <dgm:spPr/>
      <dgm:t>
        <a:bodyPr/>
        <a:lstStyle/>
        <a:p>
          <a:endParaRPr lang="ru-RU"/>
        </a:p>
      </dgm:t>
    </dgm:pt>
    <dgm:pt modelId="{29451F22-E60F-4F63-9F85-D1030983061C}">
      <dgm:prSet phldrT="[Текст]" custT="1"/>
      <dgm:spPr/>
      <dgm:t>
        <a:bodyPr/>
        <a:lstStyle/>
        <a:p>
          <a:r>
            <a: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gm:t>
    </dgm:pt>
    <dgm:pt modelId="{0766DC1C-1CDE-4153-910B-5FE841973B6A}" type="parTrans" cxnId="{3A448CDF-F024-4A48-AEAC-8369F9668573}">
      <dgm:prSet/>
      <dgm:spPr/>
      <dgm:t>
        <a:bodyPr/>
        <a:lstStyle/>
        <a:p>
          <a:endParaRPr lang="ru-RU"/>
        </a:p>
      </dgm:t>
    </dgm:pt>
    <dgm:pt modelId="{C0445921-AAD1-4F6F-B32E-2E1B8AF3CA61}" type="sibTrans" cxnId="{3A448CDF-F024-4A48-AEAC-8369F9668573}">
      <dgm:prSet/>
      <dgm:spPr/>
      <dgm:t>
        <a:bodyPr/>
        <a:lstStyle/>
        <a:p>
          <a:endParaRPr lang="ru-RU"/>
        </a:p>
      </dgm:t>
    </dgm:pt>
    <dgm:pt modelId="{E2942595-44B0-48B6-AFFC-7361737DA348}">
      <dgm:prSet phldrT="[Текст]"/>
      <dgm:spPr>
        <a:noFill/>
      </dgm:spPr>
      <dgm:t>
        <a:bodyPr/>
        <a:lstStyle/>
        <a:p>
          <a:r>
            <a:rPr lang="ru-RU" b="1" dirty="0">
              <a:latin typeface="Palatino Linotype" pitchFamily="18" charset="0"/>
            </a:rPr>
            <a:t>проанализировать результативность внедрения и скорректировать модель;</a:t>
          </a:r>
        </a:p>
      </dgm:t>
    </dgm:pt>
    <dgm:pt modelId="{BA890116-85D2-40CD-94B2-A79F81CE3DE8}" type="parTrans" cxnId="{1BBCA90B-58C2-4960-9C04-597B51B5DF86}">
      <dgm:prSet/>
      <dgm:spPr/>
      <dgm:t>
        <a:bodyPr/>
        <a:lstStyle/>
        <a:p>
          <a:endParaRPr lang="ru-RU"/>
        </a:p>
      </dgm:t>
    </dgm:pt>
    <dgm:pt modelId="{BA73A740-DA09-4221-9C86-D6F7EB332E09}" type="sibTrans" cxnId="{1BBCA90B-58C2-4960-9C04-597B51B5DF86}">
      <dgm:prSet/>
      <dgm:spPr/>
      <dgm:t>
        <a:bodyPr/>
        <a:lstStyle/>
        <a:p>
          <a:endParaRPr lang="ru-RU"/>
        </a:p>
      </dgm:t>
    </dgm:pt>
    <dgm:pt modelId="{92258E41-51CC-4C72-BB54-5253705D14A5}">
      <dgm:prSet phldrT="[Текст]" custT="1"/>
      <dgm:spPr/>
      <dgm:t>
        <a:bodyPr/>
        <a:lstStyle/>
        <a:p>
          <a:r>
            <a: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</a:p>
      </dgm:t>
    </dgm:pt>
    <dgm:pt modelId="{96C6013E-EE51-4C1B-A0A5-9BC78D527A24}" type="parTrans" cxnId="{0F4DE5CD-B7E4-4605-8717-DB433890B07E}">
      <dgm:prSet/>
      <dgm:spPr/>
      <dgm:t>
        <a:bodyPr/>
        <a:lstStyle/>
        <a:p>
          <a:endParaRPr lang="ru-RU"/>
        </a:p>
      </dgm:t>
    </dgm:pt>
    <dgm:pt modelId="{DF6CD487-B60A-4247-8509-8D1F9A17261B}" type="sibTrans" cxnId="{0F4DE5CD-B7E4-4605-8717-DB433890B07E}">
      <dgm:prSet/>
      <dgm:spPr/>
      <dgm:t>
        <a:bodyPr/>
        <a:lstStyle/>
        <a:p>
          <a:endParaRPr lang="ru-RU"/>
        </a:p>
      </dgm:t>
    </dgm:pt>
    <dgm:pt modelId="{5CE35AE7-90FA-4672-8749-A01D597E1556}" type="pres">
      <dgm:prSet presAssocID="{9AA221BD-4E76-497D-8283-F12AB69CC0FF}" presName="linearFlow" presStyleCnt="0">
        <dgm:presLayoutVars>
          <dgm:dir/>
          <dgm:animLvl val="lvl"/>
          <dgm:resizeHandles val="exact"/>
        </dgm:presLayoutVars>
      </dgm:prSet>
      <dgm:spPr/>
    </dgm:pt>
    <dgm:pt modelId="{00F064FC-3B79-4473-BFBB-381D2CB78928}" type="pres">
      <dgm:prSet presAssocID="{14F43AAC-F1F0-4E21-BA3B-6F7E863E8684}" presName="composite" presStyleCnt="0"/>
      <dgm:spPr/>
    </dgm:pt>
    <dgm:pt modelId="{D8E21D24-61E8-4F08-80C5-9ED6696C6F6F}" type="pres">
      <dgm:prSet presAssocID="{14F43AAC-F1F0-4E21-BA3B-6F7E863E868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62CC8872-59A1-491C-9BEF-B94687EE1A13}" type="pres">
      <dgm:prSet presAssocID="{14F43AAC-F1F0-4E21-BA3B-6F7E863E8684}" presName="descendantText" presStyleLbl="alignAcc1" presStyleIdx="0" presStyleCnt="5">
        <dgm:presLayoutVars>
          <dgm:bulletEnabled val="1"/>
        </dgm:presLayoutVars>
      </dgm:prSet>
      <dgm:spPr/>
    </dgm:pt>
    <dgm:pt modelId="{506B6161-6895-4855-9869-1E57DBE90282}" type="pres">
      <dgm:prSet presAssocID="{7785C5B8-419C-475E-B59C-3D4A04CBAAEB}" presName="sp" presStyleCnt="0"/>
      <dgm:spPr/>
    </dgm:pt>
    <dgm:pt modelId="{6441E6B7-C9C2-4320-B903-D8499820E3D1}" type="pres">
      <dgm:prSet presAssocID="{E65D006A-0E6A-41E9-AC73-3E73BD4C808E}" presName="composite" presStyleCnt="0"/>
      <dgm:spPr/>
    </dgm:pt>
    <dgm:pt modelId="{69F2DAEB-887E-4CE1-BDFC-15E5DA4F6D29}" type="pres">
      <dgm:prSet presAssocID="{E65D006A-0E6A-41E9-AC73-3E73BD4C808E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3AED496-1F2C-44A6-812F-3FBF6BB0FED3}" type="pres">
      <dgm:prSet presAssocID="{E65D006A-0E6A-41E9-AC73-3E73BD4C808E}" presName="descendantText" presStyleLbl="alignAcc1" presStyleIdx="1" presStyleCnt="5">
        <dgm:presLayoutVars>
          <dgm:bulletEnabled val="1"/>
        </dgm:presLayoutVars>
      </dgm:prSet>
      <dgm:spPr/>
    </dgm:pt>
    <dgm:pt modelId="{97064B1C-A9CE-4C18-9277-B9D5415ECFBD}" type="pres">
      <dgm:prSet presAssocID="{E4A9680B-819C-4E92-BD4B-5D86862EA5E6}" presName="sp" presStyleCnt="0"/>
      <dgm:spPr/>
    </dgm:pt>
    <dgm:pt modelId="{99C1960B-0D46-458E-9C28-73D75B96BC88}" type="pres">
      <dgm:prSet presAssocID="{18BC3DE0-7BD5-40F8-9978-43B8C4A8AD10}" presName="composite" presStyleCnt="0"/>
      <dgm:spPr/>
    </dgm:pt>
    <dgm:pt modelId="{BD3F5480-643A-4F91-88F3-35995E73008B}" type="pres">
      <dgm:prSet presAssocID="{18BC3DE0-7BD5-40F8-9978-43B8C4A8AD10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525879F-DE78-4B8C-8414-5C1A669E3C23}" type="pres">
      <dgm:prSet presAssocID="{18BC3DE0-7BD5-40F8-9978-43B8C4A8AD10}" presName="descendantText" presStyleLbl="alignAcc1" presStyleIdx="2" presStyleCnt="5">
        <dgm:presLayoutVars>
          <dgm:bulletEnabled val="1"/>
        </dgm:presLayoutVars>
      </dgm:prSet>
      <dgm:spPr/>
    </dgm:pt>
    <dgm:pt modelId="{537F6FC0-0B63-4601-9DC0-B6BC82FD4F27}" type="pres">
      <dgm:prSet presAssocID="{C7B0EE0C-F085-4A96-8B5A-9DDD9EA8F184}" presName="sp" presStyleCnt="0"/>
      <dgm:spPr/>
    </dgm:pt>
    <dgm:pt modelId="{7CD143BC-F27F-4E9C-A9F4-C0FB5A669DC1}" type="pres">
      <dgm:prSet presAssocID="{29451F22-E60F-4F63-9F85-D1030983061C}" presName="composite" presStyleCnt="0"/>
      <dgm:spPr/>
    </dgm:pt>
    <dgm:pt modelId="{E28DD192-3C46-4682-8764-3C94A3356BCE}" type="pres">
      <dgm:prSet presAssocID="{29451F22-E60F-4F63-9F85-D1030983061C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39B8B6A1-2998-4292-9484-65CD21A66296}" type="pres">
      <dgm:prSet presAssocID="{29451F22-E60F-4F63-9F85-D1030983061C}" presName="descendantText" presStyleLbl="alignAcc1" presStyleIdx="3" presStyleCnt="5">
        <dgm:presLayoutVars>
          <dgm:bulletEnabled val="1"/>
        </dgm:presLayoutVars>
      </dgm:prSet>
      <dgm:spPr/>
    </dgm:pt>
    <dgm:pt modelId="{9928CED9-CC78-4A2F-B77C-E88BC63BB6EA}" type="pres">
      <dgm:prSet presAssocID="{C0445921-AAD1-4F6F-B32E-2E1B8AF3CA61}" presName="sp" presStyleCnt="0"/>
      <dgm:spPr/>
    </dgm:pt>
    <dgm:pt modelId="{00D0CD33-24E4-4C2F-9FCC-CD01A05DB3E2}" type="pres">
      <dgm:prSet presAssocID="{92258E41-51CC-4C72-BB54-5253705D14A5}" presName="composite" presStyleCnt="0"/>
      <dgm:spPr/>
    </dgm:pt>
    <dgm:pt modelId="{15BA9951-C593-4509-BCA4-E71445600B29}" type="pres">
      <dgm:prSet presAssocID="{92258E41-51CC-4C72-BB54-5253705D14A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C9A28005-D217-40BA-8170-741713F6E866}" type="pres">
      <dgm:prSet presAssocID="{92258E41-51CC-4C72-BB54-5253705D14A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26EF3800-0D03-4178-94A1-932943F9D9C7}" srcId="{9AA221BD-4E76-497D-8283-F12AB69CC0FF}" destId="{E65D006A-0E6A-41E9-AC73-3E73BD4C808E}" srcOrd="1" destOrd="0" parTransId="{32B95E6F-D290-41BD-917C-09BEEDCE641B}" sibTransId="{E4A9680B-819C-4E92-BD4B-5D86862EA5E6}"/>
    <dgm:cxn modelId="{1BBCA90B-58C2-4960-9C04-597B51B5DF86}" srcId="{29451F22-E60F-4F63-9F85-D1030983061C}" destId="{E2942595-44B0-48B6-AFFC-7361737DA348}" srcOrd="0" destOrd="0" parTransId="{BA890116-85D2-40CD-94B2-A79F81CE3DE8}" sibTransId="{BA73A740-DA09-4221-9C86-D6F7EB332E09}"/>
    <dgm:cxn modelId="{89548E17-DBAA-4ACC-B90A-DB7CD4E4E9D0}" type="presOf" srcId="{B1891EC7-55D4-4B24-AFAC-BC75D954308A}" destId="{62CC8872-59A1-491C-9BEF-B94687EE1A13}" srcOrd="0" destOrd="0" presId="urn:microsoft.com/office/officeart/2005/8/layout/chevron2"/>
    <dgm:cxn modelId="{4F5AC219-2BEC-4008-8685-C2128809F5B7}" type="presOf" srcId="{16473434-1375-46FE-B348-30D7416B8AA1}" destId="{C3AED496-1F2C-44A6-812F-3FBF6BB0FED3}" srcOrd="0" destOrd="0" presId="urn:microsoft.com/office/officeart/2005/8/layout/chevron2"/>
    <dgm:cxn modelId="{1169B01F-62EC-4BEA-BB65-F8A04809B19D}" srcId="{18BC3DE0-7BD5-40F8-9978-43B8C4A8AD10}" destId="{3D4CF1B7-2CF2-4A06-B6A1-EEC147A8063F}" srcOrd="0" destOrd="0" parTransId="{53BDFAE5-F981-4284-B76D-E31DE15B7C68}" sibTransId="{3A17193F-6267-418A-B349-412C04CEEAA8}"/>
    <dgm:cxn modelId="{1EF0B21F-1A37-4667-A554-95DC7B5F769A}" type="presOf" srcId="{90F6A6CE-D0DE-459F-99B5-37B20F308443}" destId="{C9A28005-D217-40BA-8170-741713F6E866}" srcOrd="0" destOrd="0" presId="urn:microsoft.com/office/officeart/2005/8/layout/chevron2"/>
    <dgm:cxn modelId="{9078635C-DECB-4187-8DF1-6D80FACD6AD7}" type="presOf" srcId="{9AA221BD-4E76-497D-8283-F12AB69CC0FF}" destId="{5CE35AE7-90FA-4672-8749-A01D597E1556}" srcOrd="0" destOrd="0" presId="urn:microsoft.com/office/officeart/2005/8/layout/chevron2"/>
    <dgm:cxn modelId="{3C325C4A-FFF4-4405-B956-969B96AF265A}" type="presOf" srcId="{92258E41-51CC-4C72-BB54-5253705D14A5}" destId="{15BA9951-C593-4509-BCA4-E71445600B29}" srcOrd="0" destOrd="0" presId="urn:microsoft.com/office/officeart/2005/8/layout/chevron2"/>
    <dgm:cxn modelId="{A5C9496A-0764-470A-B66C-E9876FAB5797}" type="presOf" srcId="{18BC3DE0-7BD5-40F8-9978-43B8C4A8AD10}" destId="{BD3F5480-643A-4F91-88F3-35995E73008B}" srcOrd="0" destOrd="0" presId="urn:microsoft.com/office/officeart/2005/8/layout/chevron2"/>
    <dgm:cxn modelId="{05CBF183-5A03-4800-AE22-D0BEBCA9E279}" type="presOf" srcId="{14F43AAC-F1F0-4E21-BA3B-6F7E863E8684}" destId="{D8E21D24-61E8-4F08-80C5-9ED6696C6F6F}" srcOrd="0" destOrd="0" presId="urn:microsoft.com/office/officeart/2005/8/layout/chevron2"/>
    <dgm:cxn modelId="{101EE686-B3A4-4C61-BE94-7FA63769C949}" srcId="{E65D006A-0E6A-41E9-AC73-3E73BD4C808E}" destId="{16473434-1375-46FE-B348-30D7416B8AA1}" srcOrd="0" destOrd="0" parTransId="{8B28FACE-C146-4BB5-A199-2E3F091E74D3}" sibTransId="{8789501B-21F2-4453-8716-3328A6001582}"/>
    <dgm:cxn modelId="{3E0CE194-B456-450B-82D3-86ECA6203A49}" type="presOf" srcId="{E2942595-44B0-48B6-AFFC-7361737DA348}" destId="{39B8B6A1-2998-4292-9484-65CD21A66296}" srcOrd="0" destOrd="0" presId="urn:microsoft.com/office/officeart/2005/8/layout/chevron2"/>
    <dgm:cxn modelId="{8AADA09F-641B-4927-BE75-DF0A91E39EA4}" type="presOf" srcId="{3D4CF1B7-2CF2-4A06-B6A1-EEC147A8063F}" destId="{8525879F-DE78-4B8C-8414-5C1A669E3C23}" srcOrd="0" destOrd="0" presId="urn:microsoft.com/office/officeart/2005/8/layout/chevron2"/>
    <dgm:cxn modelId="{4B0601B3-3E60-44E0-B4AF-DB2E250F90CA}" type="presOf" srcId="{29451F22-E60F-4F63-9F85-D1030983061C}" destId="{E28DD192-3C46-4682-8764-3C94A3356BCE}" srcOrd="0" destOrd="0" presId="urn:microsoft.com/office/officeart/2005/8/layout/chevron2"/>
    <dgm:cxn modelId="{7A9CB0C8-B29F-4F49-AFFC-07E69302D7EE}" srcId="{9AA221BD-4E76-497D-8283-F12AB69CC0FF}" destId="{18BC3DE0-7BD5-40F8-9978-43B8C4A8AD10}" srcOrd="2" destOrd="0" parTransId="{61FE1B71-A16F-4D48-BE9E-105D3C0DE6E6}" sibTransId="{C7B0EE0C-F085-4A96-8B5A-9DDD9EA8F184}"/>
    <dgm:cxn modelId="{0F4DE5CD-B7E4-4605-8717-DB433890B07E}" srcId="{9AA221BD-4E76-497D-8283-F12AB69CC0FF}" destId="{92258E41-51CC-4C72-BB54-5253705D14A5}" srcOrd="4" destOrd="0" parTransId="{96C6013E-EE51-4C1B-A0A5-9BC78D527A24}" sibTransId="{DF6CD487-B60A-4247-8509-8D1F9A17261B}"/>
    <dgm:cxn modelId="{8CB42ACF-3E0A-4B41-B60D-7DF9C428C0F9}" type="presOf" srcId="{E65D006A-0E6A-41E9-AC73-3E73BD4C808E}" destId="{69F2DAEB-887E-4CE1-BDFC-15E5DA4F6D29}" srcOrd="0" destOrd="0" presId="urn:microsoft.com/office/officeart/2005/8/layout/chevron2"/>
    <dgm:cxn modelId="{CBF1FFDA-8743-46DE-A53C-58C1644167BD}" srcId="{14F43AAC-F1F0-4E21-BA3B-6F7E863E8684}" destId="{B1891EC7-55D4-4B24-AFAC-BC75D954308A}" srcOrd="0" destOrd="0" parTransId="{7FF3B9FC-FA05-43A0-8E12-C0A5DF1021C3}" sibTransId="{6499D549-F26F-4A04-9354-3FFAF00C197F}"/>
    <dgm:cxn modelId="{D62F3BDD-9530-4C3C-80D7-B9BDBDBBAE71}" srcId="{9AA221BD-4E76-497D-8283-F12AB69CC0FF}" destId="{14F43AAC-F1F0-4E21-BA3B-6F7E863E8684}" srcOrd="0" destOrd="0" parTransId="{4620476E-1E17-4A86-9034-CC86650CCA75}" sibTransId="{7785C5B8-419C-475E-B59C-3D4A04CBAAEB}"/>
    <dgm:cxn modelId="{3A448CDF-F024-4A48-AEAC-8369F9668573}" srcId="{9AA221BD-4E76-497D-8283-F12AB69CC0FF}" destId="{29451F22-E60F-4F63-9F85-D1030983061C}" srcOrd="3" destOrd="0" parTransId="{0766DC1C-1CDE-4153-910B-5FE841973B6A}" sibTransId="{C0445921-AAD1-4F6F-B32E-2E1B8AF3CA61}"/>
    <dgm:cxn modelId="{4155EEE7-895B-4F3B-A15B-6F40C34E7F6C}" srcId="{92258E41-51CC-4C72-BB54-5253705D14A5}" destId="{90F6A6CE-D0DE-459F-99B5-37B20F308443}" srcOrd="0" destOrd="0" parTransId="{45E88446-F5F2-4D13-89A4-E0CDDC864104}" sibTransId="{3B1BE8FB-861C-4A04-AFA0-6576A6353B40}"/>
    <dgm:cxn modelId="{2270003F-F0B6-4714-A431-1C7749C9E8B6}" type="presParOf" srcId="{5CE35AE7-90FA-4672-8749-A01D597E1556}" destId="{00F064FC-3B79-4473-BFBB-381D2CB78928}" srcOrd="0" destOrd="0" presId="urn:microsoft.com/office/officeart/2005/8/layout/chevron2"/>
    <dgm:cxn modelId="{F5A0E816-D83E-4FF9-8973-F1108910DD16}" type="presParOf" srcId="{00F064FC-3B79-4473-BFBB-381D2CB78928}" destId="{D8E21D24-61E8-4F08-80C5-9ED6696C6F6F}" srcOrd="0" destOrd="0" presId="urn:microsoft.com/office/officeart/2005/8/layout/chevron2"/>
    <dgm:cxn modelId="{3FB7A97A-9EFC-4F25-AB6A-79D76B29514F}" type="presParOf" srcId="{00F064FC-3B79-4473-BFBB-381D2CB78928}" destId="{62CC8872-59A1-491C-9BEF-B94687EE1A13}" srcOrd="1" destOrd="0" presId="urn:microsoft.com/office/officeart/2005/8/layout/chevron2"/>
    <dgm:cxn modelId="{562C373B-3DD8-40DA-8194-C088820694BF}" type="presParOf" srcId="{5CE35AE7-90FA-4672-8749-A01D597E1556}" destId="{506B6161-6895-4855-9869-1E57DBE90282}" srcOrd="1" destOrd="0" presId="urn:microsoft.com/office/officeart/2005/8/layout/chevron2"/>
    <dgm:cxn modelId="{82FDAC23-F4CD-40DA-B765-028E470FCEB4}" type="presParOf" srcId="{5CE35AE7-90FA-4672-8749-A01D597E1556}" destId="{6441E6B7-C9C2-4320-B903-D8499820E3D1}" srcOrd="2" destOrd="0" presId="urn:microsoft.com/office/officeart/2005/8/layout/chevron2"/>
    <dgm:cxn modelId="{167BF66C-D316-4091-94E2-EFC380980D17}" type="presParOf" srcId="{6441E6B7-C9C2-4320-B903-D8499820E3D1}" destId="{69F2DAEB-887E-4CE1-BDFC-15E5DA4F6D29}" srcOrd="0" destOrd="0" presId="urn:microsoft.com/office/officeart/2005/8/layout/chevron2"/>
    <dgm:cxn modelId="{CD218236-14ED-474A-AB2B-0B7826C81CF8}" type="presParOf" srcId="{6441E6B7-C9C2-4320-B903-D8499820E3D1}" destId="{C3AED496-1F2C-44A6-812F-3FBF6BB0FED3}" srcOrd="1" destOrd="0" presId="urn:microsoft.com/office/officeart/2005/8/layout/chevron2"/>
    <dgm:cxn modelId="{23FABCD2-DF48-4A33-9CB5-3FDD0256CC69}" type="presParOf" srcId="{5CE35AE7-90FA-4672-8749-A01D597E1556}" destId="{97064B1C-A9CE-4C18-9277-B9D5415ECFBD}" srcOrd="3" destOrd="0" presId="urn:microsoft.com/office/officeart/2005/8/layout/chevron2"/>
    <dgm:cxn modelId="{9D529FDD-1C95-45E4-AF80-473803FC95EE}" type="presParOf" srcId="{5CE35AE7-90FA-4672-8749-A01D597E1556}" destId="{99C1960B-0D46-458E-9C28-73D75B96BC88}" srcOrd="4" destOrd="0" presId="urn:microsoft.com/office/officeart/2005/8/layout/chevron2"/>
    <dgm:cxn modelId="{BC8C4F8E-FD0D-479D-A59A-06E9AE1F0738}" type="presParOf" srcId="{99C1960B-0D46-458E-9C28-73D75B96BC88}" destId="{BD3F5480-643A-4F91-88F3-35995E73008B}" srcOrd="0" destOrd="0" presId="urn:microsoft.com/office/officeart/2005/8/layout/chevron2"/>
    <dgm:cxn modelId="{7628E64D-D8D3-4CD3-BF56-4A5F49502789}" type="presParOf" srcId="{99C1960B-0D46-458E-9C28-73D75B96BC88}" destId="{8525879F-DE78-4B8C-8414-5C1A669E3C23}" srcOrd="1" destOrd="0" presId="urn:microsoft.com/office/officeart/2005/8/layout/chevron2"/>
    <dgm:cxn modelId="{3B2ED602-634E-4AF1-AC7F-625146261889}" type="presParOf" srcId="{5CE35AE7-90FA-4672-8749-A01D597E1556}" destId="{537F6FC0-0B63-4601-9DC0-B6BC82FD4F27}" srcOrd="5" destOrd="0" presId="urn:microsoft.com/office/officeart/2005/8/layout/chevron2"/>
    <dgm:cxn modelId="{00C1F106-C284-4340-9E4D-98F3C8CFBB54}" type="presParOf" srcId="{5CE35AE7-90FA-4672-8749-A01D597E1556}" destId="{7CD143BC-F27F-4E9C-A9F4-C0FB5A669DC1}" srcOrd="6" destOrd="0" presId="urn:microsoft.com/office/officeart/2005/8/layout/chevron2"/>
    <dgm:cxn modelId="{E1817205-F37F-4CC1-BF3C-A6BE3E061D98}" type="presParOf" srcId="{7CD143BC-F27F-4E9C-A9F4-C0FB5A669DC1}" destId="{E28DD192-3C46-4682-8764-3C94A3356BCE}" srcOrd="0" destOrd="0" presId="urn:microsoft.com/office/officeart/2005/8/layout/chevron2"/>
    <dgm:cxn modelId="{A4DA28A3-B506-4C1A-A828-4538A3F01B90}" type="presParOf" srcId="{7CD143BC-F27F-4E9C-A9F4-C0FB5A669DC1}" destId="{39B8B6A1-2998-4292-9484-65CD21A66296}" srcOrd="1" destOrd="0" presId="urn:microsoft.com/office/officeart/2005/8/layout/chevron2"/>
    <dgm:cxn modelId="{305BB401-FA56-430E-A8F3-503D789CC2D2}" type="presParOf" srcId="{5CE35AE7-90FA-4672-8749-A01D597E1556}" destId="{9928CED9-CC78-4A2F-B77C-E88BC63BB6EA}" srcOrd="7" destOrd="0" presId="urn:microsoft.com/office/officeart/2005/8/layout/chevron2"/>
    <dgm:cxn modelId="{5C3E74A4-EC29-4308-8693-1A6E237C5DC4}" type="presParOf" srcId="{5CE35AE7-90FA-4672-8749-A01D597E1556}" destId="{00D0CD33-24E4-4C2F-9FCC-CD01A05DB3E2}" srcOrd="8" destOrd="0" presId="urn:microsoft.com/office/officeart/2005/8/layout/chevron2"/>
    <dgm:cxn modelId="{E15FC797-DA1A-47C6-9AE6-90B5C5B272A7}" type="presParOf" srcId="{00D0CD33-24E4-4C2F-9FCC-CD01A05DB3E2}" destId="{15BA9951-C593-4509-BCA4-E71445600B29}" srcOrd="0" destOrd="0" presId="urn:microsoft.com/office/officeart/2005/8/layout/chevron2"/>
    <dgm:cxn modelId="{97A8A645-15EE-4898-B64B-0431EB3C3568}" type="presParOf" srcId="{00D0CD33-24E4-4C2F-9FCC-CD01A05DB3E2}" destId="{C9A28005-D217-40BA-8170-741713F6E86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21D24-61E8-4F08-80C5-9ED6696C6F6F}">
      <dsp:nvSpPr>
        <dsp:cNvPr id="0" name=""/>
        <dsp:cNvSpPr/>
      </dsp:nvSpPr>
      <dsp:spPr>
        <a:xfrm rot="5400000">
          <a:off x="-141749" y="145887"/>
          <a:ext cx="944999" cy="6614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 rot="-5400000">
        <a:off x="2" y="334887"/>
        <a:ext cx="661499" cy="283500"/>
      </dsp:txXfrm>
    </dsp:sp>
    <dsp:sp modelId="{62CC8872-59A1-491C-9BEF-B94687EE1A13}">
      <dsp:nvSpPr>
        <dsp:cNvPr id="0" name=""/>
        <dsp:cNvSpPr/>
      </dsp:nvSpPr>
      <dsp:spPr>
        <a:xfrm rot="5400000">
          <a:off x="3723937" y="-3058300"/>
          <a:ext cx="614572" cy="6739448"/>
        </a:xfrm>
        <a:prstGeom prst="round2Same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b="1" kern="1200" dirty="0">
              <a:latin typeface="Palatino Linotype" pitchFamily="18" charset="0"/>
            </a:rPr>
            <a:t>разработать модель ценностного управления самоопределением детей;</a:t>
          </a:r>
        </a:p>
      </dsp:txBody>
      <dsp:txXfrm rot="-5400000">
        <a:off x="661500" y="34138"/>
        <a:ext cx="6709447" cy="554570"/>
      </dsp:txXfrm>
    </dsp:sp>
    <dsp:sp modelId="{69F2DAEB-887E-4CE1-BDFC-15E5DA4F6D29}">
      <dsp:nvSpPr>
        <dsp:cNvPr id="0" name=""/>
        <dsp:cNvSpPr/>
      </dsp:nvSpPr>
      <dsp:spPr>
        <a:xfrm rot="5400000">
          <a:off x="-141749" y="971992"/>
          <a:ext cx="944999" cy="6614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sp:txBody>
      <dsp:txXfrm rot="-5400000">
        <a:off x="2" y="1160992"/>
        <a:ext cx="661499" cy="283500"/>
      </dsp:txXfrm>
    </dsp:sp>
    <dsp:sp modelId="{C3AED496-1F2C-44A6-812F-3FBF6BB0FED3}">
      <dsp:nvSpPr>
        <dsp:cNvPr id="0" name=""/>
        <dsp:cNvSpPr/>
      </dsp:nvSpPr>
      <dsp:spPr>
        <a:xfrm rot="5400000">
          <a:off x="3724098" y="-2232357"/>
          <a:ext cx="614249" cy="6739448"/>
        </a:xfrm>
        <a:prstGeom prst="round2Same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b="1" kern="1200" dirty="0">
              <a:latin typeface="Palatino Linotype" pitchFamily="18" charset="0"/>
            </a:rPr>
            <a:t>создать на базе гимназии Центр дополнительного образования детей;</a:t>
          </a:r>
        </a:p>
      </dsp:txBody>
      <dsp:txXfrm rot="-5400000">
        <a:off x="661499" y="860227"/>
        <a:ext cx="6709463" cy="554279"/>
      </dsp:txXfrm>
    </dsp:sp>
    <dsp:sp modelId="{BD3F5480-643A-4F91-88F3-35995E73008B}">
      <dsp:nvSpPr>
        <dsp:cNvPr id="0" name=""/>
        <dsp:cNvSpPr/>
      </dsp:nvSpPr>
      <dsp:spPr>
        <a:xfrm rot="5400000">
          <a:off x="-141749" y="1798096"/>
          <a:ext cx="944999" cy="6614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sp:txBody>
      <dsp:txXfrm rot="-5400000">
        <a:off x="2" y="1987096"/>
        <a:ext cx="661499" cy="283500"/>
      </dsp:txXfrm>
    </dsp:sp>
    <dsp:sp modelId="{8525879F-DE78-4B8C-8414-5C1A669E3C23}">
      <dsp:nvSpPr>
        <dsp:cNvPr id="0" name=""/>
        <dsp:cNvSpPr/>
      </dsp:nvSpPr>
      <dsp:spPr>
        <a:xfrm rot="5400000">
          <a:off x="3724098" y="-1406253"/>
          <a:ext cx="614249" cy="6739448"/>
        </a:xfrm>
        <a:prstGeom prst="round2Same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b="1" kern="1200" dirty="0">
              <a:latin typeface="Palatino Linotype" pitchFamily="18" charset="0"/>
            </a:rPr>
            <a:t>внедрить на базе ЦДО модель ценностного управления самоопределением детей на основе сценарного подхода;</a:t>
          </a:r>
        </a:p>
      </dsp:txBody>
      <dsp:txXfrm rot="-5400000">
        <a:off x="661499" y="1686331"/>
        <a:ext cx="6709463" cy="554279"/>
      </dsp:txXfrm>
    </dsp:sp>
    <dsp:sp modelId="{E28DD192-3C46-4682-8764-3C94A3356BCE}">
      <dsp:nvSpPr>
        <dsp:cNvPr id="0" name=""/>
        <dsp:cNvSpPr/>
      </dsp:nvSpPr>
      <dsp:spPr>
        <a:xfrm rot="5400000">
          <a:off x="-141749" y="2624200"/>
          <a:ext cx="944999" cy="6614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sp:txBody>
      <dsp:txXfrm rot="-5400000">
        <a:off x="2" y="2813200"/>
        <a:ext cx="661499" cy="283500"/>
      </dsp:txXfrm>
    </dsp:sp>
    <dsp:sp modelId="{39B8B6A1-2998-4292-9484-65CD21A66296}">
      <dsp:nvSpPr>
        <dsp:cNvPr id="0" name=""/>
        <dsp:cNvSpPr/>
      </dsp:nvSpPr>
      <dsp:spPr>
        <a:xfrm rot="5400000">
          <a:off x="3724098" y="-580148"/>
          <a:ext cx="614249" cy="6739448"/>
        </a:xfrm>
        <a:prstGeom prst="round2Same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b="1" kern="1200" dirty="0">
              <a:latin typeface="Palatino Linotype" pitchFamily="18" charset="0"/>
            </a:rPr>
            <a:t>проанализировать результативность внедрения и скорректировать модель;</a:t>
          </a:r>
        </a:p>
      </dsp:txBody>
      <dsp:txXfrm rot="-5400000">
        <a:off x="661499" y="2512436"/>
        <a:ext cx="6709463" cy="554279"/>
      </dsp:txXfrm>
    </dsp:sp>
    <dsp:sp modelId="{15BA9951-C593-4509-BCA4-E71445600B29}">
      <dsp:nvSpPr>
        <dsp:cNvPr id="0" name=""/>
        <dsp:cNvSpPr/>
      </dsp:nvSpPr>
      <dsp:spPr>
        <a:xfrm rot="5400000">
          <a:off x="-141749" y="3450304"/>
          <a:ext cx="944999" cy="6614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</a:p>
      </dsp:txBody>
      <dsp:txXfrm rot="-5400000">
        <a:off x="2" y="3639304"/>
        <a:ext cx="661499" cy="283500"/>
      </dsp:txXfrm>
    </dsp:sp>
    <dsp:sp modelId="{C9A28005-D217-40BA-8170-741713F6E866}">
      <dsp:nvSpPr>
        <dsp:cNvPr id="0" name=""/>
        <dsp:cNvSpPr/>
      </dsp:nvSpPr>
      <dsp:spPr>
        <a:xfrm rot="5400000">
          <a:off x="3724098" y="245955"/>
          <a:ext cx="614249" cy="6739448"/>
        </a:xfrm>
        <a:prstGeom prst="round2Same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b="1" kern="1200" dirty="0">
              <a:latin typeface="Palatino Linotype" pitchFamily="18" charset="0"/>
            </a:rPr>
            <a:t>распространить опыт реализации проекта в другие образовательные учреждения.</a:t>
          </a:r>
        </a:p>
      </dsp:txBody>
      <dsp:txXfrm rot="-5400000">
        <a:off x="661499" y="3338540"/>
        <a:ext cx="6709463" cy="554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0ED35-EC5F-4A33-B99D-98A35F9D4C93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DE0E4-A9D3-470B-A65D-6E1048B30E73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3C822-0249-4F11-BE36-C780FC9F3295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B3125-7239-4512-A705-2D50876A2888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EEA28-66D7-4F0A-9C0E-A8023C3DB990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5FEB4-7D83-4202-93F5-C065195716CB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A2254-1994-4E1D-BEBC-9BCBA49EEAD4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454C3-A3C1-4354-BAD9-E9EEDC8B33AF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AC710-B773-4C22-9511-EDA13F68D9F3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DDC3A-6FB8-4242-B55F-B22CCD3AA403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F3AD0-8C32-4F8B-8FE1-8CF281E583F1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A53E3D-4D9F-45EA-8A59-3A14BA695679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lass\Desktop\&#1055;&#1056;&#1054;&#1045;&#1050;&#1058;%20&#1056;&#1072;&#1073;&#1086;&#1095;&#1080;&#1077;%20&#1082;&#1072;&#1076;&#1088;&#1099;\VIDEO-2018-11-09-14-09-21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70"/>
          <p:cNvSpPr>
            <a:spLocks noGrp="1" noChangeArrowheads="1"/>
          </p:cNvSpPr>
          <p:nvPr>
            <p:ph type="ctrTitle"/>
          </p:nvPr>
        </p:nvSpPr>
        <p:spPr>
          <a:xfrm>
            <a:off x="0" y="142875"/>
            <a:ext cx="9144000" cy="857250"/>
          </a:xfrm>
        </p:spPr>
        <p:txBody>
          <a:bodyPr/>
          <a:lstStyle/>
          <a:p>
            <a:r>
              <a:rPr lang="ru-RU" sz="1800">
                <a:latin typeface="Palatino Linotype" pitchFamily="18" charset="0"/>
                <a:cs typeface="Times New Roman" pitchFamily="18" charset="0"/>
              </a:rPr>
              <a:t>Муниципальное общеобразовательное бюджетное учреждение </a:t>
            </a:r>
            <a:br>
              <a:rPr lang="ru-RU" sz="1800">
                <a:latin typeface="Palatino Linotype" pitchFamily="18" charset="0"/>
              </a:rPr>
            </a:br>
            <a:r>
              <a:rPr lang="ru-RU" sz="1800">
                <a:latin typeface="Palatino Linotype" pitchFamily="18" charset="0"/>
                <a:cs typeface="Times New Roman" pitchFamily="18" charset="0"/>
              </a:rPr>
              <a:t>гимназия № 6 г. Сочи</a:t>
            </a:r>
            <a:endParaRPr lang="ru-RU" sz="1800">
              <a:latin typeface="Palatino Linotype" pitchFamily="18" charset="0"/>
            </a:endParaRPr>
          </a:p>
        </p:txBody>
      </p:sp>
      <p:sp>
        <p:nvSpPr>
          <p:cNvPr id="2051" name="Rectangle 170"/>
          <p:cNvSpPr txBox="1">
            <a:spLocks noChangeArrowheads="1"/>
          </p:cNvSpPr>
          <p:nvPr/>
        </p:nvSpPr>
        <p:spPr bwMode="auto">
          <a:xfrm>
            <a:off x="251520" y="2564904"/>
            <a:ext cx="50405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«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Модель управления ценностно – профессиональным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самоопределением учащихся на основе сценарного подхода»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»</a:t>
            </a:r>
            <a:endParaRPr lang="es-ES" sz="2400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4" name="Rectangle 170"/>
          <p:cNvSpPr txBox="1">
            <a:spLocks noChangeArrowheads="1"/>
          </p:cNvSpPr>
          <p:nvPr/>
        </p:nvSpPr>
        <p:spPr bwMode="auto">
          <a:xfrm>
            <a:off x="1115616" y="1377284"/>
            <a:ext cx="7488832" cy="59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dirty="0"/>
              <a:t>Отчет о реализации проекта краевой инновационной площадки </a:t>
            </a:r>
            <a:endParaRPr lang="ru-RU" sz="1400" dirty="0"/>
          </a:p>
          <a:p>
            <a:pPr algn="ctr"/>
            <a:r>
              <a:rPr lang="ru-RU" dirty="0"/>
              <a:t>за 2019 год</a:t>
            </a:r>
            <a:endParaRPr lang="ru-RU" sz="1400" dirty="0">
              <a:effectLst/>
            </a:endParaRP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3357563" y="6215063"/>
            <a:ext cx="2786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Palatino Linotype" pitchFamily="18" charset="0"/>
              </a:rPr>
              <a:t>2019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85750"/>
            <a:ext cx="7300913" cy="782638"/>
          </a:xfrm>
        </p:spPr>
        <p:txBody>
          <a:bodyPr/>
          <a:lstStyle/>
          <a:p>
            <a:pPr eaLnBrk="1" hangingPunct="1"/>
            <a:r>
              <a:rPr lang="ru-RU" sz="3200">
                <a:solidFill>
                  <a:srgbClr val="C00000"/>
                </a:solidFill>
                <a:latin typeface="Palatino Linotype" pitchFamily="18" charset="0"/>
              </a:rPr>
              <a:t>Пробные 8 часовые курсы на базе </a:t>
            </a:r>
            <a:r>
              <a:rPr lang="ru-RU" sz="3200" b="1">
                <a:solidFill>
                  <a:srgbClr val="C00000"/>
                </a:solidFill>
                <a:latin typeface="Palatino Linotype" pitchFamily="18" charset="0"/>
              </a:rPr>
              <a:t>ГБПОУ КК «Сочинский профессиональный техникум»</a:t>
            </a:r>
            <a:endParaRPr lang="ru-RU" sz="320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5" name="VIDEO-2018-11-09-14-09-2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38" y="1428750"/>
            <a:ext cx="7358062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7"/>
          <p:cNvSpPr>
            <a:spLocks noGrp="1"/>
          </p:cNvSpPr>
          <p:nvPr>
            <p:ph type="title"/>
          </p:nvPr>
        </p:nvSpPr>
        <p:spPr>
          <a:xfrm>
            <a:off x="785813" y="214313"/>
            <a:ext cx="7543800" cy="1143000"/>
          </a:xfrm>
        </p:spPr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Вручение сертификатов </a:t>
            </a:r>
            <a:br>
              <a:rPr lang="ru-RU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о прохождении курсов</a:t>
            </a:r>
          </a:p>
        </p:txBody>
      </p:sp>
      <p:pic>
        <p:nvPicPr>
          <p:cNvPr id="5" name="Содержимое 3" descr="WhatsApp Image 2019-03-29 at 13.22.00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0" y="1500188"/>
            <a:ext cx="6215063" cy="4660900"/>
          </a:xfrm>
          <a:ln w="3175">
            <a:solidFill>
              <a:srgbClr val="FFFF00">
                <a:alpha val="34000"/>
              </a:srgbClr>
            </a:solidFill>
          </a:ln>
          <a:effectLst>
            <a:outerShdw blurRad="1270000" sx="107000" sy="107000" algn="ctr" rotWithShape="0">
              <a:srgbClr val="FFC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8"/>
          <p:cNvSpPr>
            <a:spLocks noGrp="1"/>
          </p:cNvSpPr>
          <p:nvPr>
            <p:ph type="title"/>
          </p:nvPr>
        </p:nvSpPr>
        <p:spPr>
          <a:xfrm>
            <a:off x="928688" y="142875"/>
            <a:ext cx="7472362" cy="1500188"/>
          </a:xfrm>
        </p:spPr>
        <p:txBody>
          <a:bodyPr/>
          <a:lstStyle/>
          <a:p>
            <a:r>
              <a:rPr lang="en-US" sz="3600">
                <a:solidFill>
                  <a:srgbClr val="C00000"/>
                </a:solidFill>
                <a:latin typeface="Palatino Linotype" pitchFamily="18" charset="0"/>
              </a:rPr>
              <a:t>IV</a:t>
            </a:r>
            <a:r>
              <a:rPr lang="ru-RU" sz="3600">
                <a:solidFill>
                  <a:srgbClr val="C00000"/>
                </a:solidFill>
                <a:latin typeface="Palatino Linotype" pitchFamily="18" charset="0"/>
              </a:rPr>
              <a:t> Региональный чемпионат «Молодые профессионалы» </a:t>
            </a:r>
            <a:r>
              <a:rPr lang="en-US" sz="3600">
                <a:solidFill>
                  <a:srgbClr val="C00000"/>
                </a:solidFill>
                <a:latin typeface="Palatino Linotype" pitchFamily="18" charset="0"/>
              </a:rPr>
              <a:t>WorldSkills Russia</a:t>
            </a:r>
            <a:endParaRPr lang="ru-RU" sz="360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5" name="Picture 3" descr="C:\Users\klass\Desktop\ПРОЕКТ Рабочие кадры\WhatsApp Image 2019-04-06 at 12.39.46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857375"/>
            <a:ext cx="3357563" cy="4429125"/>
          </a:xfrm>
          <a:prstGeom prst="rect">
            <a:avLst/>
          </a:prstGeom>
          <a:ln w="3175">
            <a:solidFill>
              <a:srgbClr val="FFFF00">
                <a:alpha val="34000"/>
              </a:srgbClr>
            </a:solidFill>
          </a:ln>
          <a:effectLst>
            <a:outerShdw blurRad="1270000" sx="107000" sy="107000" algn="ctr" rotWithShape="0">
              <a:srgbClr val="FFC000">
                <a:alpha val="40000"/>
              </a:srgbClr>
            </a:outerShdw>
          </a:effectLst>
        </p:spPr>
      </p:pic>
      <p:pic>
        <p:nvPicPr>
          <p:cNvPr id="6" name="Picture 4" descr="C:\Users\klass\Desktop\ПРОЕКТ Рабочие кадры\WhatsApp Image 2019-04-06 at 12.39.46(3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1857375"/>
            <a:ext cx="3340100" cy="4452938"/>
          </a:xfrm>
          <a:prstGeom prst="rect">
            <a:avLst/>
          </a:prstGeom>
          <a:ln w="3175">
            <a:solidFill>
              <a:srgbClr val="FFFF00">
                <a:alpha val="34000"/>
              </a:srgbClr>
            </a:solidFill>
          </a:ln>
          <a:effectLst>
            <a:outerShdw blurRad="1270000" sx="107000" sy="107000" algn="ctr" rotWithShape="0">
              <a:srgbClr val="FFC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Инновационный продукт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28625" y="1571625"/>
            <a:ext cx="8229600" cy="5715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400" b="1"/>
              <a:t>Профориентационная неделя «Вместе ярче мир»</a:t>
            </a:r>
          </a:p>
        </p:txBody>
      </p:sp>
      <p:pic>
        <p:nvPicPr>
          <p:cNvPr id="15364" name="Рисунок 3" descr="C:\Users\klass\Desktop\ПРОФОРИЕНТАЦИЯ 17-18\неделя ЭНЕРГОСБЕРЕЖЕНИЯ\десант по энергосбереж младшие\WhatsApp Image 2018-04-03 at 12.01.1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2071688"/>
            <a:ext cx="3857625" cy="36433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365" name="Рисунок 4" descr="C:\Users\klass\Desktop\ПРОФОРИЕНТАЦИЯ 17-18\неделя ЭНЕРГОСБЕРЕЖЕНИЯ\десант по энергосбереж младшие\WhatsApp Image 2018-04-03 at 12.03.1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429000"/>
            <a:ext cx="3571875" cy="314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Инновационный продукт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28625" y="1571625"/>
            <a:ext cx="8229600" cy="5715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400" b="1"/>
              <a:t>Профориентационная неделя «Вместе ярче мир»</a:t>
            </a:r>
          </a:p>
        </p:txBody>
      </p:sp>
      <p:pic>
        <p:nvPicPr>
          <p:cNvPr id="16388" name="Рисунок 3" descr="C:\Users\klass\Desktop\ПРОФОРИЕНТАЦИЯ 17-18\неделя ЭНЕРГОСБЕРЕЖЕНИЯ\фото десант в район\Снимок экрана 2018-04-07 в 7.20.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214813"/>
            <a:ext cx="4327525" cy="24399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389" name="Рисунок 4" descr="C:\Users\klass\Desktop\ПРОФОРИЕНТАЦИЯ 17-18\неделя ЭНЕРГОСБЕРЕЖЕНИЯ\фото десант в район\Снимок экрана 2018-04-07 в 7.29.3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2214563"/>
            <a:ext cx="4346575" cy="2425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Инновационный продукт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28625" y="857250"/>
            <a:ext cx="8229600" cy="5715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400" b="1"/>
              <a:t>Профориентационная неделя «Вместе ярче мир»</a:t>
            </a:r>
          </a:p>
        </p:txBody>
      </p:sp>
      <p:pic>
        <p:nvPicPr>
          <p:cNvPr id="17412" name="Рисунок 4" descr="C:\Users\klass\Desktop\ПРОФОРИЕНТАЦИЯ 17-18\неделя ЭНЕРГОСБЕРЕЖЕНИЯ\экскурсия в россети\f_Qfm5-Saj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1285875"/>
            <a:ext cx="6429375" cy="3286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3" name="Рисунок 3" descr="C:\Users\klass\Desktop\ПРОФОРИЕНТАЦИЯ 17-18\неделя ЭНЕРГОСБЕРЕЖЕНИЯ\экскурсия в россети\Yx8fStp7gn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3"/>
            <a:ext cx="4286250" cy="35004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lass\Desktop\ПРОЕКТ Рабочие кадры\Годовой отчет площадка 2017-2018\ЦЗН 25.04.18 Планета Ресурсов\WhatsApp Image 2018-04-25 at 15.11.0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3643313"/>
            <a:ext cx="2986088" cy="2239962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Сетевое взаимодействие</a:t>
            </a:r>
          </a:p>
        </p:txBody>
      </p:sp>
      <p:sp>
        <p:nvSpPr>
          <p:cNvPr id="4" name="Шестиугольник 3"/>
          <p:cNvSpPr/>
          <p:nvPr/>
        </p:nvSpPr>
        <p:spPr>
          <a:xfrm>
            <a:off x="571472" y="1214422"/>
            <a:ext cx="7572399" cy="714375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cap="small" dirty="0">
                <a:solidFill>
                  <a:srgbClr val="C00000"/>
                </a:solidFill>
                <a:latin typeface="Palatino Linotype" pitchFamily="18" charset="0"/>
              </a:rPr>
              <a:t>ГКУ КК ЦЗН города Сочи</a:t>
            </a:r>
            <a:endParaRPr lang="ru-RU" sz="2800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357438" y="2000250"/>
            <a:ext cx="3786187" cy="214313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 err="1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2357430"/>
            <a:ext cx="2143109" cy="12144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solidFill>
                  <a:schemeClr val="tx1"/>
                </a:solidFill>
                <a:latin typeface="Palatino Linotype" pitchFamily="18" charset="0"/>
              </a:rPr>
              <a:t>Профориентационные</a:t>
            </a:r>
            <a:r>
              <a:rPr lang="ru-RU" b="1" dirty="0">
                <a:solidFill>
                  <a:schemeClr val="tx1"/>
                </a:solidFill>
                <a:latin typeface="Palatino Linotype" pitchFamily="18" charset="0"/>
              </a:rPr>
              <a:t> игры и тренинги</a:t>
            </a:r>
            <a:endParaRPr lang="ru-RU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2357430"/>
            <a:ext cx="2253012" cy="12144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Palatino Linotype" pitchFamily="18" charset="0"/>
              </a:rPr>
              <a:t>Ежегодное </a:t>
            </a:r>
            <a:r>
              <a:rPr lang="ru-RU" b="1" dirty="0" err="1">
                <a:solidFill>
                  <a:schemeClr val="tx1"/>
                </a:solidFill>
                <a:latin typeface="Palatino Linotype" pitchFamily="18" charset="0"/>
              </a:rPr>
              <a:t>профориентационное</a:t>
            </a:r>
            <a:r>
              <a:rPr lang="ru-RU" b="1" dirty="0">
                <a:solidFill>
                  <a:schemeClr val="tx1"/>
                </a:solidFill>
                <a:latin typeface="Palatino Linotype" pitchFamily="18" charset="0"/>
              </a:rPr>
              <a:t> тестирование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15074" y="2357430"/>
            <a:ext cx="2033206" cy="12144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Palatino Linotype" pitchFamily="18" charset="0"/>
              </a:rPr>
              <a:t>Участие в ежегодной ярмарке вакансий</a:t>
            </a:r>
          </a:p>
        </p:txBody>
      </p:sp>
      <p:pic>
        <p:nvPicPr>
          <p:cNvPr id="9" name="Picture 3" descr="C:\Users\klass\Desktop\ПРОЕКТ Рабочие кадры\Годовой отчет площадка 2017-2018\ЦЗН 25.04.18 Планета Ресурсов\WhatsApp Image 2018-04-25 at 15.10.5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714750"/>
            <a:ext cx="2178050" cy="2905125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  <p:pic>
        <p:nvPicPr>
          <p:cNvPr id="10" name="Picture 2" descr="C:\Users\klass\Desktop\ПРОЕКТ Рабочие кадры\Годовой отчет площадка 2017-2018\ЦЗН 25.04.18 Планета Ресурсов\WhatsApp Image 2018-04-25 at 15.11.0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4143375"/>
            <a:ext cx="3286125" cy="2357438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Сетевое взаимодействие</a:t>
            </a:r>
          </a:p>
        </p:txBody>
      </p:sp>
      <p:sp>
        <p:nvSpPr>
          <p:cNvPr id="3" name="Шестиугольник 2"/>
          <p:cNvSpPr/>
          <p:nvPr/>
        </p:nvSpPr>
        <p:spPr>
          <a:xfrm>
            <a:off x="500034" y="1142984"/>
            <a:ext cx="7907813" cy="714376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cap="small" dirty="0">
                <a:solidFill>
                  <a:srgbClr val="C00000"/>
                </a:solidFill>
                <a:latin typeface="Palatino Linotype" pitchFamily="18" charset="0"/>
              </a:rPr>
              <a:t>Южный региональный поисково-спасательный отряд </a:t>
            </a:r>
            <a:r>
              <a:rPr lang="ru-RU" sz="2000" b="1" cap="small" dirty="0" err="1">
                <a:solidFill>
                  <a:srgbClr val="C00000"/>
                </a:solidFill>
                <a:latin typeface="Palatino Linotype" pitchFamily="18" charset="0"/>
              </a:rPr>
              <a:t>мчс</a:t>
            </a:r>
            <a:r>
              <a:rPr lang="ru-RU" sz="2000" b="1" cap="small" dirty="0">
                <a:solidFill>
                  <a:srgbClr val="C00000"/>
                </a:solidFill>
                <a:latin typeface="Palatino Linotype" pitchFamily="18" charset="0"/>
              </a:rPr>
              <a:t> </a:t>
            </a:r>
            <a:r>
              <a:rPr lang="ru-RU" sz="2000" b="1" cap="small" dirty="0" err="1">
                <a:solidFill>
                  <a:srgbClr val="C00000"/>
                </a:solidFill>
                <a:latin typeface="Palatino Linotype" pitchFamily="18" charset="0"/>
              </a:rPr>
              <a:t>россии</a:t>
            </a:r>
            <a:endParaRPr lang="ru-RU" sz="2000" b="1" cap="small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4" name="Шестиугольник 3"/>
          <p:cNvSpPr/>
          <p:nvPr/>
        </p:nvSpPr>
        <p:spPr>
          <a:xfrm>
            <a:off x="571472" y="1857364"/>
            <a:ext cx="7777107" cy="428625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cap="small" dirty="0">
                <a:solidFill>
                  <a:srgbClr val="C00000"/>
                </a:solidFill>
                <a:latin typeface="Palatino Linotype" pitchFamily="18" charset="0"/>
              </a:rPr>
              <a:t>МБУЗ города Сочи «Городская больница № 4»</a:t>
            </a:r>
          </a:p>
        </p:txBody>
      </p:sp>
      <p:sp>
        <p:nvSpPr>
          <p:cNvPr id="5" name="Шестиугольник 4"/>
          <p:cNvSpPr/>
          <p:nvPr/>
        </p:nvSpPr>
        <p:spPr>
          <a:xfrm>
            <a:off x="571472" y="2285992"/>
            <a:ext cx="7777107" cy="428625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cap="small" dirty="0">
                <a:solidFill>
                  <a:srgbClr val="C00000"/>
                </a:solidFill>
                <a:latin typeface="Palatino Linotype" pitchFamily="18" charset="0"/>
              </a:rPr>
              <a:t>управление внутренних дел города сочи</a:t>
            </a:r>
          </a:p>
        </p:txBody>
      </p:sp>
      <p:pic>
        <p:nvPicPr>
          <p:cNvPr id="6" name="Picture 12" descr="IMG_72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8"/>
            <a:ext cx="3643313" cy="2428875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  <p:pic>
        <p:nvPicPr>
          <p:cNvPr id="7" name="Picture 13" descr="DSC_03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4572000"/>
            <a:ext cx="3201988" cy="2135188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  <p:pic>
        <p:nvPicPr>
          <p:cNvPr id="8" name="Picture 14" descr="IMG-20171124-WA0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2857500"/>
            <a:ext cx="3416300" cy="2571750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Сетевое взаимодействие</a:t>
            </a:r>
          </a:p>
        </p:txBody>
      </p:sp>
      <p:sp>
        <p:nvSpPr>
          <p:cNvPr id="3" name="Шестиугольник 2"/>
          <p:cNvSpPr/>
          <p:nvPr/>
        </p:nvSpPr>
        <p:spPr>
          <a:xfrm>
            <a:off x="571472" y="1285860"/>
            <a:ext cx="7917581" cy="428628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cap="small" dirty="0">
                <a:solidFill>
                  <a:srgbClr val="C00000"/>
                </a:solidFill>
                <a:latin typeface="Palatino Linotype" pitchFamily="18" charset="0"/>
              </a:rPr>
              <a:t>Хлебозавод города Сочи</a:t>
            </a:r>
          </a:p>
        </p:txBody>
      </p:sp>
      <p:sp>
        <p:nvSpPr>
          <p:cNvPr id="4" name="Шестиугольник 3"/>
          <p:cNvSpPr/>
          <p:nvPr/>
        </p:nvSpPr>
        <p:spPr>
          <a:xfrm>
            <a:off x="642910" y="1857364"/>
            <a:ext cx="7786713" cy="428625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cap="small" dirty="0">
                <a:solidFill>
                  <a:srgbClr val="C00000"/>
                </a:solidFill>
                <a:latin typeface="Palatino Linotype" pitchFamily="18" charset="0"/>
              </a:rPr>
              <a:t>Водоканал города Сочи</a:t>
            </a:r>
          </a:p>
        </p:txBody>
      </p:sp>
      <p:sp>
        <p:nvSpPr>
          <p:cNvPr id="5" name="Шестиугольник 4"/>
          <p:cNvSpPr/>
          <p:nvPr/>
        </p:nvSpPr>
        <p:spPr>
          <a:xfrm>
            <a:off x="571472" y="2357430"/>
            <a:ext cx="7917581" cy="857256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cap="small" dirty="0">
                <a:solidFill>
                  <a:srgbClr val="C00000"/>
                </a:solidFill>
              </a:rPr>
              <a:t> </a:t>
            </a:r>
            <a:r>
              <a:rPr lang="ru-RU" cap="small" dirty="0">
                <a:solidFill>
                  <a:srgbClr val="C00000"/>
                </a:solidFill>
                <a:latin typeface="Palatino Linotype" pitchFamily="18" charset="0"/>
              </a:rPr>
              <a:t>Отдел по надзорной деятельности г. Сочи Главного управления МЧС России по Краснодарскому краю</a:t>
            </a:r>
            <a:endParaRPr lang="ru-RU" sz="2000" cap="small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6" name="Picture 2" descr="C:\Users\klass\Desktop\ПРОФОРИЕНТАЦИЯ 17-18\отчеты по ДОД\Отчет Экскурсия Хлебокомбинат\IMG-20171214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3143250" cy="2357437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  <p:pic>
        <p:nvPicPr>
          <p:cNvPr id="8" name="Picture 4" descr="C:\Users\klass\Desktop\ПРОФОРИЕНТАЦИЯ 17-18\отчеты по ДОД\Экскурсия Водоканал\IMG-20171221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86125"/>
            <a:ext cx="3286125" cy="2463800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  <p:pic>
        <p:nvPicPr>
          <p:cNvPr id="7" name="Picture 3" descr="C:\Users\klass\Desktop\ПРОФОРИЕНТАЦИЯ 17-18\отчеты по ДОД\Отчет Экскурсия Хлебокомбинат\DSCN02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4786313"/>
            <a:ext cx="2571750" cy="1928812"/>
          </a:xfrm>
          <a:prstGeom prst="rect">
            <a:avLst/>
          </a:prstGeom>
          <a:noFill/>
          <a:ln w="317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914400" sx="110000" sy="110000" algn="ctr" rotWithShape="0">
              <a:srgbClr val="0C788E">
                <a:alpha val="27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1F3C4-1C30-4568-927D-16A0E3C1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162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Диссеминация опыта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E0B13B9-4B4C-4268-9093-78588EF93623}"/>
              </a:ext>
            </a:extLst>
          </p:cNvPr>
          <p:cNvSpPr/>
          <p:nvPr/>
        </p:nvSpPr>
        <p:spPr>
          <a:xfrm>
            <a:off x="175419" y="1073106"/>
            <a:ext cx="561662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образовательный форум «Управление качеством образования в условиях реализации национальной образовательной инициативы».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3F41B28-2329-47A6-AA22-2A688616564A}"/>
              </a:ext>
            </a:extLst>
          </p:cNvPr>
          <p:cNvSpPr/>
          <p:nvPr/>
        </p:nvSpPr>
        <p:spPr>
          <a:xfrm>
            <a:off x="119891" y="2401657"/>
            <a:ext cx="244827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Организаторы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AB8580-E802-4BFA-BF02-168AB0CE5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305" y="2399560"/>
            <a:ext cx="3463863" cy="261361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FC47308-76DB-4495-8791-4C314192D05D}"/>
              </a:ext>
            </a:extLst>
          </p:cNvPr>
          <p:cNvSpPr/>
          <p:nvPr/>
        </p:nvSpPr>
        <p:spPr>
          <a:xfrm>
            <a:off x="175419" y="3789040"/>
            <a:ext cx="239274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Участники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1CC426A-6C12-4D9F-B11E-8F1183F40752}"/>
              </a:ext>
            </a:extLst>
          </p:cNvPr>
          <p:cNvSpPr/>
          <p:nvPr/>
        </p:nvSpPr>
        <p:spPr>
          <a:xfrm>
            <a:off x="208955" y="5177270"/>
            <a:ext cx="5515173" cy="1564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Руководители образовательных учреждений г. Сочи, Ростовской области, а также Санкт-Петербурга, Казани, Новосибирска, Ульяновска, Астрахани, Югорска (ХМАО-Югра) и др. регионов РФ.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47A4CAF-893B-4DA2-AEAF-D6740445297E}"/>
              </a:ext>
            </a:extLst>
          </p:cNvPr>
          <p:cNvSpPr/>
          <p:nvPr/>
        </p:nvSpPr>
        <p:spPr>
          <a:xfrm>
            <a:off x="2689608" y="2458455"/>
            <a:ext cx="39990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Редакция журнала </a:t>
            </a:r>
          </a:p>
          <a:p>
            <a:r>
              <a:rPr lang="ru-RU" sz="1600" dirty="0"/>
              <a:t>«УПРАВЛЕНИЕ </a:t>
            </a:r>
          </a:p>
          <a:p>
            <a:r>
              <a:rPr lang="ru-RU" sz="1600" dirty="0"/>
              <a:t>КАЧЕСТВОМ </a:t>
            </a:r>
          </a:p>
          <a:p>
            <a:r>
              <a:rPr lang="ru-RU" sz="1600" dirty="0"/>
              <a:t>ОБРАЗОВАНИЯ: </a:t>
            </a:r>
          </a:p>
          <a:p>
            <a:r>
              <a:rPr lang="ru-RU" sz="1600" dirty="0"/>
              <a:t>теория и практика эффективного администрирования»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Гимназия № 6, г. Сочи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Лицей № 410, г. С. - Петербург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1D2ED1-A17D-44AF-8C1C-AB5FBC217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098" y="1073106"/>
            <a:ext cx="2814059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5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Основные направления деятельности:</a:t>
            </a:r>
            <a:endParaRPr lang="en-US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57313"/>
            <a:ext cx="8229600" cy="495141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► Сетевое взаимодействие</a:t>
            </a:r>
            <a:endParaRPr lang="ru-RU" sz="2200" b="1" dirty="0">
              <a:latin typeface="Palatino Linotype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► </a:t>
            </a:r>
            <a:r>
              <a:rPr lang="ru-RU" sz="2200" b="1" cap="small" dirty="0" err="1">
                <a:latin typeface="Palatino Linotype" pitchFamily="18" charset="0"/>
                <a:cs typeface="Times New Roman" pitchFamily="18" charset="0"/>
              </a:rPr>
              <a:t>Профориентационные</a:t>
            </a: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 пробы на предприятиях города сочи</a:t>
            </a:r>
            <a:endParaRPr lang="ru-RU" sz="2200" b="1" dirty="0">
              <a:latin typeface="Palatino Linotype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► Игровые технологии</a:t>
            </a:r>
            <a:endParaRPr lang="ru-RU" sz="2200" b="1" dirty="0">
              <a:latin typeface="Palatino Linotype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► Уроки погружения профориентационной направленности</a:t>
            </a:r>
            <a:endParaRPr lang="ru-RU" sz="2200" b="1" dirty="0">
              <a:latin typeface="Palatino Linotype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► Распространение опыта </a:t>
            </a:r>
          </a:p>
          <a:p>
            <a:pPr eaLnBrk="1" hangingPunct="1">
              <a:defRPr/>
            </a:pP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 Разработка и реализация проекта «Рабочие кадры» </a:t>
            </a:r>
          </a:p>
          <a:p>
            <a:pPr eaLnBrk="1" hangingPunct="1">
              <a:buFontTx/>
              <a:buNone/>
              <a:defRPr/>
            </a:pP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►</a:t>
            </a:r>
            <a:r>
              <a:rPr lang="ru-RU" sz="2200" b="1" dirty="0">
                <a:latin typeface="Palatino Linotype" pitchFamily="18" charset="0"/>
                <a:cs typeface="Times New Roman" pitchFamily="18" charset="0"/>
              </a:rPr>
              <a:t> Построение индивидуальной траектории </a:t>
            </a:r>
            <a:r>
              <a:rPr lang="ru-RU" sz="2200" b="1" dirty="0" err="1">
                <a:latin typeface="Palatino Linotype" pitchFamily="18" charset="0"/>
                <a:cs typeface="Times New Roman" pitchFamily="18" charset="0"/>
              </a:rPr>
              <a:t>предпрофильной</a:t>
            </a:r>
            <a:r>
              <a:rPr lang="ru-RU" sz="2200" b="1" dirty="0">
                <a:latin typeface="Palatino Linotype" pitchFamily="18" charset="0"/>
                <a:cs typeface="Times New Roman" pitchFamily="18" charset="0"/>
              </a:rPr>
              <a:t> подготовки обучающихся</a:t>
            </a:r>
          </a:p>
          <a:p>
            <a:pPr eaLnBrk="1" hangingPunct="1">
              <a:buFontTx/>
              <a:buNone/>
              <a:defRPr/>
            </a:pPr>
            <a:r>
              <a:rPr lang="ru-RU" sz="2200" b="1" cap="small" dirty="0">
                <a:latin typeface="Palatino Linotype" pitchFamily="18" charset="0"/>
                <a:cs typeface="Times New Roman" pitchFamily="18" charset="0"/>
              </a:rPr>
              <a:t>► Разработка и проведение профориентационных недель по востребованным по специальностям</a:t>
            </a:r>
            <a:endParaRPr lang="en-US" sz="2200" b="1" dirty="0">
              <a:latin typeface="Palatino Linotyp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DD484-C42A-4FDF-8780-4AC19E06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Диссеминация опыта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3019B-9368-4203-BA91-12CF7CE0C0B1}"/>
              </a:ext>
            </a:extLst>
          </p:cNvPr>
          <p:cNvSpPr txBox="1"/>
          <p:nvPr/>
        </p:nvSpPr>
        <p:spPr>
          <a:xfrm>
            <a:off x="323528" y="98072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Организация сетевого взаимодействия при организации профориентационной работы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62FF7-99C8-48AB-9792-06791C63A689}"/>
              </a:ext>
            </a:extLst>
          </p:cNvPr>
          <p:cNvSpPr txBox="1"/>
          <p:nvPr/>
        </p:nvSpPr>
        <p:spPr>
          <a:xfrm>
            <a:off x="323528" y="1663055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Школы (в т.ч. РФ)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Организации дополнительного образования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Организации среднего и высшего профессионального образования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Центр занятости населения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Предприятия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2C0052-4F3F-4EB5-9E2E-D5B118E38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23" y="3176379"/>
            <a:ext cx="3613475" cy="30532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6E0AA9-EBB8-4223-9853-2F315040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560" y="3158489"/>
            <a:ext cx="4608512" cy="30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9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Диссеминация опыта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500063" y="1214438"/>
            <a:ext cx="8229600" cy="10429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000">
                <a:latin typeface="Palatino Linotype" pitchFamily="18" charset="0"/>
              </a:rPr>
              <a:t>Проведение семинара – практикума для руководителей ОО города Сочи «СОЗДАНИЕ ИННОВАЦИОННОЙ МОДЕЛИ ТЕХНОЛОГИЧЕСКОГО ОБУЧЕНИЯ В ШКОЛЕ»</a:t>
            </a:r>
          </a:p>
        </p:txBody>
      </p:sp>
      <p:pic>
        <p:nvPicPr>
          <p:cNvPr id="21508" name="Рисунок 3" descr="C:\Users\klass\Desktop\ПРОФОРИЕНТАЦИЯ 18-19\ДОД\Семинар АПРЕЛЬ 2019\СПТ семинар 1 день\WhatsApp Image 2019-04-10 at 17.28.20(4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2357438"/>
            <a:ext cx="5935663" cy="4071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571500"/>
            <a:ext cx="8229600" cy="582613"/>
          </a:xfrm>
        </p:spPr>
        <p:txBody>
          <a:bodyPr/>
          <a:lstStyle/>
          <a:p>
            <a:pPr>
              <a:defRPr/>
            </a:pPr>
            <a:r>
              <a:rPr lang="ru-RU" sz="2200" cap="all" dirty="0">
                <a:solidFill>
                  <a:srgbClr val="C00000"/>
                </a:solidFill>
                <a:latin typeface="Palatino Linotype" pitchFamily="18" charset="0"/>
              </a:rPr>
              <a:t>Первый день работы семинара-практикума</a:t>
            </a:r>
            <a:br>
              <a:rPr lang="ru-RU" sz="2200" dirty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sz="2200" dirty="0">
                <a:solidFill>
                  <a:srgbClr val="C00000"/>
                </a:solidFill>
                <a:latin typeface="Palatino Linotype" pitchFamily="18" charset="0"/>
              </a:rPr>
              <a:t>(на базе гимназии №6)</a:t>
            </a:r>
            <a:br>
              <a:rPr lang="ru-RU" dirty="0"/>
            </a:br>
            <a:endParaRPr lang="ru-RU" dirty="0"/>
          </a:p>
        </p:txBody>
      </p:sp>
      <p:pic>
        <p:nvPicPr>
          <p:cNvPr id="22531" name="Рисунок 3" descr="C:\Users\klass\Desktop\ПРОФОРИЕНТАЦИЯ 18-19\ДОД\Семинар АПРЕЛЬ 2019\СПТ семинар 1 день\WhatsApp Image 2019-04-10 at 17.28.20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1143000"/>
            <a:ext cx="44291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4" descr="C:\Users\klass\Desktop\ПРОФОРИЕНТАЦИЯ 18-19\ДОД\Семинар АПРЕЛЬ 2019\СПТ семинар 1 день\WhatsApp Image 2019-04-10 at 17.28.2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357563"/>
            <a:ext cx="45720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 descr="C:\Users\klass\Desktop\ПРОФОРИЕНТАЦИЯ 18-19\ДОД\Семинар АПРЕЛЬ 2019\СПТ семинар 1 день\WhatsApp Image 2019-04-10 at 17.28.20(3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928688"/>
            <a:ext cx="441007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>
                <a:solidFill>
                  <a:srgbClr val="C00000"/>
                </a:solidFill>
                <a:latin typeface="Palatino Linotype" pitchFamily="18" charset="0"/>
              </a:rPr>
              <a:t>ВТОРОЙ ДЕНЬ РАБОТЫ СЕМИНАРА-ПРАКТИКУМА</a:t>
            </a:r>
            <a:br>
              <a:rPr lang="ru-RU" sz="220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sz="2200" b="1">
                <a:solidFill>
                  <a:srgbClr val="C00000"/>
                </a:solidFill>
                <a:latin typeface="Palatino Linotype" pitchFamily="18" charset="0"/>
              </a:rPr>
              <a:t>(на базе Сочинского профессионального техникума)</a:t>
            </a:r>
            <a:br>
              <a:rPr lang="ru-RU" sz="2400"/>
            </a:br>
            <a:endParaRPr lang="ru-RU" sz="2200"/>
          </a:p>
        </p:txBody>
      </p:sp>
      <p:pic>
        <p:nvPicPr>
          <p:cNvPr id="23555" name="Рисунок 4" descr="C:\Users\klass\Desktop\ПРОФОРИЕНТАЦИЯ 18-19\ДОД\Семинар АПРЕЛЬ 2019\Семинар СПТ 2 день\WhatsApp Image 2019-04-16 at 13.55.3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1285875"/>
            <a:ext cx="5214937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3" descr="C:\Users\klass\Desktop\ПРОФОРИЕНТАЦИЯ 18-19\ДОД\Семинар АПРЕЛЬ 2019\Семинар СПТ 2 день\WhatsApp Image 2019-04-16 at 13.55.31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786063"/>
            <a:ext cx="4572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6AF29-F77B-4A3A-BC2A-4BE6C308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31" y="298450"/>
            <a:ext cx="8339137" cy="6111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достижения</a:t>
            </a:r>
          </a:p>
        </p:txBody>
      </p:sp>
      <p:pic>
        <p:nvPicPr>
          <p:cNvPr id="21507" name="Picture 2" descr="C:\Users\Безверхая ОВ\Desktop\конкурсы\2018 - 2019\итоги\Диплом победителя Школа - лаборатория инноваций.jpg">
            <a:extLst>
              <a:ext uri="{FF2B5EF4-FFF2-40B4-BE49-F238E27FC236}">
                <a16:creationId xmlns:a16="http://schemas.microsoft.com/office/drawing/2014/main" id="{1DF949E7-1DD8-40B4-8A5A-81295E51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4" y="1124744"/>
            <a:ext cx="28797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C:\Users\Безверхая ОВ\Desktop\конкурсы\2018 - 2019\итоги\победитель конкурса на лучшую организацию профориентационной работы.jpg">
            <a:extLst>
              <a:ext uri="{FF2B5EF4-FFF2-40B4-BE49-F238E27FC236}">
                <a16:creationId xmlns:a16="http://schemas.microsoft.com/office/drawing/2014/main" id="{C21B3115-C9E3-4A58-AFBC-229CDB451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20888"/>
            <a:ext cx="3084512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C:\Users\Безверхая ОВ\Desktop\конкурсы\2017-2018\итоги\профориент атор.jpg">
            <a:extLst>
              <a:ext uri="{FF2B5EF4-FFF2-40B4-BE49-F238E27FC236}">
                <a16:creationId xmlns:a16="http://schemas.microsoft.com/office/drawing/2014/main" id="{CB61F4E0-64B6-4A76-ABE1-856E1B75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36"/>
          <a:stretch>
            <a:fillRect/>
          </a:stretch>
        </p:blipFill>
        <p:spPr bwMode="auto">
          <a:xfrm>
            <a:off x="6344522" y="909638"/>
            <a:ext cx="26606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38BC2CCB-EA4C-4CF3-9E8E-7E8CEFD54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1" name="Объект 5">
            <a:extLst>
              <a:ext uri="{FF2B5EF4-FFF2-40B4-BE49-F238E27FC236}">
                <a16:creationId xmlns:a16="http://schemas.microsoft.com/office/drawing/2014/main" id="{0831B332-35E5-43D0-B100-5C58870C0E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988" y="274638"/>
            <a:ext cx="7566025" cy="4525962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DE2C6B8-733D-4573-8921-371AE3D64EA6}"/>
              </a:ext>
            </a:extLst>
          </p:cNvPr>
          <p:cNvSpPr/>
          <p:nvPr/>
        </p:nvSpPr>
        <p:spPr>
          <a:xfrm>
            <a:off x="323850" y="4652963"/>
            <a:ext cx="3743325" cy="193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</a:rPr>
              <a:t>Конкурс </a:t>
            </a: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</a:rPr>
              <a:t>педагогических </a:t>
            </a: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</a:rPr>
              <a:t>практик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C886DE-1EE2-4094-90BA-1DE0B6CE3064}"/>
              </a:ext>
            </a:extLst>
          </p:cNvPr>
          <p:cNvSpPr/>
          <p:nvPr/>
        </p:nvSpPr>
        <p:spPr>
          <a:xfrm>
            <a:off x="5076825" y="4652963"/>
            <a:ext cx="3663950" cy="1901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C00000"/>
                </a:solidFill>
              </a:rPr>
              <a:t>Профориентационные </a:t>
            </a:r>
          </a:p>
          <a:p>
            <a:pPr algn="ctr">
              <a:defRPr/>
            </a:pPr>
            <a:r>
              <a:rPr lang="ru-RU" sz="2000" dirty="0">
                <a:solidFill>
                  <a:srgbClr val="C00000"/>
                </a:solidFill>
              </a:rPr>
              <a:t>практики гимназии </a:t>
            </a:r>
          </a:p>
          <a:p>
            <a:pPr algn="ctr">
              <a:defRPr/>
            </a:pPr>
            <a:r>
              <a:rPr lang="ru-RU" sz="2000" dirty="0">
                <a:solidFill>
                  <a:srgbClr val="C00000"/>
                </a:solidFill>
              </a:rPr>
              <a:t>признаны в числе лучших в России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3794D6CA-0496-4964-9B12-8F539E7F5B05}"/>
              </a:ext>
            </a:extLst>
          </p:cNvPr>
          <p:cNvSpPr/>
          <p:nvPr/>
        </p:nvSpPr>
        <p:spPr>
          <a:xfrm>
            <a:off x="3635375" y="6092825"/>
            <a:ext cx="1800225" cy="360363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Наши достижения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543AFB-1453-497E-A2F8-BD9C3088B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4311"/>
            <a:ext cx="3643600" cy="5284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AF07A8-68D0-4FBE-B84B-A24C2CA46CF4}"/>
              </a:ext>
            </a:extLst>
          </p:cNvPr>
          <p:cNvSpPr txBox="1"/>
          <p:nvPr/>
        </p:nvSpPr>
        <p:spPr>
          <a:xfrm>
            <a:off x="4572000" y="141277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Публикация материалов проекта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Объект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742950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Задачи  проекта:</a:t>
            </a:r>
            <a:endParaRPr lang="ru-RU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7400948" cy="4257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Palatino Linotype" pitchFamily="18" charset="0"/>
              </a:rPr>
              <a:t>Инновационность проекта</a:t>
            </a:r>
          </a:p>
        </p:txBody>
      </p:sp>
      <p:sp>
        <p:nvSpPr>
          <p:cNvPr id="6147" name="Содержимое 4"/>
          <p:cNvSpPr>
            <a:spLocks noGrp="1"/>
          </p:cNvSpPr>
          <p:nvPr>
            <p:ph idx="1"/>
          </p:nvPr>
        </p:nvSpPr>
        <p:spPr>
          <a:xfrm>
            <a:off x="475352" y="1009690"/>
            <a:ext cx="8229600" cy="4525963"/>
          </a:xfrm>
        </p:spPr>
        <p:txBody>
          <a:bodyPr/>
          <a:lstStyle/>
          <a:p>
            <a:r>
              <a:rPr lang="ru-RU" sz="2400" dirty="0"/>
              <a:t>предложен инновационный подход к организации профориентационной работы со школьниками, основанный на ценностном управлении их профессиональным самоопределением;</a:t>
            </a:r>
          </a:p>
          <a:p>
            <a:r>
              <a:rPr lang="ru-RU" sz="2400" dirty="0"/>
              <a:t>смоделирован процесс ценностного управления самоопределением подростков на базе школьного Центра дополнительного образования;</a:t>
            </a:r>
          </a:p>
          <a:p>
            <a:r>
              <a:rPr lang="ru-RU" sz="2400" dirty="0"/>
              <a:t>раскрыта методика использования сценарного подхода в организации профориентационной работы с целью обеспечения ее вариативности и индивидуализации, который ранее в данных целях не использовался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C00000"/>
                </a:solidFill>
                <a:latin typeface="Palatino Linotype" pitchFamily="18" charset="0"/>
              </a:rPr>
              <a:t>Результативность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285750" y="1285875"/>
            <a:ext cx="8229600" cy="6858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1600" b="1">
                <a:latin typeface="Palatino Linotype" pitchFamily="18" charset="0"/>
              </a:rPr>
              <a:t> </a:t>
            </a:r>
            <a:r>
              <a:rPr lang="ru-RU" sz="2400" b="1">
                <a:latin typeface="Palatino Linotype" pitchFamily="18" charset="0"/>
              </a:rPr>
              <a:t>Создание инновационного продукта: Профориентационного проекта «Рабочие кадры».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20" y="2500306"/>
            <a:ext cx="7143800" cy="3697244"/>
          </a:xfrm>
          <a:prstGeom prst="rect">
            <a:avLst/>
          </a:prstGeom>
          <a:effectLst>
            <a:innerShdw blurRad="1270000">
              <a:srgbClr val="FFFF00">
                <a:alpha val="39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142875"/>
            <a:ext cx="6943725" cy="782638"/>
          </a:xfrm>
        </p:spPr>
        <p:txBody>
          <a:bodyPr/>
          <a:lstStyle/>
          <a:p>
            <a:pPr eaLnBrk="1" hangingPunct="1"/>
            <a:r>
              <a:rPr lang="ru-RU" sz="3200">
                <a:solidFill>
                  <a:srgbClr val="C00000"/>
                </a:solidFill>
                <a:latin typeface="Palatino Linotype" pitchFamily="18" charset="0"/>
              </a:rPr>
              <a:t>Предмет «Технология»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42938" y="928688"/>
            <a:ext cx="7110412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ru-RU" sz="2200" kern="0" dirty="0">
                <a:latin typeface="Palatino Linotype" pitchFamily="18" charset="0"/>
              </a:rPr>
              <a:t>Методическое обеспечение (лекции и др. материалы);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ru-RU" sz="2200" kern="0" dirty="0">
                <a:latin typeface="Palatino Linotype" pitchFamily="18" charset="0"/>
              </a:rPr>
              <a:t>Видео-уроки;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ru-RU" sz="2200" kern="0" dirty="0">
                <a:latin typeface="Palatino Linotype" pitchFamily="18" charset="0"/>
              </a:rPr>
              <a:t>Мастер-классы на базе техникума.</a:t>
            </a: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642938" y="2571750"/>
            <a:ext cx="7858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D76303"/>
                </a:solidFill>
                <a:latin typeface="Palatino Linotype" pitchFamily="18" charset="0"/>
              </a:rPr>
              <a:t>Предлагаемые профессиональные компетенции: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282" y="3143248"/>
            <a:ext cx="7429520" cy="2786082"/>
          </a:xfrm>
          <a:prstGeom prst="rect">
            <a:avLst/>
          </a:prstGeom>
          <a:effectLst>
            <a:innerShdw blurRad="901700">
              <a:srgbClr val="FFFF00">
                <a:alpha val="31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143000" y="285750"/>
            <a:ext cx="6900863" cy="849313"/>
          </a:xfrm>
        </p:spPr>
        <p:txBody>
          <a:bodyPr/>
          <a:lstStyle/>
          <a:p>
            <a:r>
              <a:rPr lang="ru-RU" sz="3200" b="1">
                <a:solidFill>
                  <a:srgbClr val="C00000"/>
                </a:solidFill>
                <a:latin typeface="Palatino Linotype" pitchFamily="18" charset="0"/>
              </a:rPr>
              <a:t>Семинар (экскурсия) в ГБПОУ КК «Сочинский профессиональный техникум»</a:t>
            </a:r>
          </a:p>
        </p:txBody>
      </p:sp>
      <p:pic>
        <p:nvPicPr>
          <p:cNvPr id="5" name="Изображение 3" descr="WhatsApp Image 2018-04-06 at 15.43.37.jpeg"/>
          <p:cNvPicPr>
            <a:picLocks noChangeAspect="1"/>
          </p:cNvPicPr>
          <p:nvPr/>
        </p:nvPicPr>
        <p:blipFill rotWithShape="1">
          <a:blip r:embed="rId2"/>
          <a:srcRect r="38009" b="10832"/>
          <a:stretch/>
        </p:blipFill>
        <p:spPr>
          <a:xfrm>
            <a:off x="214313" y="2571750"/>
            <a:ext cx="3470275" cy="3744913"/>
          </a:xfrm>
          <a:prstGeom prst="rect">
            <a:avLst/>
          </a:prstGeom>
          <a:ln w="3175">
            <a:solidFill>
              <a:srgbClr val="FFFF00">
                <a:alpha val="34000"/>
              </a:srgbClr>
            </a:solidFill>
          </a:ln>
          <a:effectLst>
            <a:outerShdw blurRad="1270000" sx="107000" sy="107000" algn="ctr" rotWithShape="0">
              <a:srgbClr val="FFC000">
                <a:alpha val="40000"/>
              </a:srgbClr>
            </a:outerShdw>
          </a:effectLst>
        </p:spPr>
      </p:pic>
      <p:pic>
        <p:nvPicPr>
          <p:cNvPr id="6" name="Изображение 5" descr="WhatsApp Image 2018-04-06 at 15.43.4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1714500"/>
            <a:ext cx="4714875" cy="3571875"/>
          </a:xfrm>
          <a:prstGeom prst="rect">
            <a:avLst/>
          </a:prstGeom>
          <a:ln w="3175">
            <a:solidFill>
              <a:srgbClr val="FFFF00">
                <a:alpha val="34000"/>
              </a:srgbClr>
            </a:solidFill>
          </a:ln>
          <a:effectLst>
            <a:outerShdw blurRad="1270000" sx="107000" sy="107000" algn="ctr" rotWithShape="0">
              <a:srgbClr val="FFC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2" descr="WhatsApp Image 2018-04-06 at 15.43.38.jpeg"/>
          <p:cNvPicPr>
            <a:picLocks noChangeAspect="1"/>
          </p:cNvPicPr>
          <p:nvPr/>
        </p:nvPicPr>
        <p:blipFill rotWithShape="1">
          <a:blip r:embed="rId2"/>
          <a:srcRect l="17064" t="19935" r="13074" b="3323"/>
          <a:stretch/>
        </p:blipFill>
        <p:spPr>
          <a:xfrm>
            <a:off x="214313" y="1357313"/>
            <a:ext cx="4021137" cy="3313112"/>
          </a:xfrm>
          <a:prstGeom prst="rect">
            <a:avLst/>
          </a:prstGeom>
          <a:ln w="3175">
            <a:solidFill>
              <a:srgbClr val="FFFF00">
                <a:alpha val="34000"/>
              </a:srgbClr>
            </a:solidFill>
          </a:ln>
          <a:effectLst>
            <a:outerShdw blurRad="1270000" sx="107000" sy="107000" algn="ctr" rotWithShape="0">
              <a:srgbClr val="FFC000">
                <a:alpha val="40000"/>
              </a:srgbClr>
            </a:outerShdw>
          </a:effectLst>
        </p:spPr>
      </p:pic>
      <p:pic>
        <p:nvPicPr>
          <p:cNvPr id="5" name="Изображение 4" descr="WhatsApp Image 2018-04-06 at 15.43.50(1).jpeg"/>
          <p:cNvPicPr>
            <a:picLocks noChangeAspect="1"/>
          </p:cNvPicPr>
          <p:nvPr/>
        </p:nvPicPr>
        <p:blipFill rotWithShape="1">
          <a:blip r:embed="rId3"/>
          <a:srcRect l="6878" t="15561" r="6975"/>
          <a:stretch/>
        </p:blipFill>
        <p:spPr>
          <a:xfrm>
            <a:off x="4357688" y="2000250"/>
            <a:ext cx="4524375" cy="3325813"/>
          </a:xfrm>
          <a:prstGeom prst="rect">
            <a:avLst/>
          </a:prstGeom>
          <a:ln w="3175">
            <a:solidFill>
              <a:srgbClr val="FFFF00">
                <a:alpha val="34000"/>
              </a:srgbClr>
            </a:solidFill>
          </a:ln>
          <a:effectLst>
            <a:outerShdw blurRad="1270000" sx="107000" sy="107000" algn="ctr" rotWithShape="0">
              <a:srgbClr val="FFC000">
                <a:alpha val="40000"/>
              </a:srgbClr>
            </a:outerShdw>
          </a:effectLst>
        </p:spPr>
      </p:pic>
      <p:sp>
        <p:nvSpPr>
          <p:cNvPr id="11268" name="Заголовок 1"/>
          <p:cNvSpPr>
            <a:spLocks noGrp="1"/>
          </p:cNvSpPr>
          <p:nvPr>
            <p:ph type="title"/>
          </p:nvPr>
        </p:nvSpPr>
        <p:spPr>
          <a:xfrm>
            <a:off x="642938" y="214313"/>
            <a:ext cx="7931150" cy="849312"/>
          </a:xfrm>
        </p:spPr>
        <p:txBody>
          <a:bodyPr/>
          <a:lstStyle/>
          <a:p>
            <a:pPr eaLnBrk="1" hangingPunct="1"/>
            <a:r>
              <a:rPr lang="ru-RU" sz="3200" b="1">
                <a:solidFill>
                  <a:srgbClr val="C00000"/>
                </a:solidFill>
                <a:latin typeface="Palatino Linotype" pitchFamily="18" charset="0"/>
              </a:rPr>
              <a:t>Семинар (экскурсия) в ГБПОУ КК «Сочинский профессиональный техникум»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18192</TotalTime>
  <Words>554</Words>
  <Application>Microsoft Office PowerPoint</Application>
  <PresentationFormat>Экран (4:3)</PresentationFormat>
  <Paragraphs>93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Palatino Linotype</vt:lpstr>
      <vt:lpstr>Times New Roman</vt:lpstr>
      <vt:lpstr>Diseño predeterminado</vt:lpstr>
      <vt:lpstr>Муниципальное общеобразовательное бюджетное учреждение  гимназия № 6 г. Сочи</vt:lpstr>
      <vt:lpstr>Основные направления деятельности:</vt:lpstr>
      <vt:lpstr>Презентация PowerPoint</vt:lpstr>
      <vt:lpstr>Задачи  проекта:</vt:lpstr>
      <vt:lpstr>Инновационность проекта</vt:lpstr>
      <vt:lpstr>Результативность</vt:lpstr>
      <vt:lpstr>Предмет «Технология»</vt:lpstr>
      <vt:lpstr>Семинар (экскурсия) в ГБПОУ КК «Сочинский профессиональный техникум»</vt:lpstr>
      <vt:lpstr>Семинар (экскурсия) в ГБПОУ КК «Сочинский профессиональный техникум»</vt:lpstr>
      <vt:lpstr>Пробные 8 часовые курсы на базе ГБПОУ КК «Сочинский профессиональный техникум»</vt:lpstr>
      <vt:lpstr>Вручение сертификатов  о прохождении курсов</vt:lpstr>
      <vt:lpstr>IV Региональный чемпионат «Молодые профессионалы» WorldSkills Russia</vt:lpstr>
      <vt:lpstr>Инновационный продукт</vt:lpstr>
      <vt:lpstr>Инновационный продукт</vt:lpstr>
      <vt:lpstr>Инновационный продукт</vt:lpstr>
      <vt:lpstr>Сетевое взаимодействие</vt:lpstr>
      <vt:lpstr>Сетевое взаимодействие</vt:lpstr>
      <vt:lpstr>Сетевое взаимодействие</vt:lpstr>
      <vt:lpstr>Диссеминация опыта</vt:lpstr>
      <vt:lpstr>Диссеминация опыта</vt:lpstr>
      <vt:lpstr>Диссеминация опыта</vt:lpstr>
      <vt:lpstr>Первый день работы семинара-практикума (на базе гимназии №6) </vt:lpstr>
      <vt:lpstr>ВТОРОЙ ДЕНЬ РАБОТЫ СЕМИНАРА-ПРАКТИКУМА (на базе Сочинского профессионального техникума) </vt:lpstr>
      <vt:lpstr>Наши достижения</vt:lpstr>
      <vt:lpstr>Презентация PowerPoint</vt:lpstr>
      <vt:lpstr>Наши достижения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Директор</cp:lastModifiedBy>
  <cp:revision>773</cp:revision>
  <dcterms:created xsi:type="dcterms:W3CDTF">2010-05-23T14:28:12Z</dcterms:created>
  <dcterms:modified xsi:type="dcterms:W3CDTF">2020-01-29T10:59:45Z</dcterms:modified>
</cp:coreProperties>
</file>