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1" r:id="rId1"/>
  </p:sldMasterIdLst>
  <p:notesMasterIdLst>
    <p:notesMasterId r:id="rId15"/>
  </p:notes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3" autoAdjust="0"/>
    <p:restoredTop sz="94660"/>
  </p:normalViewPr>
  <p:slideViewPr>
    <p:cSldViewPr>
      <p:cViewPr varScale="1">
        <p:scale>
          <a:sx n="68" d="100"/>
          <a:sy n="68" d="100"/>
        </p:scale>
        <p:origin x="-93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217488" y="812800"/>
            <a:ext cx="7121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5655EEA5-4378-41E1-8241-D43D69456C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EC3FE392-C46C-44AA-BA3F-1AC88D6261CE}" type="slidenum">
              <a:rPr lang="ru-RU"/>
              <a:pPr/>
              <a:t>1</a:t>
            </a:fld>
            <a:endParaRPr lang="ru-RU"/>
          </a:p>
        </p:txBody>
      </p:sp>
      <p:sp>
        <p:nvSpPr>
          <p:cNvPr id="2355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61BFAEA-CD77-45F2-B6D3-74BDEA25DB87}" type="slidenum">
              <a:rPr lang="ru-RU"/>
              <a:pPr/>
              <a:t>11</a:t>
            </a:fld>
            <a:endParaRPr lang="ru-RU"/>
          </a:p>
        </p:txBody>
      </p:sp>
      <p:sp>
        <p:nvSpPr>
          <p:cNvPr id="3277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DE44BBE5-6D67-48EB-8992-4A6A64331DEF}" type="slidenum">
              <a:rPr lang="ru-RU"/>
              <a:pPr/>
              <a:t>12</a:t>
            </a:fld>
            <a:endParaRPr lang="ru-RU"/>
          </a:p>
        </p:txBody>
      </p:sp>
      <p:sp>
        <p:nvSpPr>
          <p:cNvPr id="3379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EC224C8-FE41-42F2-89F0-3E2CDB12EE84}" type="slidenum">
              <a:rPr lang="ru-RU"/>
              <a:pPr/>
              <a:t>13</a:t>
            </a:fld>
            <a:endParaRPr lang="ru-RU"/>
          </a:p>
        </p:txBody>
      </p:sp>
      <p:sp>
        <p:nvSpPr>
          <p:cNvPr id="3481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2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67EB62EC-A162-40BC-888F-6ED96398DC3B}" type="slidenum">
              <a:rPr lang="ru-RU"/>
              <a:pPr/>
              <a:t>2</a:t>
            </a:fld>
            <a:endParaRPr lang="ru-RU"/>
          </a:p>
        </p:txBody>
      </p:sp>
      <p:sp>
        <p:nvSpPr>
          <p:cNvPr id="2457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8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BCA2840-6481-4728-ABE7-D410F56F57AA}" type="slidenum">
              <a:rPr lang="ru-RU"/>
              <a:pPr/>
              <a:t>3</a:t>
            </a:fld>
            <a:endParaRPr lang="ru-RU"/>
          </a:p>
        </p:txBody>
      </p:sp>
      <p:sp>
        <p:nvSpPr>
          <p:cNvPr id="2560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5C1ED4D-5E96-4892-9208-4E989E43BFF9}" type="slidenum">
              <a:rPr lang="ru-RU"/>
              <a:pPr/>
              <a:t>5</a:t>
            </a:fld>
            <a:endParaRPr lang="ru-RU"/>
          </a:p>
        </p:txBody>
      </p:sp>
      <p:sp>
        <p:nvSpPr>
          <p:cNvPr id="2662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E730705A-76CA-4A14-8344-899A6547F86B}" type="slidenum">
              <a:rPr lang="ru-RU"/>
              <a:pPr/>
              <a:t>6</a:t>
            </a:fld>
            <a:endParaRPr lang="ru-RU"/>
          </a:p>
        </p:txBody>
      </p:sp>
      <p:sp>
        <p:nvSpPr>
          <p:cNvPr id="2765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0F532C0-ED21-4CB5-A01D-D23CA57820E3}" type="slidenum">
              <a:rPr lang="ru-RU"/>
              <a:pPr/>
              <a:t>7</a:t>
            </a:fld>
            <a:endParaRPr lang="ru-RU"/>
          </a:p>
        </p:txBody>
      </p:sp>
      <p:sp>
        <p:nvSpPr>
          <p:cNvPr id="2867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73478B28-A0C9-49FF-AFFB-A74B19A5F52A}" type="slidenum">
              <a:rPr lang="ru-RU"/>
              <a:pPr/>
              <a:t>8</a:t>
            </a:fld>
            <a:endParaRPr lang="ru-RU"/>
          </a:p>
        </p:txBody>
      </p:sp>
      <p:sp>
        <p:nvSpPr>
          <p:cNvPr id="2969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6C643130-FCC6-4BB9-BAEC-A839884F651F}" type="slidenum">
              <a:rPr lang="ru-RU"/>
              <a:pPr/>
              <a:t>9</a:t>
            </a:fld>
            <a:endParaRPr lang="ru-RU"/>
          </a:p>
        </p:txBody>
      </p:sp>
      <p:sp>
        <p:nvSpPr>
          <p:cNvPr id="3072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8D926557-DED5-422A-A706-597E0FD9E4A8}" type="slidenum">
              <a:rPr lang="ru-RU"/>
              <a:pPr/>
              <a:t>10</a:t>
            </a:fld>
            <a:endParaRPr lang="ru-RU"/>
          </a:p>
        </p:txBody>
      </p:sp>
      <p:sp>
        <p:nvSpPr>
          <p:cNvPr id="3174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368300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320800" y="0"/>
            <a:ext cx="2428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522413" y="0"/>
            <a:ext cx="3063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4128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382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2301875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215231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746250" y="4867275"/>
            <a:ext cx="855663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454150" y="5500688"/>
            <a:ext cx="184150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2219325" y="5788025"/>
            <a:ext cx="365125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2540000" y="4495800"/>
            <a:ext cx="4873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088" y="1111250"/>
            <a:ext cx="2286000" cy="508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16.8.18</a:t>
            </a:r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701" y="4117975"/>
            <a:ext cx="3657600" cy="511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6888" y="4929188"/>
            <a:ext cx="8128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0D105-0EC1-481E-A131-8DFB27311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16.8.18</a:t>
            </a: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E0593-D025-4417-9938-F7EF7CE7EA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16.8.18</a:t>
            </a: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86ECA-5D6A-40E9-9545-9FA04BFDC9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4" y="685802"/>
            <a:ext cx="7999412" cy="29702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9904413" y="6172200"/>
            <a:ext cx="1598612" cy="3635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16.8.18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>
          <a:xfrm>
            <a:off x="10363200" y="5578475"/>
            <a:ext cx="1139825" cy="6683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FE860-83F0-4D4C-A74A-A8B295B81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16.8.18</a:t>
            </a: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09F56E-2DE9-43A8-BCD6-66346B5E7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368300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320800" y="0"/>
            <a:ext cx="2428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522413" y="0"/>
            <a:ext cx="3063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4128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382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2301875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766888" y="4867275"/>
            <a:ext cx="854075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454150" y="5500688"/>
            <a:ext cx="184150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2219325" y="5791200"/>
            <a:ext cx="365125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2505075" y="4479925"/>
            <a:ext cx="4873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1213008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1500" y="1106488"/>
            <a:ext cx="2286000" cy="508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16.8.18</a:t>
            </a:r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494" y="4114007"/>
            <a:ext cx="3657600" cy="512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525" y="4929188"/>
            <a:ext cx="8128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D3FFA-078D-4996-94F6-00D2FF42B3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16.8.18</a:t>
            </a: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2C331-41F4-41E4-8698-31DF4BCFB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16.8.18</a:t>
            </a: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1E0C4-F5C3-4C14-AA1F-667D860928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16.8.18</a:t>
            </a: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0978594-1BAF-4350-A60C-0CF25D33E6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16.8.18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FDAA8-0850-49C1-AE7E-94C32962E7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25658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10875963" y="5715000"/>
            <a:ext cx="730250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16.8.18</a:t>
            </a:r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C5C9AF2-550A-4C20-84CB-2528909F0A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10875963" y="5715000"/>
            <a:ext cx="730250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25658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16.8.18</a:t>
            </a:r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5E9ECEF-2F00-4366-835B-B85D39385F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99568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482" y="1018381"/>
            <a:ext cx="2011362" cy="511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16.8.18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13" y="3675063"/>
            <a:ext cx="3200400" cy="48895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10875963" y="5715000"/>
            <a:ext cx="730250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9450" y="5734050"/>
            <a:ext cx="8128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EBE4B78-9299-48B7-AA28-33120A6E53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1" r:id="rId4"/>
    <p:sldLayoutId id="2147483732" r:id="rId5"/>
    <p:sldLayoutId id="2147483739" r:id="rId6"/>
    <p:sldLayoutId id="2147483733" r:id="rId7"/>
    <p:sldLayoutId id="2147483740" r:id="rId8"/>
    <p:sldLayoutId id="2147483741" r:id="rId9"/>
    <p:sldLayoutId id="2147483734" r:id="rId10"/>
    <p:sldLayoutId id="2147483735" r:id="rId11"/>
    <p:sldLayoutId id="2147483742" r:id="rId12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edsovet.su/metodika/6284_metody_raboty_s_tekst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738313" y="1143000"/>
            <a:ext cx="8001000" cy="2143125"/>
          </a:xfrm>
        </p:spPr>
        <p:txBody>
          <a:bodyPr anchor="t"/>
          <a:lstStyle/>
          <a:p>
            <a:pPr algn="ctr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9600" b="1" dirty="0"/>
              <a:t>ИНСЕРТ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881063" y="3429000"/>
            <a:ext cx="7000875" cy="1946275"/>
          </a:xfrm>
        </p:spPr>
        <p:txBody>
          <a:bodyPr lIns="90000" tIns="45000" rIns="90000" bIns="45000"/>
          <a:lstStyle/>
          <a:p>
            <a:pPr marL="0" indent="0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3200" b="1" smtClean="0"/>
              <a:t>Прием технологии развития критического мышления через чтение и письмо.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3438" y="3214688"/>
            <a:ext cx="238918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 animBg="1"/>
      <p:bldP spid="512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909638" y="449263"/>
            <a:ext cx="8534400" cy="150653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4800" b="1" dirty="0"/>
              <a:t>Когда использовать прием </a:t>
            </a:r>
            <a:r>
              <a:rPr lang="ru-RU" sz="4800" b="1" dirty="0" err="1"/>
              <a:t>Инсерт</a:t>
            </a:r>
            <a:r>
              <a:rPr lang="ru-RU" sz="4800" b="1" dirty="0"/>
              <a:t>?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60400" y="2217738"/>
            <a:ext cx="9690100" cy="3614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85750" indent="-284163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FF00"/>
              </a:buClr>
              <a:buSzPct val="80000"/>
              <a:buFont typeface="Wingdings 3" pitchFamily="16" charset="0"/>
              <a:buChar char="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2800" b="1">
                <a:solidFill>
                  <a:srgbClr val="0F496F"/>
                </a:solidFill>
                <a:latin typeface="Century Gothic" charset="0"/>
              </a:rPr>
              <a:t>Инсерт довольно эффективен, когда нужно проработать большой пласт теоретического материала.</a:t>
            </a:r>
          </a:p>
          <a:p>
            <a:pPr marL="285750" indent="-284163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FF00"/>
              </a:buClr>
              <a:buSzPct val="80000"/>
              <a:buFont typeface="Wingdings 3" pitchFamily="16" charset="0"/>
              <a:buChar char="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2800" b="1">
                <a:solidFill>
                  <a:srgbClr val="0F496F"/>
                </a:solidFill>
                <a:latin typeface="Century Gothic" charset="0"/>
              </a:rPr>
              <a:t>Если раньше ученик просто пропускал непонятные моменты в тексте, то прем Инсерт заставляет обратить на них внимание, сконцентрироваться на каждой строке текста.</a:t>
            </a:r>
          </a:p>
          <a:p>
            <a:pPr marL="285750" indent="-284163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ru-RU" sz="2000">
              <a:solidFill>
                <a:srgbClr val="0F496F"/>
              </a:solidFill>
              <a:latin typeface="Century 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719138" y="293688"/>
            <a:ext cx="10744200" cy="22066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/>
            </a:pPr>
            <a:r>
              <a:rPr lang="ru-RU" sz="5300" b="1" dirty="0"/>
              <a:t>НА УРОКАХ </a:t>
            </a:r>
            <a:r>
              <a:rPr lang="ru-RU" sz="5300" b="1" dirty="0" smtClean="0"/>
              <a:t>ИНФОРМАТИКИ</a:t>
            </a: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>    </a:t>
            </a:r>
            <a:r>
              <a:rPr lang="ru-RU" sz="3600" b="1" i="1" dirty="0"/>
              <a:t/>
            </a:r>
            <a:br>
              <a:rPr lang="ru-RU" sz="3600" b="1" i="1" dirty="0"/>
            </a:br>
            <a:r>
              <a:rPr lang="ru-RU" sz="3600" b="1" dirty="0"/>
              <a:t>Тема. Двоичная система счисления.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 </a:t>
            </a:r>
          </a:p>
        </p:txBody>
      </p:sp>
      <p:graphicFrame>
        <p:nvGraphicFramePr>
          <p:cNvPr id="14338" name="Group 2"/>
          <p:cNvGraphicFramePr>
            <a:graphicFrameLocks noGrp="1"/>
          </p:cNvGraphicFramePr>
          <p:nvPr/>
        </p:nvGraphicFramePr>
        <p:xfrm>
          <a:off x="809625" y="2571750"/>
          <a:ext cx="9661559" cy="3289489"/>
        </p:xfrm>
        <a:graphic>
          <a:graphicData uri="http://schemas.openxmlformats.org/drawingml/2006/table">
            <a:tbl>
              <a:tblPr/>
              <a:tblGrid>
                <a:gridCol w="2643701"/>
                <a:gridCol w="2264783"/>
                <a:gridCol w="3047083"/>
                <a:gridCol w="1705992"/>
              </a:tblGrid>
              <a:tr h="114300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charset="0"/>
                        <a:ea typeface="Microsoft YaHei" charset="-122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charset="0"/>
                          <a:ea typeface="Microsoft YaHei" charset="-122"/>
                        </a:rPr>
                        <a:t>V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charset="0"/>
                          <a:ea typeface="Microsoft YaHei" charset="-122"/>
                        </a:rPr>
                        <a:t>(ЗНАЮ)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charset="0"/>
                        <a:ea typeface="Microsoft YaHei" charset="-122"/>
                      </a:endParaRPr>
                    </a:p>
                  </a:txBody>
                  <a:tcPr marL="66960" marR="66960" marT="0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2F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charset="0"/>
                        <a:ea typeface="Microsoft YaHei" charset="-122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charset="0"/>
                          <a:ea typeface="Microsoft YaHei" charset="-122"/>
                        </a:rPr>
                        <a:t>+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charset="0"/>
                          <a:ea typeface="Microsoft YaHei" charset="-122"/>
                        </a:rPr>
                        <a:t>(НОВОЕ)</a:t>
                      </a:r>
                    </a:p>
                  </a:txBody>
                  <a:tcPr marL="66960" marR="66960" marT="0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2F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charset="0"/>
                        <a:ea typeface="Microsoft YaHei" charset="-122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charset="0"/>
                          <a:ea typeface="Microsoft YaHei" charset="-122"/>
                        </a:rPr>
                        <a:t>-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charset="0"/>
                          <a:ea typeface="Microsoft YaHei" charset="-122"/>
                        </a:rPr>
                        <a:t>(ПРОТИВОРЕЧИЕ)</a:t>
                      </a:r>
                    </a:p>
                  </a:txBody>
                  <a:tcPr marL="66960" marR="66960" marT="0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2F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charset="0"/>
                        <a:ea typeface="Microsoft YaHei" charset="-122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charset="0"/>
                          <a:ea typeface="Microsoft YaHei" charset="-122"/>
                        </a:rPr>
                        <a:t>?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charset="0"/>
                          <a:ea typeface="Microsoft YaHei" charset="-122"/>
                        </a:rPr>
                        <a:t>(ВОПРОС)</a:t>
                      </a:r>
                    </a:p>
                  </a:txBody>
                  <a:tcPr marL="66960" marR="66960" marT="0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2F61"/>
                    </a:solidFill>
                  </a:tcPr>
                </a:tc>
              </a:tr>
              <a:tr h="178987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Microsoft YaHei" charset="-122"/>
                        </a:rPr>
                        <a:t>Вся информация на жестком диске хранится в двоичном коде.</a:t>
                      </a:r>
                    </a:p>
                  </a:txBody>
                  <a:tcPr marL="66960" marR="66960" marT="0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D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icrosoft YaHei" charset="-122"/>
                        </a:rPr>
                        <a:t>1+1=10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icrosoft YaHei" charset="-122"/>
                        </a:rPr>
                        <a:t> </a:t>
                      </a:r>
                    </a:p>
                  </a:txBody>
                  <a:tcPr marL="66960" marR="66960" marT="0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D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icrosoft YaHei" charset="-122"/>
                        </a:rPr>
                        <a:t>1+1=10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icrosoft YaHei" charset="-122"/>
                        </a:rPr>
                        <a:t> </a:t>
                      </a:r>
                    </a:p>
                  </a:txBody>
                  <a:tcPr marL="66960" marR="66960" marT="0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D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icrosoft YaHei" charset="-122"/>
                        </a:rPr>
                        <a:t>Почему 1+1=10</a:t>
                      </a:r>
                    </a:p>
                  </a:txBody>
                  <a:tcPr marL="66960" marR="66960" marT="0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DD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309563" y="214313"/>
            <a:ext cx="11644312" cy="642937"/>
          </a:xfrm>
        </p:spPr>
        <p:txBody>
          <a:bodyPr/>
          <a:lstStyle/>
          <a:p>
            <a:pPr algn="ctr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/>
            </a:pPr>
            <a:r>
              <a:rPr lang="ru-RU" sz="3200" b="1" dirty="0" smtClean="0"/>
              <a:t>тема</a:t>
            </a:r>
            <a:r>
              <a:rPr lang="ru-RU" sz="3200" b="1" dirty="0"/>
              <a:t>: Информация. Информационные процессы.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684213" y="685800"/>
            <a:ext cx="8534400" cy="3614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000">
              <a:solidFill>
                <a:srgbClr val="0F496F"/>
              </a:solidFill>
              <a:latin typeface="Century Gothic" charset="0"/>
            </a:endParaRPr>
          </a:p>
          <a:p>
            <a:pPr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000">
              <a:solidFill>
                <a:srgbClr val="0F496F"/>
              </a:solidFill>
              <a:latin typeface="Century Gothic" charset="0"/>
            </a:endParaRPr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25" y="857250"/>
            <a:ext cx="11358563" cy="565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1952625" y="428625"/>
            <a:ext cx="8534400" cy="8001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4800" b="1" dirty="0"/>
              <a:t>Заключение: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523875" y="1500188"/>
            <a:ext cx="10787063" cy="3614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85750" indent="-284163" algn="ctr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941A1B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b="1">
                <a:solidFill>
                  <a:srgbClr val="0F496F"/>
                </a:solidFill>
                <a:latin typeface="Century Gothic" charset="0"/>
              </a:rPr>
              <a:t>Прием "Инсерт" может работать на каждом этапе урока</a:t>
            </a:r>
            <a:r>
              <a:rPr lang="ru-RU" sz="2800">
                <a:solidFill>
                  <a:srgbClr val="0F496F"/>
                </a:solidFill>
                <a:latin typeface="Century Gothic" charset="0"/>
              </a:rPr>
              <a:t>.</a:t>
            </a:r>
          </a:p>
          <a:p>
            <a:pPr marL="285750" indent="-284163" algn="ctr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941A1B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800">
              <a:solidFill>
                <a:srgbClr val="0F496F"/>
              </a:solidFill>
              <a:latin typeface="Century Gothic" charset="0"/>
            </a:endParaRPr>
          </a:p>
          <a:p>
            <a:pPr marL="285750" indent="-284163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941A1B"/>
              </a:buClr>
              <a:buSzPct val="80000"/>
              <a:buFont typeface="Wingdings 3" pitchFamily="16" charset="0"/>
              <a:buChar char="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>
                <a:solidFill>
                  <a:srgbClr val="0F496F"/>
                </a:solidFill>
                <a:latin typeface="Century Gothic" charset="0"/>
              </a:rPr>
              <a:t>Во-первых, он заставляет </a:t>
            </a:r>
            <a:r>
              <a:rPr lang="ru-RU" sz="2800" b="1">
                <a:solidFill>
                  <a:srgbClr val="0F496F"/>
                </a:solidFill>
                <a:latin typeface="Century Gothic" charset="0"/>
              </a:rPr>
              <a:t>вспомнить</a:t>
            </a:r>
            <a:r>
              <a:rPr lang="ru-RU" sz="2800">
                <a:solidFill>
                  <a:srgbClr val="0F496F"/>
                </a:solidFill>
                <a:latin typeface="Century Gothic" charset="0"/>
              </a:rPr>
              <a:t> то, что </a:t>
            </a:r>
            <a:r>
              <a:rPr lang="ru-RU" sz="2800" b="1">
                <a:solidFill>
                  <a:srgbClr val="0F496F"/>
                </a:solidFill>
                <a:latin typeface="Century Gothic" charset="0"/>
              </a:rPr>
              <a:t>уже известно</a:t>
            </a:r>
            <a:r>
              <a:rPr lang="ru-RU" sz="2800">
                <a:solidFill>
                  <a:srgbClr val="0F496F"/>
                </a:solidFill>
                <a:latin typeface="Century Gothic" charset="0"/>
              </a:rPr>
              <a:t>, то есть то, что нужно для стадии </a:t>
            </a:r>
            <a:r>
              <a:rPr lang="ru-RU" sz="2800" b="1">
                <a:solidFill>
                  <a:srgbClr val="0F496F"/>
                </a:solidFill>
                <a:latin typeface="Century Gothic" charset="0"/>
              </a:rPr>
              <a:t>вызова</a:t>
            </a:r>
            <a:r>
              <a:rPr lang="ru-RU" sz="2800">
                <a:solidFill>
                  <a:srgbClr val="0F496F"/>
                </a:solidFill>
                <a:latin typeface="Century Gothic" charset="0"/>
              </a:rPr>
              <a:t>.</a:t>
            </a:r>
          </a:p>
          <a:p>
            <a:pPr marL="285750" indent="-284163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941A1B"/>
              </a:buClr>
              <a:buSzPct val="80000"/>
              <a:buFont typeface="Wingdings 3" pitchFamily="16" charset="0"/>
              <a:buChar char="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>
                <a:solidFill>
                  <a:srgbClr val="0F496F"/>
                </a:solidFill>
                <a:latin typeface="Century Gothic" charset="0"/>
              </a:rPr>
              <a:t>Во-вторых, позволяет выделить из </a:t>
            </a:r>
            <a:r>
              <a:rPr lang="ru-RU" sz="2800" b="1">
                <a:solidFill>
                  <a:srgbClr val="0F496F"/>
                </a:solidFill>
                <a:latin typeface="Century Gothic" charset="0"/>
              </a:rPr>
              <a:t>текста новое </a:t>
            </a:r>
            <a:r>
              <a:rPr lang="ru-RU" sz="2800">
                <a:solidFill>
                  <a:srgbClr val="0F496F"/>
                </a:solidFill>
                <a:latin typeface="Century Gothic" charset="0"/>
              </a:rPr>
              <a:t>— что характерно для стадии </a:t>
            </a:r>
            <a:r>
              <a:rPr lang="ru-RU" sz="2800" b="1">
                <a:solidFill>
                  <a:srgbClr val="0F496F"/>
                </a:solidFill>
                <a:latin typeface="Century Gothic" charset="0"/>
              </a:rPr>
              <a:t>осмысления</a:t>
            </a:r>
            <a:r>
              <a:rPr lang="ru-RU" sz="2800">
                <a:solidFill>
                  <a:srgbClr val="0F496F"/>
                </a:solidFill>
                <a:latin typeface="Century Gothic" charset="0"/>
              </a:rPr>
              <a:t>.</a:t>
            </a:r>
          </a:p>
          <a:p>
            <a:pPr marL="285750" indent="-284163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941A1B"/>
              </a:buClr>
              <a:buSzPct val="80000"/>
              <a:buFont typeface="Wingdings 3" pitchFamily="16" charset="0"/>
              <a:buChar char="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>
                <a:solidFill>
                  <a:srgbClr val="0F496F"/>
                </a:solidFill>
                <a:latin typeface="Century Gothic" charset="0"/>
              </a:rPr>
              <a:t>И, в-третьих, предполагает </a:t>
            </a:r>
            <a:r>
              <a:rPr lang="ru-RU" sz="2800" b="1">
                <a:solidFill>
                  <a:srgbClr val="0F496F"/>
                </a:solidFill>
                <a:latin typeface="Century Gothic" charset="0"/>
              </a:rPr>
              <a:t>самостоятельный анализ </a:t>
            </a:r>
            <a:r>
              <a:rPr lang="ru-RU" sz="2800">
                <a:solidFill>
                  <a:srgbClr val="0F496F"/>
                </a:solidFill>
                <a:latin typeface="Century Gothic" charset="0"/>
              </a:rPr>
              <a:t>информации, интерактивное обсуждение, что приемлемо на стадии </a:t>
            </a:r>
            <a:r>
              <a:rPr lang="ru-RU" sz="2800" b="1">
                <a:solidFill>
                  <a:srgbClr val="0F496F"/>
                </a:solidFill>
                <a:latin typeface="Century Gothic" charset="0"/>
              </a:rPr>
              <a:t>размышления</a:t>
            </a:r>
            <a:r>
              <a:rPr lang="ru-RU" sz="2800">
                <a:solidFill>
                  <a:srgbClr val="0F496F"/>
                </a:solidFill>
                <a:latin typeface="Century Gothic" charset="0"/>
              </a:rPr>
              <a:t> или рефлексии</a:t>
            </a:r>
          </a:p>
          <a:p>
            <a:pPr marL="285750" indent="-284163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941A1B"/>
              </a:buClr>
              <a:buSzPct val="80000"/>
              <a:buFont typeface="Wingdings 3" pitchFamily="16" charset="0"/>
              <a:buChar char="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800">
              <a:solidFill>
                <a:srgbClr val="0F496F"/>
              </a:solidFill>
              <a:latin typeface="Century Gothic" charset="0"/>
            </a:endParaRPr>
          </a:p>
          <a:p>
            <a:pPr marL="285750" indent="-284163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FFFF"/>
              </a:buClr>
              <a:buSzPct val="80000"/>
              <a:buFont typeface="Wingdings 3" pitchFamily="16" charset="0"/>
              <a:buChar char="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800">
              <a:solidFill>
                <a:srgbClr val="0F496F"/>
              </a:solidFill>
              <a:latin typeface="Century Gothic" charset="0"/>
            </a:endParaRPr>
          </a:p>
          <a:p>
            <a:pPr marL="285750" indent="-284163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000">
              <a:solidFill>
                <a:srgbClr val="0F496F"/>
              </a:solidFill>
              <a:latin typeface="Century 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84213" y="685800"/>
            <a:ext cx="10269537" cy="5172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85750" indent="-284163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FF00"/>
              </a:buClr>
              <a:buSzPct val="80000"/>
              <a:buFont typeface="Wingdings 3" pitchFamily="16" charset="0"/>
              <a:buChar char="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b="1" i="1">
                <a:solidFill>
                  <a:srgbClr val="0F496F"/>
                </a:solidFill>
                <a:latin typeface="Century Gothic" charset="0"/>
              </a:rPr>
              <a:t>Справка: </a:t>
            </a:r>
          </a:p>
          <a:p>
            <a:pPr marL="285750" indent="-284163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FF00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b="1" i="1">
                <a:solidFill>
                  <a:srgbClr val="0F496F"/>
                </a:solidFill>
                <a:latin typeface="Century Gothic" charset="0"/>
              </a:rPr>
              <a:t>    Авторы приема — ученые Д. Воган и Т. Эстес.</a:t>
            </a:r>
          </a:p>
          <a:p>
            <a:pPr marL="285750" indent="-284163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FFFF"/>
              </a:buClr>
              <a:buSzPct val="80000"/>
              <a:buFont typeface="Wingdings 3" pitchFamily="16" charset="0"/>
              <a:buChar char="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b="1" i="1">
                <a:solidFill>
                  <a:srgbClr val="0F496F"/>
                </a:solidFill>
                <a:latin typeface="Century Gothic" charset="0"/>
              </a:rPr>
              <a:t>В литературе этот прием часто называют технологией эффективного чтения.</a:t>
            </a:r>
          </a:p>
          <a:p>
            <a:pPr marL="285750" indent="-284163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FFFF"/>
              </a:buClr>
              <a:buSzPct val="80000"/>
              <a:buFont typeface="Wingdings 3" pitchFamily="16" charset="0"/>
              <a:buChar char="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800" b="1" i="1">
              <a:solidFill>
                <a:srgbClr val="0F496F"/>
              </a:solidFill>
              <a:latin typeface="Century Gothic" charset="0"/>
            </a:endParaRPr>
          </a:p>
          <a:p>
            <a:pPr marL="285750" indent="-284163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FFFF"/>
              </a:buClr>
              <a:buSzPct val="80000"/>
              <a:buFont typeface="Wingdings 3" pitchFamily="16" charset="0"/>
              <a:buChar char="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b="1">
                <a:solidFill>
                  <a:srgbClr val="0F496F"/>
                </a:solidFill>
                <a:latin typeface="Century Gothic" charset="0"/>
              </a:rPr>
              <a:t>Итак, инсерт — это прием технологии развития критического мышления через чтение и письмо (ТРКМЧП), используемый при </a:t>
            </a:r>
            <a:r>
              <a:rPr lang="ru-RU" sz="2800" b="1">
                <a:solidFill>
                  <a:srgbClr val="0F496F"/>
                </a:solidFill>
                <a:latin typeface="Century Gothic" charset="0"/>
                <a:hlinkClick r:id="rId3"/>
              </a:rPr>
              <a:t>работе с текстом</a:t>
            </a:r>
            <a:r>
              <a:rPr lang="ru-RU" sz="2800" b="1">
                <a:solidFill>
                  <a:srgbClr val="0F496F"/>
                </a:solidFill>
                <a:latin typeface="Century Gothic" charset="0"/>
              </a:rPr>
              <a:t>, с новой информацией.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54038" y="152400"/>
            <a:ext cx="9547225" cy="1506538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ru-RU" sz="3600" b="1"/>
              <a:t>Название приема представляет собой аббревиатуру:</a:t>
            </a:r>
          </a:p>
        </p:txBody>
      </p:sp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50" y="1712913"/>
            <a:ext cx="10001250" cy="490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sz="quarter" idx="1"/>
          </p:nvPr>
        </p:nvSpPr>
        <p:spPr>
          <a:xfrm>
            <a:off x="738188" y="714375"/>
            <a:ext cx="9956800" cy="56880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7200" b="1" smtClean="0"/>
              <a:t> Как использовать прием "Инсерт"</a:t>
            </a:r>
          </a:p>
          <a:p>
            <a:pPr>
              <a:buFont typeface="Wingdings" pitchFamily="2" charset="2"/>
              <a:buNone/>
            </a:pPr>
            <a:r>
              <a:rPr lang="ru-RU" sz="7200" b="1" smtClean="0"/>
              <a:t> на уроках</a:t>
            </a:r>
            <a:endParaRPr lang="ru-RU" sz="7200" smtClean="0"/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3250" y="3714750"/>
            <a:ext cx="3676650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38188" y="2071688"/>
            <a:ext cx="10429875" cy="3857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85750" indent="-284163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941A1B"/>
              </a:buClr>
              <a:buSzPct val="80000"/>
              <a:buFont typeface="Wingdings 3" pitchFamily="16" charset="0"/>
              <a:buChar char="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400" b="1">
                <a:solidFill>
                  <a:srgbClr val="0F496F"/>
                </a:solidFill>
                <a:latin typeface="Century Gothic" charset="0"/>
              </a:rPr>
              <a:t>V — я это знаю;</a:t>
            </a:r>
          </a:p>
          <a:p>
            <a:pPr marL="285750" indent="-284163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941A1B"/>
              </a:buClr>
              <a:buSzPct val="80000"/>
              <a:buFont typeface="Wingdings 3" pitchFamily="16" charset="0"/>
              <a:buChar char="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400" b="1">
                <a:solidFill>
                  <a:srgbClr val="0F496F"/>
                </a:solidFill>
                <a:latin typeface="Century Gothic" charset="0"/>
              </a:rPr>
              <a:t>+ — это новая информация для меня;</a:t>
            </a:r>
          </a:p>
          <a:p>
            <a:pPr marL="285750" indent="-284163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941A1B"/>
              </a:buClr>
              <a:buSzPct val="80000"/>
              <a:buFont typeface="Wingdings 3" pitchFamily="16" charset="0"/>
              <a:buChar char="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400" b="1">
                <a:solidFill>
                  <a:srgbClr val="0F496F"/>
                </a:solidFill>
                <a:latin typeface="Century Gothic" charset="0"/>
              </a:rPr>
              <a:t>- — я думал по-другому, это противоречит тому, что я знал;</a:t>
            </a:r>
          </a:p>
          <a:p>
            <a:pPr marL="285750" indent="-284163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941A1B"/>
              </a:buClr>
              <a:buSzPct val="80000"/>
              <a:buFont typeface="Wingdings 3" pitchFamily="16" charset="0"/>
              <a:buChar char="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400" b="1">
                <a:solidFill>
                  <a:srgbClr val="0F496F"/>
                </a:solidFill>
                <a:latin typeface="Century Gothic" charset="0"/>
              </a:rPr>
              <a:t>? — это мне непонятно, нужны объяснения, уточнения.</a:t>
            </a:r>
          </a:p>
          <a:p>
            <a:pPr marL="285750" indent="-284163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FFFF"/>
              </a:buClr>
              <a:buSzPct val="80000"/>
              <a:buFont typeface="Wingdings 3" pitchFamily="16" charset="0"/>
              <a:buChar char="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2400" b="1">
              <a:solidFill>
                <a:srgbClr val="0F496F"/>
              </a:solidFill>
              <a:latin typeface="Century Gothic" charset="0"/>
            </a:endParaRPr>
          </a:p>
          <a:p>
            <a:pPr marL="285750" indent="-284163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FFFF"/>
              </a:buClr>
              <a:buSzPct val="80000"/>
              <a:buFont typeface="Wingdings 3" pitchFamily="16" charset="0"/>
              <a:buChar char="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400" b="1">
                <a:solidFill>
                  <a:srgbClr val="0F496F"/>
                </a:solidFill>
                <a:latin typeface="Century Gothic" charset="0"/>
              </a:rPr>
              <a:t>Совет</a:t>
            </a:r>
            <a:r>
              <a:rPr lang="ru-RU" sz="2400">
                <a:solidFill>
                  <a:srgbClr val="0F496F"/>
                </a:solidFill>
                <a:latin typeface="Century Gothic" charset="0"/>
              </a:rPr>
              <a:t>: </a:t>
            </a:r>
            <a:r>
              <a:rPr lang="ru-RU" sz="2400" b="1">
                <a:solidFill>
                  <a:srgbClr val="0F496F"/>
                </a:solidFill>
                <a:latin typeface="Century Gothic" charset="0"/>
              </a:rPr>
              <a:t>маркировки </a:t>
            </a:r>
            <a:r>
              <a:rPr lang="ru-RU" sz="2400">
                <a:solidFill>
                  <a:srgbClr val="0F496F"/>
                </a:solidFill>
                <a:latin typeface="Century Gothic" charset="0"/>
              </a:rPr>
              <a:t>в тексте удобнее делать на </a:t>
            </a:r>
            <a:r>
              <a:rPr lang="ru-RU" sz="2400" b="1">
                <a:solidFill>
                  <a:srgbClr val="0F496F"/>
                </a:solidFill>
                <a:latin typeface="Century Gothic" charset="0"/>
              </a:rPr>
              <a:t>полях карандашом</a:t>
            </a:r>
            <a:r>
              <a:rPr lang="ru-RU" sz="2400">
                <a:solidFill>
                  <a:srgbClr val="0F496F"/>
                </a:solidFill>
                <a:latin typeface="Century Gothic" charset="0"/>
              </a:rPr>
              <a:t>. Или можно подложить полоску бумаги, чтобы не пачкать учебники.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09625" y="642938"/>
            <a:ext cx="8429625" cy="10826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4163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FF00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28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Учащиеся </a:t>
            </a:r>
            <a:r>
              <a:rPr lang="ru-RU" sz="2800" b="1" u="sng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читают</a:t>
            </a:r>
            <a:r>
              <a:rPr lang="ru-RU" sz="28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текст, </a:t>
            </a:r>
          </a:p>
          <a:p>
            <a:pPr marL="285750" indent="-284163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FF00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2800" b="1" u="sng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маркируя</a:t>
            </a:r>
            <a:r>
              <a:rPr lang="ru-RU" sz="28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его </a:t>
            </a:r>
            <a:r>
              <a:rPr lang="ru-RU" sz="2800" b="1" u="sng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специальными значками</a:t>
            </a:r>
            <a:endParaRPr lang="ru-RU" sz="2800" b="1" u="sng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66750" y="214313"/>
            <a:ext cx="8534400" cy="1085850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2800" b="1" dirty="0"/>
              <a:t>2. Заполняется таблица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50" y="1357313"/>
            <a:ext cx="11001375" cy="500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38188" y="285750"/>
            <a:ext cx="9318625" cy="871538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2800" b="1" dirty="0"/>
              <a:t>3. Повторное чтение текста.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1095375" y="1500188"/>
            <a:ext cx="8534400" cy="3614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85750" indent="-284163" algn="ctr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FF00"/>
              </a:buClr>
              <a:buSzPct val="80000"/>
              <a:buFont typeface="Wingdings 3" pitchFamily="16" charset="0"/>
              <a:buChar char="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>
                <a:solidFill>
                  <a:srgbClr val="0F496F"/>
                </a:solidFill>
                <a:latin typeface="Century Gothic" charset="0"/>
              </a:rPr>
              <a:t>Эта стадия переводит урок уже в этап осмысления. При этом таблица может пополниться, либо какие-то тезисы уже перейдут из одной колонки в другую.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881063" y="571500"/>
            <a:ext cx="5792787" cy="642938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/>
            </a:pPr>
            <a:r>
              <a:rPr lang="ru-RU" sz="2800" b="1" dirty="0"/>
              <a:t>4. РЕФЛЕКСИЯ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1166813" y="1500188"/>
            <a:ext cx="8534400" cy="3614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85750" indent="-284163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941A1B"/>
              </a:buClr>
              <a:buSzPct val="80000"/>
              <a:buFont typeface="Wingdings 3" pitchFamily="16" charset="0"/>
              <a:buChar char="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b="1">
                <a:solidFill>
                  <a:srgbClr val="0F496F"/>
                </a:solidFill>
                <a:latin typeface="Century Gothic" charset="0"/>
              </a:rPr>
              <a:t>На данном этапе обсуждаются записи, внесенные в таблицу. Идет анализ того, как накапливаются знания. Путь от старого к новому становится более наглядным и понятным.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952500" y="500063"/>
            <a:ext cx="8534400" cy="15065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5300" b="1" dirty="0"/>
              <a:t>Когда использовать прием </a:t>
            </a:r>
            <a:r>
              <a:rPr lang="ru-RU" sz="5300" b="1" dirty="0" err="1"/>
              <a:t>Инсерт</a:t>
            </a:r>
            <a:r>
              <a:rPr lang="ru-RU" sz="5300" b="1" dirty="0" smtClean="0"/>
              <a:t>?</a:t>
            </a:r>
            <a:endParaRPr lang="ru-RU" sz="3600" b="1" dirty="0"/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1095375" y="2714625"/>
            <a:ext cx="8304213" cy="2698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85750" indent="-284163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FF00"/>
              </a:buClr>
              <a:buSzPct val="80000"/>
              <a:buFont typeface="Wingdings 3" pitchFamily="16" charset="0"/>
              <a:buChar char="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b="1">
                <a:solidFill>
                  <a:srgbClr val="0F496F"/>
                </a:solidFill>
                <a:latin typeface="Century Gothic" charset="0"/>
              </a:rPr>
              <a:t>Прием Инсерт лучше всего подходит для уроков усвоения новых знаний</a:t>
            </a:r>
          </a:p>
          <a:p>
            <a:pPr marL="285750" indent="-284163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6CBAF"/>
              </a:buClr>
              <a:buSzPct val="80000"/>
              <a:buFont typeface="Wingdings 3" pitchFamily="16" charset="0"/>
              <a:buChar char="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b="1">
                <a:solidFill>
                  <a:srgbClr val="0F496F"/>
                </a:solidFill>
                <a:latin typeface="Century Gothic" charset="0"/>
              </a:rPr>
              <a:t>для урока актуализации новых знаний и умений (по ФГОС).</a:t>
            </a:r>
          </a:p>
          <a:p>
            <a:pPr marL="285750" indent="-284163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6CBAF"/>
              </a:buClr>
              <a:buSzPct val="80000"/>
              <a:buFont typeface="Wingdings 3" pitchFamily="16" charset="0"/>
              <a:buChar char="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b="1">
                <a:solidFill>
                  <a:srgbClr val="0F496F"/>
                </a:solidFill>
                <a:latin typeface="Century Gothic" charset="0"/>
              </a:rPr>
              <a:t>Прием требует от ученика не пассивного чтения, а внимательного. 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</TotalTime>
  <Words>407</Words>
  <Application>Microsoft Office PowerPoint</Application>
  <PresentationFormat>Произвольный</PresentationFormat>
  <Paragraphs>69</Paragraphs>
  <Slides>13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Microsoft YaHei</vt:lpstr>
      <vt:lpstr>Times New Roman</vt:lpstr>
      <vt:lpstr>Century Schoolbook</vt:lpstr>
      <vt:lpstr>Wingdings</vt:lpstr>
      <vt:lpstr>Wingdings 2</vt:lpstr>
      <vt:lpstr>Arial Unicode MS</vt:lpstr>
      <vt:lpstr>Century Gothic</vt:lpstr>
      <vt:lpstr>Wingdings 3</vt:lpstr>
      <vt:lpstr>Эркер</vt:lpstr>
      <vt:lpstr>ИНСЕРТ</vt:lpstr>
      <vt:lpstr>Слайд 2</vt:lpstr>
      <vt:lpstr>Название приема представляет собой аббревиатуру:</vt:lpstr>
      <vt:lpstr>Слайд 4</vt:lpstr>
      <vt:lpstr>Слайд 5</vt:lpstr>
      <vt:lpstr>2. Заполняется таблица</vt:lpstr>
      <vt:lpstr>3. Повторное чтение текста.</vt:lpstr>
      <vt:lpstr>4. РЕФЛЕКСИЯ</vt:lpstr>
      <vt:lpstr>Когда использовать прием Инсерт?</vt:lpstr>
      <vt:lpstr>Когда использовать прием Инсерт?</vt:lpstr>
      <vt:lpstr>НА УРОКАХ ИНФОРМАТИКИ      Тема. Двоичная система счисления.  </vt:lpstr>
      <vt:lpstr>тема: Информация. Информационные процессы.</vt:lpstr>
      <vt:lpstr>Заключение: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ИНСЕРТ</dc:title>
  <dc:creator>семинар</dc:creator>
  <cp:lastModifiedBy>семинар</cp:lastModifiedBy>
  <cp:revision>12</cp:revision>
  <cp:lastPrinted>1601-01-01T00:00:00Z</cp:lastPrinted>
  <dcterms:created xsi:type="dcterms:W3CDTF">1601-01-01T00:00:00Z</dcterms:created>
  <dcterms:modified xsi:type="dcterms:W3CDTF">2018-08-17T08:16:47Z</dcterms:modified>
</cp:coreProperties>
</file>