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sldIdLst>
    <p:sldId id="256" r:id="rId2"/>
    <p:sldId id="268" r:id="rId3"/>
    <p:sldId id="269" r:id="rId4"/>
    <p:sldId id="260" r:id="rId5"/>
    <p:sldId id="261" r:id="rId6"/>
    <p:sldId id="259" r:id="rId7"/>
    <p:sldId id="263" r:id="rId8"/>
    <p:sldId id="264" r:id="rId9"/>
    <p:sldId id="265" r:id="rId10"/>
    <p:sldId id="270" r:id="rId11"/>
    <p:sldId id="271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1965"/>
    <a:srgbClr val="32287A"/>
    <a:srgbClr val="5243C1"/>
    <a:srgbClr val="8205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8DF8571-119A-4E10-B02F-6031042ADB50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28681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2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3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4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5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6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7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8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89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0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1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2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3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4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5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6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7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8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699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0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1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2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3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4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5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6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7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8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09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10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11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8712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A7FCD6-805F-44E8-B934-9EE8BBB42C01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2C9A3-2B83-40DF-899C-7E840489166E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EC07301-35C9-4A82-B36B-DB4D63D4A5D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A18C7CD-73C7-4D51-AE40-D25FCB0FB8D5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4D0238C-BC00-47B4-BBE4-9B8F20E5C3F4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711FCC3-002E-4F9D-B302-8745B7247625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483EA-BCB8-4901-8737-CDC523A58717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CF104-4108-4A04-AE3A-10BA7860FCE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FF4A8-9D10-4B7A-90B9-C164318A093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8040B-F01B-4336-8D8F-F40D3186284D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2B37E-546C-4C6B-80D6-89CEEE22FEE1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C3B4C-7C74-49DB-881D-3905C7058514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64314-B243-4303-B06D-920E7377425C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439AF-AA04-43C9-B52F-ABF7390AB901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 alt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47D94546-0D68-4DDB-87DC-E8E0713D4699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2765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765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5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5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6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6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6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6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6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6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6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6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6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6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7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7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7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7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7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7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7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7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7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7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8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8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8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8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8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8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8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8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69" r:id="rId15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828800"/>
            <a:ext cx="8229600" cy="2743200"/>
          </a:xfrm>
        </p:spPr>
        <p:txBody>
          <a:bodyPr/>
          <a:lstStyle/>
          <a:p>
            <a:pPr algn="ctr"/>
            <a:r>
              <a:rPr lang="en-US" sz="6600">
                <a:solidFill>
                  <a:srgbClr val="291965"/>
                </a:solidFill>
              </a:rPr>
              <a:t>Microsoft </a:t>
            </a:r>
            <a:r>
              <a:rPr lang="ru-RU" sz="6600">
                <a:solidFill>
                  <a:srgbClr val="291965"/>
                </a:solidFill>
              </a:rPr>
              <a:t/>
            </a:r>
            <a:br>
              <a:rPr lang="ru-RU" sz="6600">
                <a:solidFill>
                  <a:srgbClr val="291965"/>
                </a:solidFill>
              </a:rPr>
            </a:br>
            <a:r>
              <a:rPr lang="en-US" sz="6600">
                <a:solidFill>
                  <a:srgbClr val="291965"/>
                </a:solidFill>
              </a:rPr>
              <a:t>Office Word</a:t>
            </a:r>
            <a:endParaRPr lang="ru-RU" sz="6600">
              <a:solidFill>
                <a:srgbClr val="291965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Вставка формул в документ</a:t>
            </a:r>
            <a:endParaRPr lang="ru-RU" dirty="0"/>
          </a:p>
        </p:txBody>
      </p:sp>
      <p:pic>
        <p:nvPicPr>
          <p:cNvPr id="4" name="Содержимое 3" descr="123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2057401"/>
            <a:ext cx="8686800" cy="3581399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pic>
        <p:nvPicPr>
          <p:cNvPr id="48133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5257800"/>
            <a:ext cx="3251752" cy="990600"/>
          </a:xfrm>
          <a:prstGeom prst="rect">
            <a:avLst/>
          </a:prstGeom>
          <a:noFill/>
        </p:spPr>
      </p:pic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3505200"/>
            <a:ext cx="2747433" cy="838200"/>
          </a:xfrm>
          <a:prstGeom prst="rect">
            <a:avLst/>
          </a:prstGeom>
          <a:noFill/>
        </p:spPr>
      </p:pic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4343400"/>
            <a:ext cx="4255994" cy="685800"/>
          </a:xfrm>
          <a:prstGeom prst="rect">
            <a:avLst/>
          </a:prstGeom>
          <a:noFill/>
        </p:spPr>
      </p:pic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2590800"/>
            <a:ext cx="4495800" cy="858120"/>
          </a:xfrm>
          <a:prstGeom prst="rect">
            <a:avLst/>
          </a:prstGeom>
          <a:noFill/>
        </p:spPr>
      </p:pic>
      <p:pic>
        <p:nvPicPr>
          <p:cNvPr id="48129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1905000"/>
            <a:ext cx="5400675" cy="685800"/>
          </a:xfrm>
          <a:prstGeom prst="rect">
            <a:avLst/>
          </a:prstGeom>
          <a:noFill/>
        </p:spPr>
      </p:pic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53958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0" y="2000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2305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291965"/>
                </a:solidFill>
              </a:rPr>
              <a:t>Microsoft Office Word</a:t>
            </a:r>
            <a:endParaRPr lang="ru-RU">
              <a:solidFill>
                <a:srgbClr val="291965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>
                <a:solidFill>
                  <a:srgbClr val="291965"/>
                </a:solidFill>
              </a:rPr>
              <a:t>Программа </a:t>
            </a:r>
            <a:r>
              <a:rPr lang="en-US">
                <a:solidFill>
                  <a:srgbClr val="291965"/>
                </a:solidFill>
              </a:rPr>
              <a:t>Microsoft Office Word</a:t>
            </a:r>
            <a:r>
              <a:rPr lang="ru-RU">
                <a:solidFill>
                  <a:srgbClr val="291965"/>
                </a:solidFill>
              </a:rPr>
              <a:t> предназначена для создания, редактирования, форматирования и просмотра текстового документа. Эта программа позволяет перевести документ из его внешней формы в электронную.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8" name="Picture 6" descr="пп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06463"/>
            <a:ext cx="7620000" cy="5357812"/>
          </a:xfrm>
          <a:prstGeom prst="rect">
            <a:avLst/>
          </a:prstGeom>
          <a:noFill/>
        </p:spPr>
      </p:pic>
      <p:sp>
        <p:nvSpPr>
          <p:cNvPr id="44040" name="AutoShape 8"/>
          <p:cNvSpPr>
            <a:spLocks noChangeArrowheads="1"/>
          </p:cNvSpPr>
          <p:nvPr/>
        </p:nvSpPr>
        <p:spPr bwMode="auto">
          <a:xfrm>
            <a:off x="838200" y="1371600"/>
            <a:ext cx="7162800" cy="685800"/>
          </a:xfrm>
          <a:prstGeom prst="roundRect">
            <a:avLst>
              <a:gd name="adj" fmla="val 16667"/>
            </a:avLst>
          </a:prstGeom>
          <a:solidFill>
            <a:schemeClr val="accent1">
              <a:alpha val="0"/>
            </a:schemeClr>
          </a:solidFill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4419600" y="228600"/>
            <a:ext cx="158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Строка меню</a:t>
            </a:r>
          </a:p>
        </p:txBody>
      </p:sp>
      <p:grpSp>
        <p:nvGrpSpPr>
          <p:cNvPr id="44057" name="Group 25"/>
          <p:cNvGrpSpPr>
            <a:grpSpLocks/>
          </p:cNvGrpSpPr>
          <p:nvPr/>
        </p:nvGrpSpPr>
        <p:grpSpPr bwMode="auto">
          <a:xfrm>
            <a:off x="2819400" y="609600"/>
            <a:ext cx="3276600" cy="838200"/>
            <a:chOff x="2640" y="384"/>
            <a:chExt cx="2064" cy="528"/>
          </a:xfrm>
        </p:grpSpPr>
        <p:sp>
          <p:nvSpPr>
            <p:cNvPr id="44041" name="Line 9"/>
            <p:cNvSpPr>
              <a:spLocks noChangeShapeType="1"/>
            </p:cNvSpPr>
            <p:nvPr/>
          </p:nvSpPr>
          <p:spPr bwMode="auto">
            <a:xfrm flipV="1">
              <a:off x="2640" y="384"/>
              <a:ext cx="1056" cy="52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44" name="Line 12"/>
            <p:cNvSpPr>
              <a:spLocks noChangeShapeType="1"/>
            </p:cNvSpPr>
            <p:nvPr/>
          </p:nvSpPr>
          <p:spPr bwMode="auto">
            <a:xfrm>
              <a:off x="3648" y="384"/>
              <a:ext cx="105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4046" name="AutoShape 14"/>
          <p:cNvSpPr>
            <a:spLocks noChangeArrowheads="1"/>
          </p:cNvSpPr>
          <p:nvPr/>
        </p:nvSpPr>
        <p:spPr bwMode="auto">
          <a:xfrm>
            <a:off x="914400" y="2133600"/>
            <a:ext cx="7162800" cy="838200"/>
          </a:xfrm>
          <a:prstGeom prst="roundRect">
            <a:avLst>
              <a:gd name="adj" fmla="val 16667"/>
            </a:avLst>
          </a:prstGeom>
          <a:solidFill>
            <a:schemeClr val="accent1">
              <a:alpha val="0"/>
            </a:schemeClr>
          </a:solidFill>
          <a:ln w="2857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>
            <a:off x="4495800" y="2667000"/>
            <a:ext cx="2971800" cy="373380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6172200" y="6491288"/>
            <a:ext cx="2525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Панель инструментов</a:t>
            </a:r>
          </a:p>
        </p:txBody>
      </p:sp>
      <p:sp>
        <p:nvSpPr>
          <p:cNvPr id="44049" name="AutoShape 17"/>
          <p:cNvSpPr>
            <a:spLocks noChangeArrowheads="1"/>
          </p:cNvSpPr>
          <p:nvPr/>
        </p:nvSpPr>
        <p:spPr bwMode="auto">
          <a:xfrm>
            <a:off x="1447800" y="2971800"/>
            <a:ext cx="6324600" cy="533400"/>
          </a:xfrm>
          <a:prstGeom prst="roundRect">
            <a:avLst>
              <a:gd name="adj" fmla="val 16667"/>
            </a:avLst>
          </a:prstGeom>
          <a:solidFill>
            <a:schemeClr val="accent1">
              <a:alpha val="0"/>
            </a:schemeClr>
          </a:solidFill>
          <a:ln w="28575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 flipH="1">
            <a:off x="2743200" y="3505200"/>
            <a:ext cx="228600" cy="45720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2362200" y="3962400"/>
            <a:ext cx="1069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Линейка</a:t>
            </a:r>
          </a:p>
        </p:txBody>
      </p:sp>
      <p:sp>
        <p:nvSpPr>
          <p:cNvPr id="44053" name="AutoShape 21"/>
          <p:cNvSpPr>
            <a:spLocks noChangeArrowheads="1"/>
          </p:cNvSpPr>
          <p:nvPr/>
        </p:nvSpPr>
        <p:spPr bwMode="auto">
          <a:xfrm>
            <a:off x="914400" y="5867400"/>
            <a:ext cx="6019800" cy="304800"/>
          </a:xfrm>
          <a:prstGeom prst="roundRect">
            <a:avLst>
              <a:gd name="adj" fmla="val 16667"/>
            </a:avLst>
          </a:prstGeom>
          <a:solidFill>
            <a:schemeClr val="accent1">
              <a:alpha val="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054" name="Line 22"/>
          <p:cNvSpPr>
            <a:spLocks noChangeShapeType="1"/>
          </p:cNvSpPr>
          <p:nvPr/>
        </p:nvSpPr>
        <p:spPr bwMode="auto">
          <a:xfrm flipH="1">
            <a:off x="1676400" y="6172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55" name="Text Box 23"/>
          <p:cNvSpPr txBox="1">
            <a:spLocks noChangeArrowheads="1"/>
          </p:cNvSpPr>
          <p:nvPr/>
        </p:nvSpPr>
        <p:spPr bwMode="auto">
          <a:xfrm>
            <a:off x="1828800" y="6491288"/>
            <a:ext cx="20875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Строка состояния</a:t>
            </a:r>
          </a:p>
        </p:txBody>
      </p:sp>
      <p:sp>
        <p:nvSpPr>
          <p:cNvPr id="44056" name="AutoShape 24"/>
          <p:cNvSpPr>
            <a:spLocks noChangeArrowheads="1"/>
          </p:cNvSpPr>
          <p:nvPr/>
        </p:nvSpPr>
        <p:spPr bwMode="auto">
          <a:xfrm>
            <a:off x="7086600" y="914400"/>
            <a:ext cx="1371600" cy="457200"/>
          </a:xfrm>
          <a:prstGeom prst="roundRect">
            <a:avLst>
              <a:gd name="adj" fmla="val 16667"/>
            </a:avLst>
          </a:prstGeom>
          <a:solidFill>
            <a:schemeClr val="accent1">
              <a:alpha val="0"/>
            </a:schemeClr>
          </a:solidFill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058" name="Line 26"/>
          <p:cNvSpPr>
            <a:spLocks noChangeShapeType="1"/>
          </p:cNvSpPr>
          <p:nvPr/>
        </p:nvSpPr>
        <p:spPr bwMode="auto">
          <a:xfrm flipV="1">
            <a:off x="7467600" y="685800"/>
            <a:ext cx="0" cy="22860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6477000" y="0"/>
            <a:ext cx="2238375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/>
              <a:t>Кнопки управления</a:t>
            </a:r>
          </a:p>
          <a:p>
            <a:pPr algn="ctr"/>
            <a:r>
              <a:rPr lang="ru-RU"/>
              <a:t>окном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2000"/>
                                        <p:tgtEl>
                                          <p:spTgt spid="44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4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4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animBg="1"/>
      <p:bldP spid="44042" grpId="0"/>
      <p:bldP spid="44046" grpId="0" animBg="1"/>
      <p:bldP spid="44047" grpId="0" animBg="1"/>
      <p:bldP spid="44048" grpId="0"/>
      <p:bldP spid="44049" grpId="0" animBg="1"/>
      <p:bldP spid="44050" grpId="0" animBg="1"/>
      <p:bldP spid="44051" grpId="0"/>
      <p:bldP spid="44053" grpId="0" animBg="1"/>
      <p:bldP spid="44054" grpId="0" animBg="1"/>
      <p:bldP spid="44055" grpId="0"/>
      <p:bldP spid="44056" grpId="0" animBg="1"/>
      <p:bldP spid="44058" grpId="0" animBg="1"/>
      <p:bldP spid="440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>
                <a:solidFill>
                  <a:srgbClr val="291965"/>
                </a:solidFill>
              </a:rPr>
              <a:t>Методы представления документа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8001000" cy="1252537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600" b="1">
                <a:solidFill>
                  <a:srgbClr val="8205FF"/>
                </a:solidFill>
              </a:rPr>
              <a:t>Документ можно представить в различных режимах:</a:t>
            </a:r>
          </a:p>
        </p:txBody>
      </p:sp>
      <p:grpSp>
        <p:nvGrpSpPr>
          <p:cNvPr id="29724" name="Group 28"/>
          <p:cNvGrpSpPr>
            <a:grpSpLocks/>
          </p:cNvGrpSpPr>
          <p:nvPr/>
        </p:nvGrpSpPr>
        <p:grpSpPr bwMode="auto">
          <a:xfrm>
            <a:off x="914400" y="3048000"/>
            <a:ext cx="8185150" cy="2289175"/>
            <a:chOff x="576" y="1920"/>
            <a:chExt cx="5156" cy="1442"/>
          </a:xfrm>
        </p:grpSpPr>
        <p:sp>
          <p:nvSpPr>
            <p:cNvPr id="29715" name="Line 19"/>
            <p:cNvSpPr>
              <a:spLocks noChangeShapeType="1"/>
            </p:cNvSpPr>
            <p:nvPr/>
          </p:nvSpPr>
          <p:spPr bwMode="auto">
            <a:xfrm>
              <a:off x="2928" y="2592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29722" name="Group 26"/>
            <p:cNvGrpSpPr>
              <a:grpSpLocks/>
            </p:cNvGrpSpPr>
            <p:nvPr/>
          </p:nvGrpSpPr>
          <p:grpSpPr bwMode="auto">
            <a:xfrm>
              <a:off x="576" y="1920"/>
              <a:ext cx="5156" cy="1442"/>
              <a:chOff x="576" y="1920"/>
              <a:chExt cx="5156" cy="1442"/>
            </a:xfrm>
          </p:grpSpPr>
          <p:sp>
            <p:nvSpPr>
              <p:cNvPr id="29714" name="Text Box 18"/>
              <p:cNvSpPr txBox="1">
                <a:spLocks noChangeArrowheads="1"/>
              </p:cNvSpPr>
              <p:nvPr/>
            </p:nvSpPr>
            <p:spPr bwMode="auto">
              <a:xfrm>
                <a:off x="2006" y="3049"/>
                <a:ext cx="227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400" b="1"/>
                  <a:t>Режим </a:t>
                </a:r>
                <a:r>
                  <a:rPr lang="en-US" sz="2400" b="1"/>
                  <a:t>Web-</a:t>
                </a:r>
                <a:r>
                  <a:rPr lang="ru-RU" sz="2400" b="1"/>
                  <a:t>документа</a:t>
                </a:r>
              </a:p>
            </p:txBody>
          </p:sp>
          <p:grpSp>
            <p:nvGrpSpPr>
              <p:cNvPr id="29721" name="Group 25"/>
              <p:cNvGrpSpPr>
                <a:grpSpLocks/>
              </p:cNvGrpSpPr>
              <p:nvPr/>
            </p:nvGrpSpPr>
            <p:grpSpPr bwMode="auto">
              <a:xfrm>
                <a:off x="576" y="1920"/>
                <a:ext cx="5156" cy="1442"/>
                <a:chOff x="576" y="1920"/>
                <a:chExt cx="5156" cy="1442"/>
              </a:xfrm>
            </p:grpSpPr>
            <p:sp>
              <p:nvSpPr>
                <p:cNvPr id="29707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576" y="3074"/>
                  <a:ext cx="1057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/>
                    <a:t>Обычный</a:t>
                  </a:r>
                </a:p>
              </p:txBody>
            </p:sp>
            <p:graphicFrame>
              <p:nvGraphicFramePr>
                <p:cNvPr id="29710" name="Object 14"/>
                <p:cNvGraphicFramePr>
                  <a:graphicFrameLocks noChangeAspect="1"/>
                </p:cNvGraphicFramePr>
                <p:nvPr/>
              </p:nvGraphicFramePr>
              <p:xfrm>
                <a:off x="1296" y="1920"/>
                <a:ext cx="3236" cy="727"/>
              </p:xfrm>
              <a:graphic>
                <a:graphicData uri="http://schemas.openxmlformats.org/presentationml/2006/ole">
                  <p:oleObj spid="_x0000_s29710" name="Image" r:id="rId3" imgW="1130159" imgH="253789" progId="Photoshop.Image.8">
                    <p:embed/>
                  </p:oleObj>
                </a:graphicData>
              </a:graphic>
            </p:graphicFrame>
            <p:sp>
              <p:nvSpPr>
                <p:cNvPr id="29712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960" y="2448"/>
                  <a:ext cx="480" cy="62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713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2160" y="2544"/>
                  <a:ext cx="144" cy="5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716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918" y="2809"/>
                  <a:ext cx="1003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/>
                    <a:t>Разметки</a:t>
                  </a:r>
                </a:p>
              </p:txBody>
            </p:sp>
            <p:sp>
              <p:nvSpPr>
                <p:cNvPr id="29717" name="Line 21"/>
                <p:cNvSpPr>
                  <a:spLocks noChangeShapeType="1"/>
                </p:cNvSpPr>
                <p:nvPr/>
              </p:nvSpPr>
              <p:spPr bwMode="auto">
                <a:xfrm>
                  <a:off x="3696" y="2496"/>
                  <a:ext cx="624" cy="6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71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4454" y="3049"/>
                  <a:ext cx="1151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/>
                    <a:t>Структуры</a:t>
                  </a:r>
                </a:p>
              </p:txBody>
            </p:sp>
            <p:sp>
              <p:nvSpPr>
                <p:cNvPr id="29719" name="Line 23"/>
                <p:cNvSpPr>
                  <a:spLocks noChangeShapeType="1"/>
                </p:cNvSpPr>
                <p:nvPr/>
              </p:nvSpPr>
              <p:spPr bwMode="auto">
                <a:xfrm>
                  <a:off x="4272" y="2448"/>
                  <a:ext cx="528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72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934" y="2713"/>
                  <a:ext cx="79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/>
                    <a:t>Чтения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Обычный режим.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ru-RU" sz="3600"/>
              <a:t>используют при вводе и </a:t>
            </a:r>
            <a:r>
              <a:rPr lang="ru-RU" sz="2600"/>
              <a:t>редактировании</a:t>
            </a:r>
            <a:r>
              <a:rPr lang="ru-RU" sz="3600"/>
              <a:t> текста.</a:t>
            </a:r>
            <a:r>
              <a:rPr lang="ru-RU" sz="3200"/>
              <a:t> </a:t>
            </a:r>
          </a:p>
        </p:txBody>
      </p:sp>
      <p:pic>
        <p:nvPicPr>
          <p:cNvPr id="31748" name="Picture 4" descr="пп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2201863"/>
            <a:ext cx="5486400" cy="3857625"/>
          </a:xfrm>
          <a:prstGeom prst="rect">
            <a:avLst/>
          </a:prstGeom>
          <a:noFill/>
        </p:spPr>
      </p:pic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4343400" y="4191000"/>
            <a:ext cx="1660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Информатика</a:t>
            </a:r>
          </a:p>
        </p:txBody>
      </p:sp>
      <p:graphicFrame>
        <p:nvGraphicFramePr>
          <p:cNvPr id="31750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3657600" y="2590800"/>
          <a:ext cx="2679700" cy="1701800"/>
        </p:xfrm>
        <a:graphic>
          <a:graphicData uri="http://schemas.openxmlformats.org/presentationml/2006/ole">
            <p:oleObj spid="_x0000_s31750" name="Image" r:id="rId5" imgW="2679365" imgH="1701587" progId="Photoshop.Imag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3" name="Picture 7" descr="сам2"/>
          <p:cNvPicPr>
            <a:picLocks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381000"/>
            <a:ext cx="7316788" cy="60086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Режим электронного документа.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3429000" cy="44116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/>
              <a:t>Этот режим удобен тем, что в нём просматривают, а не редактируют готовые документы. Слева открывается дополнительная панель с содержанием документа. Она даёт наглядное представление о структуре документа, обеспечивает удобный переход к любому разделу.    </a:t>
            </a:r>
          </a:p>
        </p:txBody>
      </p:sp>
      <p:pic>
        <p:nvPicPr>
          <p:cNvPr id="35845" name="Picture 5" descr="Безымян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514600"/>
            <a:ext cx="4514850" cy="3314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Режим разметки.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3810000" cy="4411662"/>
          </a:xfrm>
        </p:spPr>
        <p:txBody>
          <a:bodyPr/>
          <a:lstStyle/>
          <a:p>
            <a:r>
              <a:rPr lang="ru-RU" sz="2400"/>
              <a:t>В этом режиме документ представляется на экране точно так, как он будет выглядеть при печати на бумаге. Этот режим наиболее удобен для операции форматирования.</a:t>
            </a:r>
            <a:r>
              <a:rPr lang="ru-RU"/>
              <a:t> </a:t>
            </a:r>
          </a:p>
        </p:txBody>
      </p:sp>
      <p:pic>
        <p:nvPicPr>
          <p:cNvPr id="36868" name="Picture 4" descr="щщ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133600"/>
            <a:ext cx="4362450" cy="3009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Режим структуры.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Этот режим удобен для работ над планом документа( создание, просмотр, редактирование). </a:t>
            </a:r>
          </a:p>
        </p:txBody>
      </p:sp>
      <p:pic>
        <p:nvPicPr>
          <p:cNvPr id="37892" name="Picture 4" descr="Безым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743200"/>
            <a:ext cx="4505325" cy="3819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559</TotalTime>
  <Words>169</Words>
  <Application>Microsoft Office PowerPoint</Application>
  <PresentationFormat>Экран (4:3)</PresentationFormat>
  <Paragraphs>27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Wingdings</vt:lpstr>
      <vt:lpstr>Сеть</vt:lpstr>
      <vt:lpstr>Adobe Photoshop Image</vt:lpstr>
      <vt:lpstr>Microsoft  Office Word</vt:lpstr>
      <vt:lpstr>Microsoft Office Word</vt:lpstr>
      <vt:lpstr>Слайд 3</vt:lpstr>
      <vt:lpstr>Методы представления документа</vt:lpstr>
      <vt:lpstr>Обычный режим.</vt:lpstr>
      <vt:lpstr>Слайд 6</vt:lpstr>
      <vt:lpstr>Режим электронного документа.</vt:lpstr>
      <vt:lpstr>Режим разметки.</vt:lpstr>
      <vt:lpstr>Режим структуры.</vt:lpstr>
      <vt:lpstr>Вставка формул в документ</vt:lpstr>
      <vt:lpstr>Задание для самостоятельной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</dc:creator>
  <cp:lastModifiedBy>ALEX</cp:lastModifiedBy>
  <cp:revision>11</cp:revision>
  <cp:lastPrinted>1601-01-01T00:00:00Z</cp:lastPrinted>
  <dcterms:created xsi:type="dcterms:W3CDTF">1601-01-01T00:00:00Z</dcterms:created>
  <dcterms:modified xsi:type="dcterms:W3CDTF">2014-09-27T20:12:32Z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