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4" r:id="rId5"/>
    <p:sldId id="273" r:id="rId6"/>
    <p:sldId id="263" r:id="rId7"/>
    <p:sldId id="262" r:id="rId8"/>
    <p:sldId id="261" r:id="rId9"/>
    <p:sldId id="260" r:id="rId10"/>
    <p:sldId id="259" r:id="rId11"/>
    <p:sldId id="258" r:id="rId12"/>
    <p:sldId id="274" r:id="rId13"/>
    <p:sldId id="275" r:id="rId14"/>
    <p:sldId id="276" r:id="rId15"/>
    <p:sldId id="277" r:id="rId16"/>
    <p:sldId id="278" r:id="rId17"/>
    <p:sldId id="27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startupfair.ru/rus/opros/russkie-izdaniya/ya-xochu-v-shkolu.html" TargetMode="External"/><Relationship Id="rId4" Type="http://schemas.openxmlformats.org/officeDocument/2006/relationships/hyperlink" Target="http://www.it-n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o.kazimirov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ab-school5.my1.ru/" TargetMode="External"/><Relationship Id="rId4" Type="http://schemas.openxmlformats.org/officeDocument/2006/relationships/hyperlink" Target="http://www.labaved.ru/catalog/full/2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V2OpSnCgNU&amp;feature=youtu.b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hyperlink" Target="http://www.youtube.com/watch?v=T7r6MZis3k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548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Воспитание патриотизма и духовно-нравственных качеств чтением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6215082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Казимирова 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8259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(из опыта реализации школьной </a:t>
            </a:r>
          </a:p>
          <a:p>
            <a:pPr algn="ctr"/>
            <a:r>
              <a:rPr lang="ru-RU" sz="3200" dirty="0" smtClean="0"/>
              <a:t>программы «Продвижение книги и чтения»)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dep_7380203-Calendar-for-December-2012.-Week-starts-on-Monday.-Illustration-of-Christ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1571636" cy="19029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64373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ВШК: проверка техники чтения в 4-х, 5-х классах. Справка. Рекомендации учителям.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Методический день: уроки продуктивного чтения.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Регистрация МО учителей русского языка и литературы на сайте </a:t>
            </a:r>
            <a:r>
              <a:rPr lang="en-US" sz="2800" dirty="0" smtClean="0">
                <a:hlinkClick r:id="rId4"/>
              </a:rPr>
              <a:t>www.it-n.ru</a:t>
            </a:r>
            <a:r>
              <a:rPr lang="en-US" sz="2800" dirty="0" smtClean="0"/>
              <a:t> </a:t>
            </a:r>
            <a:r>
              <a:rPr lang="ru-RU" sz="2800" dirty="0" smtClean="0"/>
              <a:t>для участия в фестивале «Зимнее чтение». Обсуждение списка книг.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Приобретение книг современных авторов для школьной библиотеки.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Чтение всеми учащимися 10 класса книги А. Жвалевского и Е. Пастернак «Я хочу в школу!»</a:t>
            </a:r>
            <a:endParaRPr lang="ru-RU" sz="2800" dirty="0"/>
          </a:p>
        </p:txBody>
      </p:sp>
      <p:pic>
        <p:nvPicPr>
          <p:cNvPr id="6" name="Picture 6" descr="Я хочу в школу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078">
            <a:off x="304814" y="1736801"/>
            <a:ext cx="1303421" cy="1981200"/>
          </a:xfrm>
          <a:prstGeom prst="rect">
            <a:avLst/>
          </a:prstGeom>
          <a:noFill/>
        </p:spPr>
      </p:pic>
      <p:pic>
        <p:nvPicPr>
          <p:cNvPr id="7" name="Picture 8" descr="http://www.e-reading-lib.org/cover/1008/10089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003">
            <a:off x="563379" y="3275352"/>
            <a:ext cx="1242796" cy="1743408"/>
          </a:xfrm>
          <a:prstGeom prst="rect">
            <a:avLst/>
          </a:prstGeom>
          <a:noFill/>
        </p:spPr>
      </p:pic>
      <p:pic>
        <p:nvPicPr>
          <p:cNvPr id="8" name="Picture 2" descr="http://happybookyear.ru/wp-content/uploads/2012/06/photos_martiroso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1367">
            <a:off x="571472" y="4643446"/>
            <a:ext cx="1223946" cy="202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Пользователь\Рабочий стол\0a01919afd65e6f2974c896c599c614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2464580" cy="16430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3214678" y="428604"/>
            <a:ext cx="571504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/>
              <a:t>Анализ работы по программе, корректировка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работа учителей русского языка и литературы на фестивале «Зимнее чтение»;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учимся писать аннотации и отзывы на книги современных авторов;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подготовка и проведение открытого урока для учащихся 9-11-х </a:t>
            </a:r>
            <a:r>
              <a:rPr lang="ru-RU" sz="2400" dirty="0" err="1" smtClean="0"/>
              <a:t>кл</a:t>
            </a:r>
            <a:r>
              <a:rPr lang="ru-RU" sz="2400" dirty="0" smtClean="0"/>
              <a:t>. по книге </a:t>
            </a:r>
            <a:r>
              <a:rPr lang="ru-RU" sz="2400" dirty="0" err="1" smtClean="0"/>
              <a:t>А.Жвалевского</a:t>
            </a:r>
            <a:r>
              <a:rPr lang="ru-RU" sz="2400" dirty="0" smtClean="0"/>
              <a:t> и Е.Пастернак «Я хочу в школу!»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 Методический день: проведение уроков продуктивного чтения.</a:t>
            </a:r>
            <a:endParaRPr lang="ru-RU" sz="2400" dirty="0"/>
          </a:p>
        </p:txBody>
      </p:sp>
      <p:pic>
        <p:nvPicPr>
          <p:cNvPr id="5" name="Picture 2" descr="http://www.intelkot.ru/upload/9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656">
            <a:off x="273589" y="2089566"/>
            <a:ext cx="1371600" cy="2014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http://www.littleone.ru/public/img/articles/7-16/education/article_353/article_353_1332834092825_dina_sa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1371600" cy="1905000"/>
          </a:xfrm>
          <a:prstGeom prst="rect">
            <a:avLst/>
          </a:prstGeom>
          <a:noFill/>
        </p:spPr>
      </p:pic>
      <p:pic>
        <p:nvPicPr>
          <p:cNvPr id="8" name="Picture 6" descr="http://www.booksiti.net.ru/books/32565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1358817" cy="1967722"/>
          </a:xfrm>
          <a:prstGeom prst="rect">
            <a:avLst/>
          </a:prstGeom>
          <a:noFill/>
        </p:spPr>
      </p:pic>
      <p:pic>
        <p:nvPicPr>
          <p:cNvPr id="9" name="Picture 7" descr="Картинка 12 из 255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00002">
            <a:off x="1500166" y="4143380"/>
            <a:ext cx="1421000" cy="212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Директор\Рабочий стол\К докладу на конференцию\Тотальный диктант\Изображение 2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4588768" cy="306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6768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Организация международной акции </a:t>
            </a:r>
          </a:p>
          <a:p>
            <a:pPr algn="ctr"/>
            <a:r>
              <a:rPr lang="ru-RU" sz="2400" b="1" dirty="0" smtClean="0"/>
              <a:t>«Тотальный диктант - 2014, 2015, 2016»</a:t>
            </a:r>
            <a:endParaRPr lang="ru-RU" sz="2400" b="1" dirty="0"/>
          </a:p>
        </p:txBody>
      </p:sp>
      <p:pic>
        <p:nvPicPr>
          <p:cNvPr id="2052" name="Picture 4" descr="C:\Documents and Settings\Директор\Рабочий стол\73cbd5.jpg"/>
          <p:cNvPicPr>
            <a:picLocks noChangeAspect="1" noChangeArrowheads="1"/>
          </p:cNvPicPr>
          <p:nvPr/>
        </p:nvPicPr>
        <p:blipFill>
          <a:blip r:embed="rId4" cstate="print"/>
          <a:srcRect l="3651" r="11075"/>
          <a:stretch>
            <a:fillRect/>
          </a:stretch>
        </p:blipFill>
        <p:spPr bwMode="auto">
          <a:xfrm>
            <a:off x="395536" y="1052736"/>
            <a:ext cx="2796832" cy="237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Директор\Рабочий стол\2007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8804">
            <a:off x="2312307" y="3179999"/>
            <a:ext cx="1591081" cy="2490207"/>
          </a:xfrm>
          <a:prstGeom prst="rect">
            <a:avLst/>
          </a:prstGeom>
          <a:noFill/>
        </p:spPr>
      </p:pic>
      <p:pic>
        <p:nvPicPr>
          <p:cNvPr id="2054" name="Picture 6" descr="C:\Documents and Settings\Директор\Рабочий стол\26934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2210">
            <a:off x="294194" y="3263658"/>
            <a:ext cx="1998662" cy="2763128"/>
          </a:xfrm>
          <a:prstGeom prst="rect">
            <a:avLst/>
          </a:prstGeom>
          <a:noFill/>
        </p:spPr>
      </p:pic>
      <p:pic>
        <p:nvPicPr>
          <p:cNvPr id="2055" name="Picture 7" descr="F:\Для презентации к докладу\на Т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429000"/>
            <a:ext cx="3816424" cy="2545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Для презентации к докладу\IMG_770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4104"/>
          <a:stretch>
            <a:fillRect/>
          </a:stretch>
        </p:blipFill>
        <p:spPr bwMode="auto">
          <a:xfrm>
            <a:off x="1979712" y="1052736"/>
            <a:ext cx="69127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470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Дневник подростка – навигатор для взрослого</a:t>
            </a:r>
            <a:endParaRPr lang="ru-RU" sz="2800" b="1" dirty="0"/>
          </a:p>
        </p:txBody>
      </p:sp>
      <p:pic>
        <p:nvPicPr>
          <p:cNvPr id="3075" name="Picture 3" descr="F:\Для презентации к докладу\IMG_6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75050"/>
            <a:ext cx="3528392" cy="259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4473491">
            <a:off x="1403926" y="541432"/>
            <a:ext cx="553998" cy="25140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2400" b="1" dirty="0" err="1" smtClean="0"/>
              <a:t>Библионочь</a:t>
            </a:r>
            <a:r>
              <a:rPr lang="ru-RU" sz="2400" b="1" dirty="0" smtClean="0"/>
              <a:t> -2015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564904"/>
            <a:ext cx="25922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Прочти дневник – останови время!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Директор\Рабочий стол\К докладу на конференцию\ЖвалевскийПастернак встреча\А.Жвалевский и Е.пастер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3168352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9838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Встречи с писателями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А.Жвалевским</a:t>
            </a:r>
            <a:r>
              <a:rPr lang="ru-RU" sz="3200" b="1" dirty="0" smtClean="0"/>
              <a:t> и Е.Пастернак</a:t>
            </a:r>
            <a:endParaRPr lang="ru-RU" sz="3200" b="1" dirty="0"/>
          </a:p>
        </p:txBody>
      </p:sp>
      <p:pic>
        <p:nvPicPr>
          <p:cNvPr id="4100" name="Picture 4" descr="C:\Documents and Settings\Директор\Рабочий стол\К докладу на конференцию\ЖвалевскийПастернак встреча\Изображение 287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5964"/>
          <a:stretch>
            <a:fillRect/>
          </a:stretch>
        </p:blipFill>
        <p:spPr bwMode="auto">
          <a:xfrm>
            <a:off x="251520" y="1530894"/>
            <a:ext cx="5112568" cy="362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164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Встречи с писательницей М. </a:t>
            </a:r>
            <a:r>
              <a:rPr lang="ru-RU" sz="2800" b="1" dirty="0" err="1" smtClean="0"/>
              <a:t>Мартиросовой</a:t>
            </a:r>
            <a:endParaRPr lang="ru-RU" sz="2800" b="1" dirty="0"/>
          </a:p>
        </p:txBody>
      </p:sp>
      <p:pic>
        <p:nvPicPr>
          <p:cNvPr id="5122" name="Picture 2" descr="C:\Documents and Settings\Директор\Рабочий стол\К докладу на конференцию\Встреча с Мартиросовой\IMG_8872.JPG"/>
          <p:cNvPicPr>
            <a:picLocks noChangeAspect="1" noChangeArrowheads="1"/>
          </p:cNvPicPr>
          <p:nvPr/>
        </p:nvPicPr>
        <p:blipFill>
          <a:blip r:embed="rId3" cstate="print"/>
          <a:srcRect l="13555" r="6670"/>
          <a:stretch>
            <a:fillRect/>
          </a:stretch>
        </p:blipFill>
        <p:spPr bwMode="auto">
          <a:xfrm>
            <a:off x="395536" y="1052736"/>
            <a:ext cx="4579511" cy="382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Директор\Рабочий стол\К докладу на конференцию\Встреча с Мартиросовой\IMG_8938.JPG"/>
          <p:cNvPicPr>
            <a:picLocks noChangeAspect="1" noChangeArrowheads="1"/>
          </p:cNvPicPr>
          <p:nvPr/>
        </p:nvPicPr>
        <p:blipFill>
          <a:blip r:embed="rId4" cstate="print"/>
          <a:srcRect l="19983" r="30329"/>
          <a:stretch>
            <a:fillRect/>
          </a:stretch>
        </p:blipFill>
        <p:spPr bwMode="auto">
          <a:xfrm>
            <a:off x="5076056" y="1052736"/>
            <a:ext cx="3764235" cy="50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Для презентации к докладу\IMG_7806.JPG"/>
          <p:cNvPicPr>
            <a:picLocks noChangeAspect="1" noChangeArrowheads="1"/>
          </p:cNvPicPr>
          <p:nvPr/>
        </p:nvPicPr>
        <p:blipFill>
          <a:blip r:embed="rId3" cstate="print"/>
          <a:srcRect l="14857" r="7143" b="4621"/>
          <a:stretch>
            <a:fillRect/>
          </a:stretch>
        </p:blipFill>
        <p:spPr bwMode="auto">
          <a:xfrm>
            <a:off x="323528" y="404664"/>
            <a:ext cx="302433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F:\Для презентации к докладу\IMG_7849.JPG"/>
          <p:cNvPicPr>
            <a:picLocks noChangeAspect="1" noChangeArrowheads="1"/>
          </p:cNvPicPr>
          <p:nvPr/>
        </p:nvPicPr>
        <p:blipFill>
          <a:blip r:embed="rId4" cstate="print"/>
          <a:srcRect r="13680"/>
          <a:stretch>
            <a:fillRect/>
          </a:stretch>
        </p:blipFill>
        <p:spPr bwMode="auto">
          <a:xfrm>
            <a:off x="3491880" y="1340768"/>
            <a:ext cx="5327960" cy="411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188640"/>
            <a:ext cx="48965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Буккроссинг</a:t>
            </a:r>
            <a:r>
              <a:rPr lang="ru-RU" sz="2800" b="1" dirty="0" smtClean="0"/>
              <a:t>  – свободный книгообмен</a:t>
            </a:r>
            <a:endParaRPr lang="ru-RU" sz="2800" b="1" dirty="0"/>
          </a:p>
        </p:txBody>
      </p:sp>
      <p:pic>
        <p:nvPicPr>
          <p:cNvPr id="6150" name="Picture 6" descr="D:\Документы школы\Чтение\буккроссинг\я л чита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872208" cy="184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Директор\Рабочий стол\IMG_1756.JPG"/>
          <p:cNvPicPr>
            <a:picLocks noChangeAspect="1" noChangeArrowheads="1"/>
          </p:cNvPicPr>
          <p:nvPr/>
        </p:nvPicPr>
        <p:blipFill>
          <a:blip r:embed="rId3" cstate="print"/>
          <a:srcRect t="2405" r="7919" b="6541"/>
          <a:stretch>
            <a:fillRect/>
          </a:stretch>
        </p:blipFill>
        <p:spPr bwMode="auto">
          <a:xfrm>
            <a:off x="683568" y="836712"/>
            <a:ext cx="786079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192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Представление программы в крае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72560" cy="3357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реализации всех мероприятий программы вы можете узнать здесь: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en-US" sz="3600" dirty="0" smtClean="0">
                <a:hlinkClick r:id="rId3"/>
              </a:rPr>
              <a:t>www.facebook.com/uo.kazimirova</a:t>
            </a:r>
            <a:r>
              <a:rPr lang="ru-RU" sz="3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en-US" sz="3600" dirty="0" smtClean="0">
                <a:hlinkClick r:id="rId4"/>
              </a:rPr>
              <a:t>http://www.labaved.ru/catalog/full/290</a:t>
            </a: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en-US" sz="3600" dirty="0" smtClean="0">
                <a:hlinkClick r:id="rId5"/>
              </a:rPr>
              <a:t>http://lab-school5.my1.ru/</a:t>
            </a:r>
            <a:endParaRPr lang="ru-RU" sz="36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14338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Проблема</a:t>
            </a:r>
            <a:r>
              <a:rPr lang="ru-RU" sz="3200" dirty="0" smtClean="0"/>
              <a:t>: низкий уровень читательской грамотности школьников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357298"/>
            <a:ext cx="7393691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«Национальной программы поддержки и развития </a:t>
            </a:r>
          </a:p>
          <a:p>
            <a:r>
              <a:rPr lang="ru-RU" sz="2400" dirty="0" smtClean="0"/>
              <a:t>чтения»:</a:t>
            </a:r>
          </a:p>
          <a:p>
            <a:r>
              <a:rPr lang="ru-RU" sz="2400" dirty="0" smtClean="0"/>
              <a:t>«Россия подошла к критическому пределу</a:t>
            </a:r>
          </a:p>
          <a:p>
            <a:r>
              <a:rPr lang="ru-RU" sz="2400" dirty="0" smtClean="0"/>
              <a:t> пренебрежения чтением, и на данном этапе можно </a:t>
            </a:r>
          </a:p>
          <a:p>
            <a:r>
              <a:rPr lang="ru-RU" sz="2400" dirty="0" smtClean="0"/>
              <a:t>говорить о начале необратимых процессов </a:t>
            </a:r>
          </a:p>
          <a:p>
            <a:r>
              <a:rPr lang="ru-RU" sz="2400" dirty="0" smtClean="0"/>
              <a:t>разрушения ядра национальной культуры»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3786190"/>
            <a:ext cx="30646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у нас в школе?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87154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http://www.youtube.com/watch?v=rV2OpSnCgNU&amp;feature=youtu.be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0112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 программы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повышение уровня читательской активности учителей, родителей, школьников.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821537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Задачи программы</a:t>
            </a:r>
            <a:r>
              <a:rPr lang="ru-RU" sz="26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поиск и развитие новых методик обучения  с акцентом на активизацию чтения;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 вовлечение потенциальных читателей в мероприятия по  популяризации чтения;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  наполнение фонда школьной библиотеки современными изданиями.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1544064_649047165158361_3215202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357718" cy="4357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357166"/>
            <a:ext cx="421484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знакомство с книгами современных авторов и с самими авторами;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использование ИКТ-технологий на уроках литературы;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сотрудничество с  известными библиотеками и ведущими издательствами;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разработка качественных ресурсов к урокам литературы (интерактивный плакат, электронный читательский дневник, </a:t>
            </a:r>
            <a:r>
              <a:rPr lang="ru-RU" sz="2000" dirty="0" err="1" smtClean="0"/>
              <a:t>буктрейлер</a:t>
            </a:r>
            <a:r>
              <a:rPr lang="ru-RU" sz="2000" dirty="0" smtClean="0"/>
              <a:t>, облака слов, </a:t>
            </a:r>
            <a:r>
              <a:rPr lang="ru-RU" sz="2000" dirty="0" err="1" smtClean="0"/>
              <a:t>майнд-карты</a:t>
            </a:r>
            <a:r>
              <a:rPr lang="ru-RU" sz="2000" dirty="0" smtClean="0"/>
              <a:t>,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и т.д.)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  <p:pic>
        <p:nvPicPr>
          <p:cNvPr id="2" name="Picture 2" descr="C:\Documents and Settings\Пользователь\Рабочий стол\Изображение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448050" cy="2981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6439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Несколько слов о </a:t>
            </a:r>
            <a:r>
              <a:rPr lang="ru-RU" sz="3200" dirty="0" err="1" smtClean="0"/>
              <a:t>мотиваторах</a:t>
            </a:r>
            <a:r>
              <a:rPr lang="ru-RU" sz="3200" dirty="0" smtClean="0"/>
              <a:t> и </a:t>
            </a:r>
            <a:r>
              <a:rPr lang="ru-RU" sz="3200" dirty="0" err="1" smtClean="0"/>
              <a:t>демотиваторах</a:t>
            </a:r>
            <a:endParaRPr lang="ru-RU" sz="3200" dirty="0"/>
          </a:p>
        </p:txBody>
      </p:sp>
      <p:pic>
        <p:nvPicPr>
          <p:cNvPr id="1027" name="Picture 3" descr="C:\Documents and Settings\Пользователь\Рабочий стол\Изображение 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000107"/>
            <a:ext cx="1930520" cy="2623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Пользователь\Рабочий стол\Изображение 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86190"/>
            <a:ext cx="3051830" cy="196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Пользователь\Рабочий стол\Изображение 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000108"/>
            <a:ext cx="2487718" cy="3676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c52662340ee471f388a9737075250a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785930" cy="11906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650085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III </a:t>
            </a:r>
            <a:r>
              <a:rPr lang="ru-RU" sz="2800" dirty="0" smtClean="0"/>
              <a:t>поток ЛДП, книжный флешмоб к 75-летию В.П.Крапивина </a:t>
            </a:r>
            <a:endParaRPr lang="ru-RU" sz="2800" dirty="0"/>
          </a:p>
        </p:txBody>
      </p:sp>
      <p:pic>
        <p:nvPicPr>
          <p:cNvPr id="4100" name="Picture 4" descr="C:\Documents and Settings\Пользователь\Мои документы\Мои рисунки\Фото флешмоба\отобранные\Изображение 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71546"/>
            <a:ext cx="3333137" cy="2741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Documents and Settings\Пользователь\Мои документы\Мои рисунки\Фото флешмоба\отобранные\Изображение 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3109912" cy="312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Пользователь\Мои документы\Мои рисунки\Фото флешмоба\отобранные\Изображение 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85860"/>
            <a:ext cx="2960337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Documents and Settings\Пользователь\Мои документы\Мои рисунки\Фото флешмоба\отобранные\P80816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857628"/>
            <a:ext cx="3162288" cy="2371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Documents and Settings\Пользователь\Мои документы\Мои рисунки\Фото флешмоба\отобранные\Изображение 3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571876"/>
            <a:ext cx="3205160" cy="2533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Рабочий стол\1_sentya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690808" cy="1898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3143240" y="357166"/>
            <a:ext cx="57864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Награждение ученицы 10 класса Савельевой Виктории, прочитавшей 100 книг президентского списка</a:t>
            </a:r>
            <a:endParaRPr lang="ru-RU" sz="2400" dirty="0"/>
          </a:p>
        </p:txBody>
      </p:sp>
      <p:pic>
        <p:nvPicPr>
          <p:cNvPr id="5123" name="Picture 3" descr="H:\Савельева Виктория, 10 класс СОШ № 5 г. Лабин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681419" cy="4101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Documents and Settings\Пользователь\Рабочий стол\IMG_0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3753834" cy="2786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929330"/>
            <a:ext cx="77867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ВШК: входная диагностика чтения (2-6-е </a:t>
            </a:r>
            <a:r>
              <a:rPr lang="ru-RU" dirty="0" err="1" smtClean="0"/>
              <a:t>кл</a:t>
            </a:r>
            <a:r>
              <a:rPr lang="ru-RU" dirty="0" smtClean="0"/>
              <a:t>.), анализ читательских формуляров  учащихся 3-11-х классов. Справка. Рекомендации учителям.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58579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Книжный флешмоб. Фестиваль </a:t>
            </a:r>
            <a:r>
              <a:rPr lang="ru-RU" sz="2800" dirty="0" err="1" smtClean="0"/>
              <a:t>буктрейлеров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7" name="Picture 3" descr="C:\Documents and Settings\Пользователь\Мои документы\Мои рисунки\для Лабаведа\Изображение 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3305374" cy="220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Documents and Settings\Пользователь\Рабочий стол\Oct.leaf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647950" cy="1724025"/>
          </a:xfrm>
          <a:prstGeom prst="rect">
            <a:avLst/>
          </a:prstGeom>
          <a:noFill/>
        </p:spPr>
      </p:pic>
      <p:pic>
        <p:nvPicPr>
          <p:cNvPr id="6149" name="Picture 5" descr="C:\Documents and Settings\Пользователь\Мои документы\Мои рисунки\для Лабаведа\Изображение 642.jpg"/>
          <p:cNvPicPr>
            <a:picLocks noChangeAspect="1" noChangeArrowheads="1"/>
          </p:cNvPicPr>
          <p:nvPr/>
        </p:nvPicPr>
        <p:blipFill>
          <a:blip r:embed="rId5" cstate="print"/>
          <a:srcRect l="19970" t="11566" r="39014" b="8272"/>
          <a:stretch>
            <a:fillRect/>
          </a:stretch>
        </p:blipFill>
        <p:spPr bwMode="auto">
          <a:xfrm>
            <a:off x="214282" y="2071678"/>
            <a:ext cx="2214577" cy="2886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Documents and Settings\Пользователь\Мои документы\Мои рисунки\для Лабаведа\Изображение 633.jpg"/>
          <p:cNvPicPr>
            <a:picLocks noChangeAspect="1" noChangeArrowheads="1"/>
          </p:cNvPicPr>
          <p:nvPr/>
        </p:nvPicPr>
        <p:blipFill>
          <a:blip r:embed="rId6" cstate="print"/>
          <a:srcRect l="27295" t="2782" r="26562" b="2782"/>
          <a:stretch>
            <a:fillRect/>
          </a:stretch>
        </p:blipFill>
        <p:spPr bwMode="auto">
          <a:xfrm>
            <a:off x="6643702" y="3714752"/>
            <a:ext cx="204096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Documents and Settings\Пользователь\Мои документы\Мои рисунки\для Лабаведа\Изображение 7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929066"/>
            <a:ext cx="3106035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Documents and Settings\Пользователь\Мои документы\Мои рисунки\для Лабаведа\Изображение 6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1714488"/>
            <a:ext cx="3286148" cy="219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143240" y="1285860"/>
            <a:ext cx="55007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9"/>
              </a:rPr>
              <a:t>http://www.youtube.com/watch?v=T7r6MZis3kA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58100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Казимирова</a:t>
            </a:r>
            <a:r>
              <a:rPr lang="ru-RU" sz="1200" dirty="0" smtClean="0"/>
              <a:t> Л.К., директор, учитель русского языка и литературы СОШ № 5 города Лабинска Лабинского района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286388"/>
            <a:ext cx="2928958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Педсовет, посвящённый проблеме чтения.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hutterstock_opensource_3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Пользователь\Рабочий стол\1321351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0"/>
            <a:ext cx="2771792" cy="1687459"/>
          </a:xfrm>
          <a:prstGeom prst="rect">
            <a:avLst/>
          </a:prstGeom>
          <a:noFill/>
        </p:spPr>
      </p:pic>
      <p:pic>
        <p:nvPicPr>
          <p:cNvPr id="7171" name="Picture 3" descr="H:\Диспут\фото диспута\Изображение 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353445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7866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Диспут для учащихся 9-11-х классов «Молодёжь и книги. Остались ли точки соприкосновения?» </a:t>
            </a:r>
            <a:endParaRPr lang="ru-RU" sz="2400" dirty="0"/>
          </a:p>
        </p:txBody>
      </p:sp>
      <p:pic>
        <p:nvPicPr>
          <p:cNvPr id="7172" name="Picture 4" descr="H:\Диспут\фото диспута\Изображение 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85860"/>
            <a:ext cx="3429024" cy="2287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H:\Диспут\фото диспута\Изображение 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86190"/>
            <a:ext cx="3805753" cy="2538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H:\Диспут\фото диспута\Изображение 5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786190"/>
            <a:ext cx="3876668" cy="2585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595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Директор</cp:lastModifiedBy>
  <cp:revision>77</cp:revision>
  <dcterms:modified xsi:type="dcterms:W3CDTF">2017-05-03T12:48:04Z</dcterms:modified>
</cp:coreProperties>
</file>