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5"/>
  </p:notesMasterIdLst>
  <p:sldIdLst>
    <p:sldId id="258" r:id="rId2"/>
    <p:sldId id="263" r:id="rId3"/>
    <p:sldId id="304" r:id="rId4"/>
    <p:sldId id="300" r:id="rId5"/>
    <p:sldId id="298" r:id="rId6"/>
    <p:sldId id="264" r:id="rId7"/>
    <p:sldId id="306" r:id="rId8"/>
    <p:sldId id="308" r:id="rId9"/>
    <p:sldId id="307" r:id="rId10"/>
    <p:sldId id="309" r:id="rId11"/>
    <p:sldId id="302" r:id="rId12"/>
    <p:sldId id="305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8610"/>
    <a:srgbClr val="A23434"/>
    <a:srgbClr val="548123"/>
    <a:srgbClr val="1F8A1A"/>
    <a:srgbClr val="866600"/>
    <a:srgbClr val="D09E00"/>
    <a:srgbClr val="72AF2F"/>
    <a:srgbClr val="375517"/>
    <a:srgbClr val="38706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4" autoAdjust="0"/>
  </p:normalViewPr>
  <p:slideViewPr>
    <p:cSldViewPr>
      <p:cViewPr varScale="1">
        <p:scale>
          <a:sx n="46" d="100"/>
          <a:sy n="46" d="100"/>
        </p:scale>
        <p:origin x="-197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198DA-CA34-4596-BB52-51A721A644C0}" type="doc">
      <dgm:prSet loTypeId="urn:microsoft.com/office/officeart/2005/8/layout/pList2#1" loCatId="list" qsTypeId="urn:microsoft.com/office/officeart/2005/8/quickstyle/3d3" qsCatId="3D" csTypeId="urn:microsoft.com/office/officeart/2005/8/colors/colorful5" csCatId="colorful" phldr="1"/>
      <dgm:spPr/>
    </dgm:pt>
    <dgm:pt modelId="{8823EC38-FDCC-474D-9F43-7A11009EFD49}">
      <dgm:prSet phldrT="[Текст]" custT="1"/>
      <dgm:spPr>
        <a:pattFill prst="pct70">
          <a:fgClr>
            <a:srgbClr val="378610"/>
          </a:fgClr>
          <a:bgClr>
            <a:schemeClr val="bg1"/>
          </a:bgClr>
        </a:pattFill>
      </dgm:spPr>
      <dgm:t>
        <a:bodyPr/>
        <a:lstStyle/>
        <a:p>
          <a:endParaRPr lang="ru-RU" sz="2100" dirty="0" smtClean="0">
            <a:solidFill>
              <a:schemeClr val="bg1"/>
            </a:solidFill>
          </a:endParaRPr>
        </a:p>
        <a:p>
          <a:r>
            <a:rPr lang="ru-RU" sz="2200" dirty="0" smtClean="0">
              <a:solidFill>
                <a:schemeClr val="tx1"/>
              </a:solidFill>
            </a:rPr>
            <a:t>Одним из этапов управления качеством образования является  отбор квалифицированных кадров, повышение их квалификации</a:t>
          </a:r>
          <a:endParaRPr lang="ru-RU" sz="2200" dirty="0">
            <a:solidFill>
              <a:schemeClr val="tx1"/>
            </a:solidFill>
          </a:endParaRPr>
        </a:p>
      </dgm:t>
    </dgm:pt>
    <dgm:pt modelId="{12B9A331-CABA-4F02-B5AA-75E7DEEC660D}" type="parTrans" cxnId="{FD82FC8D-E895-4E50-8EBB-FDEC715234EE}">
      <dgm:prSet/>
      <dgm:spPr/>
      <dgm:t>
        <a:bodyPr/>
        <a:lstStyle/>
        <a:p>
          <a:endParaRPr lang="ru-RU"/>
        </a:p>
      </dgm:t>
    </dgm:pt>
    <dgm:pt modelId="{805A43F1-886F-421B-8CA4-A9FB33EEB31E}" type="sibTrans" cxnId="{FD82FC8D-E895-4E50-8EBB-FDEC715234EE}">
      <dgm:prSet/>
      <dgm:spPr/>
      <dgm:t>
        <a:bodyPr/>
        <a:lstStyle/>
        <a:p>
          <a:endParaRPr lang="ru-RU"/>
        </a:p>
      </dgm:t>
    </dgm:pt>
    <dgm:pt modelId="{83D74A5B-A414-4AF0-BE91-6F14DDE57207}">
      <dgm:prSet phldrT="[Текст]" custT="1"/>
      <dgm:spPr>
        <a:pattFill prst="pct70">
          <a:fgClr>
            <a:srgbClr val="7030A0"/>
          </a:fgClr>
          <a:bgClr>
            <a:schemeClr val="bg1"/>
          </a:bgClr>
        </a:pattFill>
      </dgm:spPr>
      <dgm:t>
        <a:bodyPr/>
        <a:lstStyle/>
        <a:p>
          <a:endParaRPr lang="ru-RU" sz="2200" dirty="0" smtClean="0">
            <a:solidFill>
              <a:schemeClr val="bg1"/>
            </a:solidFill>
          </a:endParaRPr>
        </a:p>
        <a:p>
          <a:endParaRPr lang="ru-RU" sz="2200" dirty="0" smtClean="0">
            <a:solidFill>
              <a:schemeClr val="bg1"/>
            </a:solidFill>
          </a:endParaRPr>
        </a:p>
        <a:p>
          <a:r>
            <a:rPr lang="ru-RU" sz="2200" dirty="0" smtClean="0">
              <a:solidFill>
                <a:schemeClr val="tx1"/>
              </a:solidFill>
            </a:rPr>
            <a:t>Необходимость активного совершенствования педагогического корпуса</a:t>
          </a:r>
          <a:endParaRPr lang="ru-RU" sz="2200" dirty="0">
            <a:solidFill>
              <a:schemeClr val="tx1"/>
            </a:solidFill>
          </a:endParaRPr>
        </a:p>
      </dgm:t>
    </dgm:pt>
    <dgm:pt modelId="{CF0C63DF-CAF8-4E72-B3B3-E20816825A5B}" type="parTrans" cxnId="{C1451D5D-8BCD-4654-A983-2E799D2177DB}">
      <dgm:prSet/>
      <dgm:spPr/>
      <dgm:t>
        <a:bodyPr/>
        <a:lstStyle/>
        <a:p>
          <a:endParaRPr lang="ru-RU"/>
        </a:p>
      </dgm:t>
    </dgm:pt>
    <dgm:pt modelId="{0C9CD8EF-4B47-448B-BB95-03FD89B07D99}" type="sibTrans" cxnId="{C1451D5D-8BCD-4654-A983-2E799D2177DB}">
      <dgm:prSet/>
      <dgm:spPr/>
      <dgm:t>
        <a:bodyPr/>
        <a:lstStyle/>
        <a:p>
          <a:endParaRPr lang="ru-RU"/>
        </a:p>
      </dgm:t>
    </dgm:pt>
    <dgm:pt modelId="{08279978-E37A-4177-874C-3F5A5467400E}">
      <dgm:prSet phldrT="[Текст]" custT="1"/>
      <dgm:spPr>
        <a:pattFill prst="pct70">
          <a:fgClr>
            <a:srgbClr val="A23434"/>
          </a:fgClr>
          <a:bgClr>
            <a:schemeClr val="bg1"/>
          </a:bgClr>
        </a:pattFill>
      </dgm:spPr>
      <dgm:t>
        <a:bodyPr/>
        <a:lstStyle/>
        <a:p>
          <a:endParaRPr lang="ru-RU" sz="2100" dirty="0" smtClean="0">
            <a:solidFill>
              <a:schemeClr val="bg1"/>
            </a:solidFill>
          </a:endParaRPr>
        </a:p>
        <a:p>
          <a:r>
            <a:rPr lang="ru-RU" sz="2200" dirty="0" smtClean="0">
              <a:solidFill>
                <a:schemeClr val="tx1"/>
              </a:solidFill>
            </a:rPr>
            <a:t>ДОО  обязана создать условия для профессионального развития педагогических и руководящих работников </a:t>
          </a:r>
          <a:endParaRPr lang="ru-RU" sz="2200" dirty="0">
            <a:solidFill>
              <a:schemeClr val="tx1"/>
            </a:solidFill>
          </a:endParaRPr>
        </a:p>
      </dgm:t>
    </dgm:pt>
    <dgm:pt modelId="{C6B27755-2976-4363-B009-440B898FDB05}" type="parTrans" cxnId="{2ED5C443-AC35-49C6-A341-DBB6AFC4E076}">
      <dgm:prSet/>
      <dgm:spPr/>
      <dgm:t>
        <a:bodyPr/>
        <a:lstStyle/>
        <a:p>
          <a:endParaRPr lang="ru-RU"/>
        </a:p>
      </dgm:t>
    </dgm:pt>
    <dgm:pt modelId="{3716D17D-2F4A-4C11-ABD8-387C41F6FBE0}" type="sibTrans" cxnId="{2ED5C443-AC35-49C6-A341-DBB6AFC4E076}">
      <dgm:prSet/>
      <dgm:spPr/>
      <dgm:t>
        <a:bodyPr/>
        <a:lstStyle/>
        <a:p>
          <a:endParaRPr lang="ru-RU"/>
        </a:p>
      </dgm:t>
    </dgm:pt>
    <dgm:pt modelId="{78E08E87-007D-4154-8CEA-0E1A41F0E28B}" type="pres">
      <dgm:prSet presAssocID="{56F198DA-CA34-4596-BB52-51A721A644C0}" presName="Name0" presStyleCnt="0">
        <dgm:presLayoutVars>
          <dgm:dir/>
          <dgm:resizeHandles val="exact"/>
        </dgm:presLayoutVars>
      </dgm:prSet>
      <dgm:spPr/>
    </dgm:pt>
    <dgm:pt modelId="{67DFDA98-0A7F-40C0-B26F-BB8891833F78}" type="pres">
      <dgm:prSet presAssocID="{56F198DA-CA34-4596-BB52-51A721A644C0}" presName="bkgdShp" presStyleLbl="alignAccFollowNode1" presStyleIdx="0" presStyleCnt="1" custLinFactNeighborX="0" custLinFactNeighborY="6730"/>
      <dgm:spPr>
        <a:gradFill rotWithShape="0">
          <a:gsLst>
            <a:gs pos="3000">
              <a:srgbClr val="378610"/>
            </a:gs>
            <a:gs pos="53000">
              <a:srgbClr val="7030A0"/>
            </a:gs>
            <a:gs pos="97000">
              <a:schemeClr val="accent6">
                <a:lumMod val="50000"/>
              </a:schemeClr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859A94EC-4D79-48B9-8668-03FE6D5C59DA}" type="pres">
      <dgm:prSet presAssocID="{56F198DA-CA34-4596-BB52-51A721A644C0}" presName="linComp" presStyleCnt="0"/>
      <dgm:spPr/>
    </dgm:pt>
    <dgm:pt modelId="{E626C750-E3EB-4443-9493-27E81FA68601}" type="pres">
      <dgm:prSet presAssocID="{8823EC38-FDCC-474D-9F43-7A11009EFD49}" presName="compNode" presStyleCnt="0"/>
      <dgm:spPr/>
    </dgm:pt>
    <dgm:pt modelId="{D857C805-7602-4050-B3C3-547EEEEE4A12}" type="pres">
      <dgm:prSet presAssocID="{8823EC38-FDCC-474D-9F43-7A11009EFD49}" presName="node" presStyleLbl="node1" presStyleIdx="0" presStyleCnt="3" custScaleX="118955" custScaleY="76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9F021-DB04-4AD7-AEED-22DB53F2017B}" type="pres">
      <dgm:prSet presAssocID="{8823EC38-FDCC-474D-9F43-7A11009EFD49}" presName="invisiNode" presStyleLbl="node1" presStyleIdx="0" presStyleCnt="3"/>
      <dgm:spPr/>
    </dgm:pt>
    <dgm:pt modelId="{C8715B7D-7F31-4B55-9BB8-8F8562A12281}" type="pres">
      <dgm:prSet presAssocID="{8823EC38-FDCC-474D-9F43-7A11009EFD49}" presName="imagNode" presStyleLbl="fgImgPlace1" presStyleIdx="0" presStyleCnt="3" custScaleX="75889" custScaleY="121364" custLinFactNeighborX="-3739" custLinFactNeighborY="-2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B3DFD2-6BB7-4B6F-8A41-E791DB090326}" type="pres">
      <dgm:prSet presAssocID="{805A43F1-886F-421B-8CA4-A9FB33EEB3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16025D-0BE8-4C12-9C46-DD61E426B9F7}" type="pres">
      <dgm:prSet presAssocID="{83D74A5B-A414-4AF0-BE91-6F14DDE57207}" presName="compNode" presStyleCnt="0"/>
      <dgm:spPr/>
    </dgm:pt>
    <dgm:pt modelId="{12ED410D-A07A-49E2-BF25-955C5E8DCB90}" type="pres">
      <dgm:prSet presAssocID="{83D74A5B-A414-4AF0-BE91-6F14DDE57207}" presName="node" presStyleLbl="node1" presStyleIdx="1" presStyleCnt="3" custScaleX="128651" custScaleY="76465" custLinFactNeighborX="-2319" custLinFactNeighborY="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D5439-83CB-4A92-AED4-FBD2721F924A}" type="pres">
      <dgm:prSet presAssocID="{83D74A5B-A414-4AF0-BE91-6F14DDE57207}" presName="invisiNode" presStyleLbl="node1" presStyleIdx="1" presStyleCnt="3"/>
      <dgm:spPr/>
    </dgm:pt>
    <dgm:pt modelId="{E0E9736B-6B10-4E15-A0F6-192CE655EE4B}" type="pres">
      <dgm:prSet presAssocID="{83D74A5B-A414-4AF0-BE91-6F14DDE57207}" presName="imagNode" presStyleLbl="fgImgPlace1" presStyleIdx="1" presStyleCnt="3" custScaleX="73998" custScaleY="121773" custLinFactNeighborX="-2081" custLinFactNeighborY="-40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40F6A9-8AD5-4EF1-B7D3-6FB3D980A5AE}" type="pres">
      <dgm:prSet presAssocID="{0C9CD8EF-4B47-448B-BB95-03FD89B07D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2EABD9-8E5A-4B90-8630-8042BA2C1640}" type="pres">
      <dgm:prSet presAssocID="{08279978-E37A-4177-874C-3F5A5467400E}" presName="compNode" presStyleCnt="0"/>
      <dgm:spPr/>
    </dgm:pt>
    <dgm:pt modelId="{2F4BB34A-A9CB-4BBD-AA5A-994BBC25AA4C}" type="pres">
      <dgm:prSet presAssocID="{08279978-E37A-4177-874C-3F5A5467400E}" presName="node" presStyleLbl="node1" presStyleIdx="2" presStyleCnt="3" custScaleX="124455" custScaleY="7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2E96B-6256-49D9-9517-6F4E2937FE3B}" type="pres">
      <dgm:prSet presAssocID="{08279978-E37A-4177-874C-3F5A5467400E}" presName="invisiNode" presStyleLbl="node1" presStyleIdx="2" presStyleCnt="3"/>
      <dgm:spPr/>
    </dgm:pt>
    <dgm:pt modelId="{2D5BCCD7-FEDC-41E2-9C8E-C2A31CBEB4DB}" type="pres">
      <dgm:prSet presAssocID="{08279978-E37A-4177-874C-3F5A5467400E}" presName="imagNode" presStyleLbl="fgImgPlace1" presStyleIdx="2" presStyleCnt="3" custScaleX="78987" custScaleY="127385" custLinFactNeighborX="5111" custLinFactNeighborY="-109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14FEE9-1BEE-4C48-B5A5-BA3EBCEB8AC6}" type="presOf" srcId="{805A43F1-886F-421B-8CA4-A9FB33EEB31E}" destId="{AEB3DFD2-6BB7-4B6F-8A41-E791DB090326}" srcOrd="0" destOrd="0" presId="urn:microsoft.com/office/officeart/2005/8/layout/pList2#1"/>
    <dgm:cxn modelId="{C1451D5D-8BCD-4654-A983-2E799D2177DB}" srcId="{56F198DA-CA34-4596-BB52-51A721A644C0}" destId="{83D74A5B-A414-4AF0-BE91-6F14DDE57207}" srcOrd="1" destOrd="0" parTransId="{CF0C63DF-CAF8-4E72-B3B3-E20816825A5B}" sibTransId="{0C9CD8EF-4B47-448B-BB95-03FD89B07D99}"/>
    <dgm:cxn modelId="{60A31772-1381-419E-ACFD-C1FFD15A5367}" type="presOf" srcId="{83D74A5B-A414-4AF0-BE91-6F14DDE57207}" destId="{12ED410D-A07A-49E2-BF25-955C5E8DCB90}" srcOrd="0" destOrd="0" presId="urn:microsoft.com/office/officeart/2005/8/layout/pList2#1"/>
    <dgm:cxn modelId="{914434FA-BB25-40CD-A77D-7E40F88F4CA9}" type="presOf" srcId="{0C9CD8EF-4B47-448B-BB95-03FD89B07D99}" destId="{6140F6A9-8AD5-4EF1-B7D3-6FB3D980A5AE}" srcOrd="0" destOrd="0" presId="urn:microsoft.com/office/officeart/2005/8/layout/pList2#1"/>
    <dgm:cxn modelId="{546059CB-EEAA-4EE8-BD17-A459EFFCFE0B}" type="presOf" srcId="{56F198DA-CA34-4596-BB52-51A721A644C0}" destId="{78E08E87-007D-4154-8CEA-0E1A41F0E28B}" srcOrd="0" destOrd="0" presId="urn:microsoft.com/office/officeart/2005/8/layout/pList2#1"/>
    <dgm:cxn modelId="{2ED5C443-AC35-49C6-A341-DBB6AFC4E076}" srcId="{56F198DA-CA34-4596-BB52-51A721A644C0}" destId="{08279978-E37A-4177-874C-3F5A5467400E}" srcOrd="2" destOrd="0" parTransId="{C6B27755-2976-4363-B009-440B898FDB05}" sibTransId="{3716D17D-2F4A-4C11-ABD8-387C41F6FBE0}"/>
    <dgm:cxn modelId="{7B37FD43-AFEC-40A4-B268-8B16BA242CAE}" type="presOf" srcId="{08279978-E37A-4177-874C-3F5A5467400E}" destId="{2F4BB34A-A9CB-4BBD-AA5A-994BBC25AA4C}" srcOrd="0" destOrd="0" presId="urn:microsoft.com/office/officeart/2005/8/layout/pList2#1"/>
    <dgm:cxn modelId="{FD82FC8D-E895-4E50-8EBB-FDEC715234EE}" srcId="{56F198DA-CA34-4596-BB52-51A721A644C0}" destId="{8823EC38-FDCC-474D-9F43-7A11009EFD49}" srcOrd="0" destOrd="0" parTransId="{12B9A331-CABA-4F02-B5AA-75E7DEEC660D}" sibTransId="{805A43F1-886F-421B-8CA4-A9FB33EEB31E}"/>
    <dgm:cxn modelId="{25F62C50-95E3-496A-A51A-1C8CBE890D56}" type="presOf" srcId="{8823EC38-FDCC-474D-9F43-7A11009EFD49}" destId="{D857C805-7602-4050-B3C3-547EEEEE4A12}" srcOrd="0" destOrd="0" presId="urn:microsoft.com/office/officeart/2005/8/layout/pList2#1"/>
    <dgm:cxn modelId="{9EA25ADB-CCFE-4804-A098-EA5DDF8A7384}" type="presParOf" srcId="{78E08E87-007D-4154-8CEA-0E1A41F0E28B}" destId="{67DFDA98-0A7F-40C0-B26F-BB8891833F78}" srcOrd="0" destOrd="0" presId="urn:microsoft.com/office/officeart/2005/8/layout/pList2#1"/>
    <dgm:cxn modelId="{2662F16B-9F1F-4F12-ADB1-F0F23B39ABDA}" type="presParOf" srcId="{78E08E87-007D-4154-8CEA-0E1A41F0E28B}" destId="{859A94EC-4D79-48B9-8668-03FE6D5C59DA}" srcOrd="1" destOrd="0" presId="urn:microsoft.com/office/officeart/2005/8/layout/pList2#1"/>
    <dgm:cxn modelId="{0BA69755-511A-4C7B-891D-A074FAB0F109}" type="presParOf" srcId="{859A94EC-4D79-48B9-8668-03FE6D5C59DA}" destId="{E626C750-E3EB-4443-9493-27E81FA68601}" srcOrd="0" destOrd="0" presId="urn:microsoft.com/office/officeart/2005/8/layout/pList2#1"/>
    <dgm:cxn modelId="{E12B555E-4ACB-439F-A9E4-56F6E63ED1BA}" type="presParOf" srcId="{E626C750-E3EB-4443-9493-27E81FA68601}" destId="{D857C805-7602-4050-B3C3-547EEEEE4A12}" srcOrd="0" destOrd="0" presId="urn:microsoft.com/office/officeart/2005/8/layout/pList2#1"/>
    <dgm:cxn modelId="{A954E74D-8E91-4846-837C-BEB110E8C85D}" type="presParOf" srcId="{E626C750-E3EB-4443-9493-27E81FA68601}" destId="{0C29F021-DB04-4AD7-AEED-22DB53F2017B}" srcOrd="1" destOrd="0" presId="urn:microsoft.com/office/officeart/2005/8/layout/pList2#1"/>
    <dgm:cxn modelId="{9C413B4F-8537-457F-8305-26A3C3074492}" type="presParOf" srcId="{E626C750-E3EB-4443-9493-27E81FA68601}" destId="{C8715B7D-7F31-4B55-9BB8-8F8562A12281}" srcOrd="2" destOrd="0" presId="urn:microsoft.com/office/officeart/2005/8/layout/pList2#1"/>
    <dgm:cxn modelId="{5D46FD13-A783-44BC-BEE6-DCB45808E136}" type="presParOf" srcId="{859A94EC-4D79-48B9-8668-03FE6D5C59DA}" destId="{AEB3DFD2-6BB7-4B6F-8A41-E791DB090326}" srcOrd="1" destOrd="0" presId="urn:microsoft.com/office/officeart/2005/8/layout/pList2#1"/>
    <dgm:cxn modelId="{DB1CC1F1-9017-4E49-9D7C-B2A04BD31148}" type="presParOf" srcId="{859A94EC-4D79-48B9-8668-03FE6D5C59DA}" destId="{AE16025D-0BE8-4C12-9C46-DD61E426B9F7}" srcOrd="2" destOrd="0" presId="urn:microsoft.com/office/officeart/2005/8/layout/pList2#1"/>
    <dgm:cxn modelId="{5B0497AF-99ED-46EC-BE31-74839A70732B}" type="presParOf" srcId="{AE16025D-0BE8-4C12-9C46-DD61E426B9F7}" destId="{12ED410D-A07A-49E2-BF25-955C5E8DCB90}" srcOrd="0" destOrd="0" presId="urn:microsoft.com/office/officeart/2005/8/layout/pList2#1"/>
    <dgm:cxn modelId="{E9ADBC6A-E1DC-44A5-A238-238F2A1E0B47}" type="presParOf" srcId="{AE16025D-0BE8-4C12-9C46-DD61E426B9F7}" destId="{FAFD5439-83CB-4A92-AED4-FBD2721F924A}" srcOrd="1" destOrd="0" presId="urn:microsoft.com/office/officeart/2005/8/layout/pList2#1"/>
    <dgm:cxn modelId="{A2A37C60-E43A-4E6C-B5DC-12E515347C50}" type="presParOf" srcId="{AE16025D-0BE8-4C12-9C46-DD61E426B9F7}" destId="{E0E9736B-6B10-4E15-A0F6-192CE655EE4B}" srcOrd="2" destOrd="0" presId="urn:microsoft.com/office/officeart/2005/8/layout/pList2#1"/>
    <dgm:cxn modelId="{8CA985F4-D126-4C5E-8A75-E5FEB64A1F95}" type="presParOf" srcId="{859A94EC-4D79-48B9-8668-03FE6D5C59DA}" destId="{6140F6A9-8AD5-4EF1-B7D3-6FB3D980A5AE}" srcOrd="3" destOrd="0" presId="urn:microsoft.com/office/officeart/2005/8/layout/pList2#1"/>
    <dgm:cxn modelId="{21033CD9-F654-41A8-BF4A-48615D09578A}" type="presParOf" srcId="{859A94EC-4D79-48B9-8668-03FE6D5C59DA}" destId="{2F2EABD9-8E5A-4B90-8630-8042BA2C1640}" srcOrd="4" destOrd="0" presId="urn:microsoft.com/office/officeart/2005/8/layout/pList2#1"/>
    <dgm:cxn modelId="{05198F07-C1BC-42C6-8B2A-38945EFC9F96}" type="presParOf" srcId="{2F2EABD9-8E5A-4B90-8630-8042BA2C1640}" destId="{2F4BB34A-A9CB-4BBD-AA5A-994BBC25AA4C}" srcOrd="0" destOrd="0" presId="urn:microsoft.com/office/officeart/2005/8/layout/pList2#1"/>
    <dgm:cxn modelId="{414E95F2-4FC7-44FB-BFFF-6D22B1652BC4}" type="presParOf" srcId="{2F2EABD9-8E5A-4B90-8630-8042BA2C1640}" destId="{42F2E96B-6256-49D9-9517-6F4E2937FE3B}" srcOrd="1" destOrd="0" presId="urn:microsoft.com/office/officeart/2005/8/layout/pList2#1"/>
    <dgm:cxn modelId="{CFBE816B-AA00-4469-904B-B45AFF7E3A10}" type="presParOf" srcId="{2F2EABD9-8E5A-4B90-8630-8042BA2C1640}" destId="{2D5BCCD7-FEDC-41E2-9C8E-C2A31CBEB4D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FDA98-0A7F-40C0-B26F-BB8891833F78}">
      <dsp:nvSpPr>
        <dsp:cNvPr id="0" name=""/>
        <dsp:cNvSpPr/>
      </dsp:nvSpPr>
      <dsp:spPr>
        <a:xfrm>
          <a:off x="0" y="347003"/>
          <a:ext cx="11277128" cy="3375136"/>
        </a:xfrm>
        <a:prstGeom prst="roundRect">
          <a:avLst>
            <a:gd name="adj" fmla="val 10000"/>
          </a:avLst>
        </a:prstGeom>
        <a:gradFill rotWithShape="0">
          <a:gsLst>
            <a:gs pos="3000">
              <a:srgbClr val="378610"/>
            </a:gs>
            <a:gs pos="53000">
              <a:srgbClr val="7030A0"/>
            </a:gs>
            <a:gs pos="97000">
              <a:schemeClr val="accent6">
                <a:lumMod val="50000"/>
              </a:schemeClr>
            </a:gs>
          </a:gsLst>
          <a:lin ang="270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15B7D-7F31-4B55-9BB8-8F8562A12281}">
      <dsp:nvSpPr>
        <dsp:cNvPr id="0" name=""/>
        <dsp:cNvSpPr/>
      </dsp:nvSpPr>
      <dsp:spPr>
        <a:xfrm>
          <a:off x="822818" y="477654"/>
          <a:ext cx="2050433" cy="3003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57C805-7602-4050-B3C3-547EEEEE4A12}">
      <dsp:nvSpPr>
        <dsp:cNvPr id="0" name=""/>
        <dsp:cNvSpPr/>
      </dsp:nvSpPr>
      <dsp:spPr>
        <a:xfrm rot="10800000">
          <a:off x="342044" y="4222085"/>
          <a:ext cx="3214027" cy="3155711"/>
        </a:xfrm>
        <a:prstGeom prst="round2SameRect">
          <a:avLst>
            <a:gd name="adj1" fmla="val 10500"/>
            <a:gd name="adj2" fmla="val 0"/>
          </a:avLst>
        </a:prstGeom>
        <a:pattFill prst="pct70">
          <a:fgClr>
            <a:srgbClr val="378610"/>
          </a:fgClr>
          <a:bgClr>
            <a:schemeClr val="bg1"/>
          </a:bgClr>
        </a:patt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Одним из этапов управления качеством образования является  отбор квалифицированных кадров, повышение их квалификации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342044" y="4222085"/>
        <a:ext cx="3214027" cy="3155711"/>
      </dsp:txXfrm>
    </dsp:sp>
    <dsp:sp modelId="{E0E9736B-6B10-4E15-A0F6-192CE655EE4B}">
      <dsp:nvSpPr>
        <dsp:cNvPr id="0" name=""/>
        <dsp:cNvSpPr/>
      </dsp:nvSpPr>
      <dsp:spPr>
        <a:xfrm>
          <a:off x="4508365" y="443514"/>
          <a:ext cx="1999341" cy="3014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ED410D-A07A-49E2-BF25-955C5E8DCB90}">
      <dsp:nvSpPr>
        <dsp:cNvPr id="0" name=""/>
        <dsp:cNvSpPr/>
      </dsp:nvSpPr>
      <dsp:spPr>
        <a:xfrm rot="10800000">
          <a:off x="3763604" y="4249373"/>
          <a:ext cx="3476002" cy="3154309"/>
        </a:xfrm>
        <a:prstGeom prst="round2SameRect">
          <a:avLst>
            <a:gd name="adj1" fmla="val 10500"/>
            <a:gd name="adj2" fmla="val 0"/>
          </a:avLst>
        </a:prstGeom>
        <a:pattFill prst="pct70">
          <a:fgClr>
            <a:srgbClr val="7030A0"/>
          </a:fgClr>
          <a:bgClr>
            <a:schemeClr val="bg1"/>
          </a:bgClr>
        </a:patt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Необходимость активного совершенствования педагогического корпуса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3763604" y="4249373"/>
        <a:ext cx="3476002" cy="3154309"/>
      </dsp:txXfrm>
    </dsp:sp>
    <dsp:sp modelId="{2D5BCCD7-FEDC-41E2-9C8E-C2A31CBEB4DB}">
      <dsp:nvSpPr>
        <dsp:cNvPr id="0" name=""/>
        <dsp:cNvSpPr/>
      </dsp:nvSpPr>
      <dsp:spPr>
        <a:xfrm>
          <a:off x="8324791" y="443508"/>
          <a:ext cx="2134138" cy="3152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4BB34A-A9CB-4BBD-AA5A-994BBC25AA4C}">
      <dsp:nvSpPr>
        <dsp:cNvPr id="0" name=""/>
        <dsp:cNvSpPr/>
      </dsp:nvSpPr>
      <dsp:spPr>
        <a:xfrm rot="10800000">
          <a:off x="7572451" y="4214133"/>
          <a:ext cx="3362631" cy="3166313"/>
        </a:xfrm>
        <a:prstGeom prst="round2SameRect">
          <a:avLst>
            <a:gd name="adj1" fmla="val 10500"/>
            <a:gd name="adj2" fmla="val 0"/>
          </a:avLst>
        </a:prstGeom>
        <a:pattFill prst="pct70">
          <a:fgClr>
            <a:srgbClr val="A23434"/>
          </a:fgClr>
          <a:bgClr>
            <a:schemeClr val="bg1"/>
          </a:bgClr>
        </a:patt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ДОО  обязана создать условия для профессионального развития педагогических и руководящих работников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7572451" y="4214133"/>
        <a:ext cx="3362631" cy="3166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13318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073" y="2516681"/>
            <a:ext cx="10069370" cy="2600961"/>
          </a:xfrm>
        </p:spPr>
        <p:txBody>
          <a:bodyPr anchor="b">
            <a:normAutofit/>
          </a:bodyPr>
          <a:lstStyle>
            <a:lvl1pPr algn="ctr">
              <a:defRPr sz="76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073" y="5117638"/>
            <a:ext cx="10069370" cy="149314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3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126" y="768121"/>
            <a:ext cx="10888548" cy="545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6" y="6492807"/>
            <a:ext cx="11045682" cy="772938"/>
          </a:xfrm>
        </p:spPr>
        <p:txBody>
          <a:bodyPr anchor="b">
            <a:normAutofit/>
          </a:bodyPr>
          <a:lstStyle>
            <a:lvl1pPr algn="ctr">
              <a:defRPr sz="39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7287" y="988459"/>
            <a:ext cx="10361742" cy="501428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650230" indent="0">
              <a:buNone/>
              <a:defRPr sz="2844"/>
            </a:lvl2pPr>
            <a:lvl3pPr marL="1300460" indent="0">
              <a:buNone/>
              <a:defRPr sz="2844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7265746"/>
            <a:ext cx="11044014" cy="970627"/>
          </a:xfrm>
        </p:spPr>
        <p:txBody>
          <a:bodyPr anchor="t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1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4" y="865332"/>
            <a:ext cx="11044014" cy="5026623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6108701"/>
            <a:ext cx="11044014" cy="2135930"/>
          </a:xfrm>
        </p:spPr>
        <p:txBody>
          <a:bodyPr anchor="ctr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87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866986"/>
            <a:ext cx="9922935" cy="4256575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5134270"/>
            <a:ext cx="9335785" cy="757687"/>
          </a:xfrm>
        </p:spPr>
        <p:txBody>
          <a:bodyPr anchor="t">
            <a:normAutofit/>
          </a:bodyPr>
          <a:lstStyle>
            <a:lvl1pPr marL="0" indent="0" algn="r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6121747"/>
            <a:ext cx="11044014" cy="21183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386" y="1242897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3666" y="4171726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393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4" y="3024986"/>
            <a:ext cx="11044014" cy="3572388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05" y="6614124"/>
            <a:ext cx="11042345" cy="1622249"/>
          </a:xfrm>
        </p:spPr>
        <p:txBody>
          <a:bodyPr anchor="t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78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74714" y="866986"/>
            <a:ext cx="11044014" cy="138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74714" y="2682240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4714" y="3657600"/>
            <a:ext cx="3521050" cy="4578773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158" y="2682240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7530" y="3657600"/>
            <a:ext cx="3521050" cy="4578773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97677" y="2682240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97677" y="3657600"/>
            <a:ext cx="3521050" cy="4578773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585" y="2597042"/>
            <a:ext cx="3596865" cy="2607727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534" y="2597042"/>
            <a:ext cx="3596865" cy="2607727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1995" y="2597042"/>
            <a:ext cx="3596865" cy="2607727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74714" y="866986"/>
            <a:ext cx="11044014" cy="138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74714" y="5552506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2844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5976" y="2757572"/>
            <a:ext cx="3298526" cy="227975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4714" y="6372081"/>
            <a:ext cx="3521050" cy="1864296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974" y="5552506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2844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48792" y="2757822"/>
            <a:ext cx="3298526" cy="228716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7530" y="6372080"/>
            <a:ext cx="3522493" cy="1864296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97810" y="5552506"/>
            <a:ext cx="3521050" cy="819573"/>
          </a:xfrm>
        </p:spPr>
        <p:txBody>
          <a:bodyPr anchor="b">
            <a:noAutofit/>
          </a:bodyPr>
          <a:lstStyle>
            <a:lvl1pPr marL="0" indent="0" algn="ctr">
              <a:buNone/>
              <a:defRPr sz="2844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14079" y="2751192"/>
            <a:ext cx="3298526" cy="228592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97677" y="6372077"/>
            <a:ext cx="3521050" cy="1864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7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792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1941" y="866987"/>
            <a:ext cx="2436786" cy="73693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16" y="866987"/>
            <a:ext cx="8444663" cy="736938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582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31161174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9575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762" y="2504631"/>
            <a:ext cx="10229921" cy="2600978"/>
          </a:xfrm>
        </p:spPr>
        <p:txBody>
          <a:bodyPr anchor="b"/>
          <a:lstStyle>
            <a:lvl1pPr algn="ctr">
              <a:defRPr sz="56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762" y="5105606"/>
            <a:ext cx="10229921" cy="2143366"/>
          </a:xfrm>
        </p:spPr>
        <p:txBody>
          <a:bodyPr anchor="t"/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46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16" y="2463928"/>
            <a:ext cx="5397864" cy="577244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419" y="2463930"/>
            <a:ext cx="5402310" cy="577244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3999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14" y="2517794"/>
            <a:ext cx="5386557" cy="584953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171" y="2517794"/>
            <a:ext cx="5386557" cy="584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930" y="2610139"/>
            <a:ext cx="5201434" cy="774946"/>
          </a:xfrm>
        </p:spPr>
        <p:txBody>
          <a:bodyPr anchor="b">
            <a:noAutofit/>
          </a:bodyPr>
          <a:lstStyle>
            <a:lvl1pPr marL="0" indent="0" algn="ctr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930" y="3385086"/>
            <a:ext cx="5201434" cy="4851290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4631" y="2610141"/>
            <a:ext cx="5221686" cy="774945"/>
          </a:xfrm>
        </p:spPr>
        <p:txBody>
          <a:bodyPr anchor="b">
            <a:noAutofit/>
          </a:bodyPr>
          <a:lstStyle>
            <a:lvl1pPr marL="0" indent="0" algn="ctr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4631" y="3385086"/>
            <a:ext cx="5221686" cy="4851290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7232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693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720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7" y="866987"/>
            <a:ext cx="3954015" cy="2591172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343" y="866987"/>
            <a:ext cx="6839386" cy="736938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7" y="3458160"/>
            <a:ext cx="3954015" cy="4778213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2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0648" y="867446"/>
            <a:ext cx="4875585" cy="7403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6" y="867446"/>
            <a:ext cx="5581761" cy="2601725"/>
          </a:xfrm>
        </p:spPr>
        <p:txBody>
          <a:bodyPr anchor="b">
            <a:noAutofit/>
          </a:bodyPr>
          <a:lstStyle>
            <a:lvl1pPr algn="ctr">
              <a:defRPr sz="455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8014" y="1058118"/>
            <a:ext cx="4501867" cy="698712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6" y="3469171"/>
            <a:ext cx="5581761" cy="4801613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4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714" y="866986"/>
            <a:ext cx="11044014" cy="13801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714" y="2463930"/>
            <a:ext cx="11044014" cy="57724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0652" y="836732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1/11/2018</a:t>
            </a:fld>
            <a:endParaRPr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4716" y="8367327"/>
            <a:ext cx="711772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r" eaLnBrk="1" latinLnBrk="0" hangingPunct="1"/>
            <a:endParaRPr kumimoji="0" lang="en-US" sz="18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4947" y="8367327"/>
            <a:ext cx="80378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23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631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ctr" defTabSz="650230" rtl="0" eaLnBrk="1" latinLnBrk="0" hangingPunct="1">
        <a:spcBef>
          <a:spcPct val="0"/>
        </a:spcBef>
        <a:buNone/>
        <a:defRPr sz="568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2844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1023984" indent="-383994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"/>
        <a:defRPr sz="25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459177" indent="-30719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227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971169" indent="-30719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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2380763" indent="-30719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8651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341584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3966516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4417638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2"/>
        </a:buClr>
        <a:buSzPct val="70000"/>
        <a:buFont typeface="Wingdings 2" charset="2"/>
        <a:buChar char=""/>
        <a:defRPr sz="199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48.jpe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9.jpe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37.jpeg"/><Relationship Id="rId5" Type="http://schemas.openxmlformats.org/officeDocument/2006/relationships/image" Target="../media/image10.png"/><Relationship Id="rId10" Type="http://schemas.openxmlformats.org/officeDocument/2006/relationships/image" Target="../media/image36.jpeg"/><Relationship Id="rId4" Type="http://schemas.openxmlformats.org/officeDocument/2006/relationships/image" Target="../media/image12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15471" y="2412841"/>
            <a:ext cx="12188224" cy="26400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latin typeface="Georgia" panose="02040502050405020303" pitchFamily="18" charset="0"/>
              </a:rPr>
              <a:t>Краевая инновационная площадка по теме:</a:t>
            </a:r>
            <a:br>
              <a:rPr lang="ru-RU" sz="2800" b="1" dirty="0" smtClean="0">
                <a:latin typeface="Georgia" panose="02040502050405020303" pitchFamily="18" charset="0"/>
              </a:rPr>
            </a:br>
            <a:r>
              <a:rPr lang="ru-RU" sz="4000" b="1" dirty="0">
                <a:latin typeface="Georgia" panose="02040502050405020303" pitchFamily="18" charset="0"/>
              </a:rPr>
              <a:t/>
            </a:r>
            <a:br>
              <a:rPr lang="ru-RU" sz="4000" b="1" dirty="0">
                <a:latin typeface="Georgia" panose="02040502050405020303" pitchFamily="18" charset="0"/>
              </a:rPr>
            </a:br>
            <a:r>
              <a:rPr lang="ru-RU" sz="4000" b="1" dirty="0" smtClean="0">
                <a:latin typeface="Georgia" panose="02040502050405020303" pitchFamily="18" charset="0"/>
              </a:rPr>
              <a:t>«Деятельностный подход в совершенствовании </a:t>
            </a:r>
            <a:r>
              <a:rPr lang="ru-RU" sz="4000" b="1" dirty="0">
                <a:latin typeface="Georgia" panose="02040502050405020303" pitchFamily="18" charset="0"/>
              </a:rPr>
              <a:t>п</a:t>
            </a:r>
            <a:r>
              <a:rPr lang="ru-RU" sz="4000" b="1" dirty="0" smtClean="0">
                <a:latin typeface="Georgia" panose="02040502050405020303" pitchFamily="18" charset="0"/>
              </a:rPr>
              <a:t>едагогического корпуса ДОО </a:t>
            </a:r>
            <a:br>
              <a:rPr lang="ru-RU" sz="4000" b="1" dirty="0" smtClean="0">
                <a:latin typeface="Georgia" panose="02040502050405020303" pitchFamily="18" charset="0"/>
              </a:rPr>
            </a:br>
            <a:r>
              <a:rPr lang="ru-RU" sz="4000" b="1" dirty="0" smtClean="0">
                <a:latin typeface="Georgia" panose="02040502050405020303" pitchFamily="18" charset="0"/>
              </a:rPr>
              <a:t>в условиях внедрения ФГОС ДО»</a:t>
            </a:r>
            <a:endParaRPr sz="4000" b="1" dirty="0">
              <a:latin typeface="Georgia" panose="02040502050405020303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1494" y="5187977"/>
            <a:ext cx="2694774" cy="1905003"/>
            <a:chOff x="1336534" y="6487506"/>
            <a:chExt cx="2694774" cy="1905003"/>
          </a:xfrm>
        </p:grpSpPr>
        <p:sp>
          <p:nvSpPr>
            <p:cNvPr id="35" name="Shape 62"/>
            <p:cNvSpPr/>
            <p:nvPr/>
          </p:nvSpPr>
          <p:spPr>
            <a:xfrm>
              <a:off x="1336534" y="648750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66"/>
            <p:cNvSpPr/>
            <p:nvPr/>
          </p:nvSpPr>
          <p:spPr>
            <a:xfrm>
              <a:off x="1501056" y="648750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38" name="Shape 65"/>
            <p:cNvSpPr/>
            <p:nvPr/>
          </p:nvSpPr>
          <p:spPr>
            <a:xfrm>
              <a:off x="1641806" y="6487506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39" name="Shape 67"/>
            <p:cNvSpPr/>
            <p:nvPr/>
          </p:nvSpPr>
          <p:spPr>
            <a:xfrm>
              <a:off x="1776880" y="6487507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37" name="Shape 64"/>
            <p:cNvSpPr/>
            <p:nvPr/>
          </p:nvSpPr>
          <p:spPr>
            <a:xfrm>
              <a:off x="1942406" y="6487508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6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40" name="Shape 63"/>
            <p:cNvSpPr/>
            <p:nvPr/>
          </p:nvSpPr>
          <p:spPr>
            <a:xfrm>
              <a:off x="2126307" y="6487508"/>
              <a:ext cx="1905001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88986" y="5221937"/>
            <a:ext cx="2683584" cy="1937009"/>
            <a:chOff x="4214540" y="6580100"/>
            <a:chExt cx="2683584" cy="193700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41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2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3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4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5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7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46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953960" y="5229636"/>
            <a:ext cx="2726198" cy="1909134"/>
            <a:chOff x="6931898" y="5884911"/>
            <a:chExt cx="2726198" cy="1909134"/>
          </a:xfrm>
        </p:grpSpPr>
        <p:sp>
          <p:nvSpPr>
            <p:cNvPr id="65" name="Shape 65"/>
            <p:cNvSpPr/>
            <p:nvPr/>
          </p:nvSpPr>
          <p:spPr>
            <a:xfrm>
              <a:off x="6931898" y="5884912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7078464" y="5884913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250102" y="5884911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438504" y="5884913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82520" y="5886773"/>
              <a:ext cx="1905001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753096" y="5889045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6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905526" y="5280263"/>
            <a:ext cx="2713484" cy="1945424"/>
            <a:chOff x="1461840" y="5556456"/>
            <a:chExt cx="2713484" cy="1945424"/>
          </a:xfrm>
        </p:grpSpPr>
        <p:sp>
          <p:nvSpPr>
            <p:cNvPr id="18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19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7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1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23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871948" y="5276784"/>
            <a:ext cx="2625080" cy="1913768"/>
            <a:chOff x="1029792" y="3124199"/>
            <a:chExt cx="2625080" cy="1913768"/>
          </a:xfrm>
        </p:grpSpPr>
        <p:sp>
          <p:nvSpPr>
            <p:cNvPr id="11" name="Shape 62"/>
            <p:cNvSpPr/>
            <p:nvPr/>
          </p:nvSpPr>
          <p:spPr>
            <a:xfrm>
              <a:off x="1029792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66"/>
            <p:cNvSpPr/>
            <p:nvPr/>
          </p:nvSpPr>
          <p:spPr>
            <a:xfrm>
              <a:off x="1173808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13" name="Shape 64"/>
            <p:cNvSpPr/>
            <p:nvPr/>
          </p:nvSpPr>
          <p:spPr>
            <a:xfrm>
              <a:off x="1317824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6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14" name="Shape 63"/>
            <p:cNvSpPr/>
            <p:nvPr/>
          </p:nvSpPr>
          <p:spPr>
            <a:xfrm>
              <a:off x="1461840" y="3124200"/>
              <a:ext cx="1905001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65"/>
            <p:cNvSpPr/>
            <p:nvPr/>
          </p:nvSpPr>
          <p:spPr>
            <a:xfrm>
              <a:off x="1605856" y="3124199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16" name="Shape 67"/>
            <p:cNvSpPr/>
            <p:nvPr/>
          </p:nvSpPr>
          <p:spPr>
            <a:xfrm>
              <a:off x="1749872" y="3132966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739916" y="5323713"/>
            <a:ext cx="2664296" cy="1925913"/>
            <a:chOff x="2790776" y="4518820"/>
            <a:chExt cx="2664296" cy="192591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790776" y="4518821"/>
              <a:ext cx="2337048" cy="1925911"/>
              <a:chOff x="2790776" y="4518821"/>
              <a:chExt cx="2337048" cy="1925911"/>
            </a:xfrm>
          </p:grpSpPr>
          <p:sp>
            <p:nvSpPr>
              <p:cNvPr id="27" name="Shape 62"/>
              <p:cNvSpPr/>
              <p:nvPr/>
            </p:nvSpPr>
            <p:spPr>
              <a:xfrm>
                <a:off x="2790776" y="4539732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64"/>
              <p:cNvSpPr/>
              <p:nvPr/>
            </p:nvSpPr>
            <p:spPr>
              <a:xfrm>
                <a:off x="2939273" y="4539732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8" name="Shape 63"/>
              <p:cNvSpPr/>
              <p:nvPr/>
            </p:nvSpPr>
            <p:spPr>
              <a:xfrm>
                <a:off x="3069008" y="4533286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7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 66"/>
              <p:cNvSpPr/>
              <p:nvPr/>
            </p:nvSpPr>
            <p:spPr>
              <a:xfrm>
                <a:off x="3222824" y="4518821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31" name="Shape 67"/>
            <p:cNvSpPr/>
            <p:nvPr/>
          </p:nvSpPr>
          <p:spPr>
            <a:xfrm>
              <a:off x="3406056" y="4518820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32" name="Shape 65"/>
            <p:cNvSpPr/>
            <p:nvPr/>
          </p:nvSpPr>
          <p:spPr>
            <a:xfrm>
              <a:off x="3550072" y="4539732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93986" y="8233289"/>
            <a:ext cx="839176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latin typeface="Georgia" panose="02040502050405020303" pitchFamily="18" charset="0"/>
              </a:rPr>
              <a:t>Отчет об инновационной  деятельности за 2017 год</a:t>
            </a:r>
            <a:endParaRPr kumimoji="0" lang="ru-RU" sz="250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Georgia" panose="02040502050405020303" pitchFamily="18" charset="0"/>
              <a:sym typeface="Helvetica Neue Bold Condensed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581591" y="7973144"/>
            <a:ext cx="5443421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Shape 60"/>
          <p:cNvSpPr txBox="1">
            <a:spLocks/>
          </p:cNvSpPr>
          <p:nvPr/>
        </p:nvSpPr>
        <p:spPr>
          <a:xfrm>
            <a:off x="441494" y="564705"/>
            <a:ext cx="11962717" cy="143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1pPr>
            <a:lvl2pPr indent="2286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2pPr>
            <a:lvl3pPr indent="4572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3pPr>
            <a:lvl4pPr indent="6858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4pPr>
            <a:lvl5pPr indent="9144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5pPr>
            <a:lvl6pPr indent="11430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6pPr>
            <a:lvl7pPr indent="13716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7pPr>
            <a:lvl8pPr indent="16002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8pPr>
            <a:lvl9pPr indent="1828800" algn="ctr" defTabSz="584200">
              <a:defRPr sz="4800" b="1" spc="-144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9pPr>
          </a:lstStyle>
          <a:p>
            <a:r>
              <a:rPr lang="ru-RU" sz="2500" b="0" dirty="0" smtClean="0">
                <a:latin typeface="Georgia" panose="02040502050405020303" pitchFamily="18" charset="0"/>
              </a:rPr>
              <a:t>Муниципальное  дошкольное образовательное бюджетное учреждение детский сад    </a:t>
            </a:r>
          </a:p>
          <a:p>
            <a:r>
              <a:rPr lang="ru-RU" sz="2500" b="0" dirty="0" smtClean="0">
                <a:latin typeface="Georgia" panose="02040502050405020303" pitchFamily="18" charset="0"/>
              </a:rPr>
              <a:t>№ 43 «Аленушка» г. Новокубанска муниципального образования </a:t>
            </a:r>
            <a:r>
              <a:rPr lang="ru-RU" sz="2500" b="0" dirty="0" err="1" smtClean="0">
                <a:latin typeface="Georgia" panose="02040502050405020303" pitchFamily="18" charset="0"/>
              </a:rPr>
              <a:t>Новокубанский</a:t>
            </a:r>
            <a:r>
              <a:rPr lang="ru-RU" sz="2500" b="0" dirty="0" smtClean="0">
                <a:latin typeface="Georgia" panose="02040502050405020303" pitchFamily="18" charset="0"/>
              </a:rPr>
              <a:t> район </a:t>
            </a:r>
            <a:endParaRPr lang="ru-RU" sz="2500" b="0" dirty="0">
              <a:latin typeface="Georgia" panose="02040502050405020303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138170" y="2212504"/>
            <a:ext cx="5443421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45976" y="1061072"/>
            <a:ext cx="6098769" cy="10395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4 опорная точка</a:t>
            </a:r>
            <a:endParaRPr sz="4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90432" y="13484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деятельности</a:t>
            </a:r>
          </a:p>
          <a:p>
            <a:pPr defTabSz="914400"/>
            <a:r>
              <a:rPr lang="ru-RU" sz="3000" b="1" dirty="0"/>
              <a:t>за отчетный период 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9335" y="484312"/>
            <a:ext cx="2713484" cy="1945424"/>
            <a:chOff x="1461840" y="5556456"/>
            <a:chExt cx="2713484" cy="1945424"/>
          </a:xfrm>
        </p:grpSpPr>
        <p:sp>
          <p:nvSpPr>
            <p:cNvPr id="17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20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5" name="Shape 60"/>
          <p:cNvSpPr txBox="1">
            <a:spLocks/>
          </p:cNvSpPr>
          <p:nvPr/>
        </p:nvSpPr>
        <p:spPr>
          <a:xfrm>
            <a:off x="0" y="4444752"/>
            <a:ext cx="3403350" cy="2049016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Разработка первичного варианта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настольной игры для педагогов </a:t>
            </a:r>
            <a:endParaRPr lang="ru-RU" sz="2400" b="1" spc="-144" dirty="0" smtClean="0">
              <a:solidFill>
                <a:srgbClr val="92D05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217562" y="6965032"/>
            <a:ext cx="1775257" cy="111747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10112" y="1898317"/>
            <a:ext cx="8928992" cy="3108543"/>
          </a:xfrm>
          <a:prstGeom prst="rect">
            <a:avLst/>
          </a:prstGeom>
          <a:pattFill prst="pct75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Авторская настольная игра для педагогов </a:t>
            </a:r>
          </a:p>
          <a:p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«Педагогический ринг»</a:t>
            </a:r>
          </a:p>
          <a:p>
            <a:r>
              <a:rPr lang="ru-RU" sz="2800" b="1" u="sng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Цель </a:t>
            </a:r>
            <a:r>
              <a:rPr lang="ru-RU" sz="2800" b="1" u="sng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игры</a:t>
            </a:r>
            <a:r>
              <a:rPr lang="ru-RU" sz="2800" b="1" u="sng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развитие профессиональных </a:t>
            </a:r>
          </a:p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и личностных качеств в интересной форме; развитие умения сотрудничать; подведение промежуточных результатов профессионального </a:t>
            </a:r>
            <a:r>
              <a:rPr lang="ru-RU" sz="2800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развития педагогов.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018" y="5102476"/>
            <a:ext cx="4478589" cy="23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988" y="7452422"/>
            <a:ext cx="4508620" cy="230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9351306" y="6010266"/>
            <a:ext cx="3271774" cy="2914487"/>
            <a:chOff x="9351306" y="6010266"/>
            <a:chExt cx="3271774" cy="2914487"/>
          </a:xfrm>
        </p:grpSpPr>
        <p:sp>
          <p:nvSpPr>
            <p:cNvPr id="24" name="TextBox 23"/>
            <p:cNvSpPr txBox="1"/>
            <p:nvPr/>
          </p:nvSpPr>
          <p:spPr>
            <a:xfrm>
              <a:off x="10246816" y="7071617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Фото игрового поля</a:t>
              </a:r>
              <a:endParaRPr lang="ru-RU" sz="20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306" y="6010266"/>
              <a:ext cx="3271774" cy="291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Стрелка вверх 2"/>
            <p:cNvSpPr/>
            <p:nvPr/>
          </p:nvSpPr>
          <p:spPr>
            <a:xfrm rot="19934956">
              <a:off x="10727668" y="6779794"/>
              <a:ext cx="231017" cy="656604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 flipV="1">
              <a:off x="10843177" y="7285771"/>
              <a:ext cx="288031" cy="2557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42962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5494288" y="1492424"/>
            <a:ext cx="7344816" cy="97176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60"/>
          <p:cNvSpPr txBox="1">
            <a:spLocks/>
          </p:cNvSpPr>
          <p:nvPr/>
        </p:nvSpPr>
        <p:spPr>
          <a:xfrm>
            <a:off x="2516936" y="256311"/>
            <a:ext cx="10487864" cy="1111519"/>
          </a:xfrm>
          <a:prstGeom prst="rect">
            <a:avLst/>
          </a:prstGeom>
        </p:spPr>
        <p:txBody>
          <a:bodyPr lIns="130046" tIns="65023" rIns="130046" bIns="65023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100" b="1" dirty="0" smtClean="0"/>
              <a:t>Организация сетевого взаимодействия</a:t>
            </a:r>
            <a:endParaRPr lang="ru-RU" sz="31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262040" y="412304"/>
            <a:ext cx="2107520" cy="1334914"/>
            <a:chOff x="4214540" y="6580100"/>
            <a:chExt cx="2683584" cy="193700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21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4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5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20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" name="Овал 1"/>
          <p:cNvSpPr/>
          <p:nvPr/>
        </p:nvSpPr>
        <p:spPr>
          <a:xfrm>
            <a:off x="309712" y="2105938"/>
            <a:ext cx="3058926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ДОО № 53 </a:t>
            </a:r>
            <a:r>
              <a:rPr lang="ru-RU" sz="1800" dirty="0" smtClean="0"/>
              <a:t>МО Красноармейского района </a:t>
            </a:r>
            <a:endParaRPr lang="ru-RU" sz="1800" dirty="0"/>
          </a:p>
        </p:txBody>
      </p:sp>
      <p:sp>
        <p:nvSpPr>
          <p:cNvPr id="33" name="Овал 32"/>
          <p:cNvSpPr/>
          <p:nvPr/>
        </p:nvSpPr>
        <p:spPr>
          <a:xfrm>
            <a:off x="3508482" y="2047044"/>
            <a:ext cx="2907612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ДОО № </a:t>
            </a:r>
            <a:r>
              <a:rPr lang="ru-RU" sz="1800" dirty="0" smtClean="0"/>
              <a:t>4 </a:t>
            </a:r>
            <a:r>
              <a:rPr lang="ru-RU" sz="1800" dirty="0"/>
              <a:t>МО </a:t>
            </a:r>
            <a:r>
              <a:rPr lang="ru-RU" sz="1800" dirty="0" smtClean="0"/>
              <a:t>Павловского района </a:t>
            </a:r>
            <a:endParaRPr lang="ru-RU" sz="1800" dirty="0"/>
          </a:p>
        </p:txBody>
      </p:sp>
      <p:sp>
        <p:nvSpPr>
          <p:cNvPr id="34" name="Овал 33"/>
          <p:cNvSpPr/>
          <p:nvPr/>
        </p:nvSpPr>
        <p:spPr>
          <a:xfrm>
            <a:off x="6555938" y="2047044"/>
            <a:ext cx="2907612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u="sng" dirty="0"/>
              <a:t>ДОО № </a:t>
            </a:r>
            <a:r>
              <a:rPr lang="ru-RU" sz="1800" u="sng" dirty="0" smtClean="0"/>
              <a:t>43 </a:t>
            </a:r>
            <a:r>
              <a:rPr lang="ru-RU" sz="1800" u="sng" dirty="0" err="1" smtClean="0"/>
              <a:t>Новокубанского</a:t>
            </a:r>
            <a:r>
              <a:rPr lang="ru-RU" sz="1800" u="sng" dirty="0" smtClean="0"/>
              <a:t> района</a:t>
            </a:r>
            <a:endParaRPr lang="ru-RU" sz="1800" u="sng" dirty="0"/>
          </a:p>
        </p:txBody>
      </p:sp>
      <p:sp>
        <p:nvSpPr>
          <p:cNvPr id="35" name="Овал 34"/>
          <p:cNvSpPr/>
          <p:nvPr/>
        </p:nvSpPr>
        <p:spPr>
          <a:xfrm>
            <a:off x="9567280" y="2107866"/>
            <a:ext cx="2907612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ДОО № </a:t>
            </a:r>
            <a:r>
              <a:rPr lang="ru-RU" sz="1800" dirty="0" smtClean="0"/>
              <a:t>2 Славянского района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5086" y="6342356"/>
            <a:ext cx="1060980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500" dirty="0">
                <a:latin typeface="+mn-lt"/>
              </a:rPr>
              <a:t>оговорены основные позиции </a:t>
            </a:r>
            <a:r>
              <a:rPr lang="ru-RU" sz="3500" dirty="0" smtClean="0">
                <a:latin typeface="+mn-lt"/>
              </a:rPr>
              <a:t>взаимодействия</a:t>
            </a:r>
          </a:p>
          <a:p>
            <a:pPr algn="l"/>
            <a:endParaRPr lang="ru-RU" sz="3500" dirty="0" smtClean="0">
              <a:latin typeface="+mn-lt"/>
            </a:endParaRPr>
          </a:p>
          <a:p>
            <a:pPr algn="l"/>
            <a:r>
              <a:rPr lang="ru-RU" sz="3500" dirty="0" smtClean="0">
                <a:latin typeface="+mn-lt"/>
              </a:rPr>
              <a:t>определены </a:t>
            </a:r>
            <a:r>
              <a:rPr lang="ru-RU" sz="3500" dirty="0">
                <a:latin typeface="+mn-lt"/>
              </a:rPr>
              <a:t>взаимные блага от </a:t>
            </a:r>
            <a:r>
              <a:rPr lang="ru-RU" sz="3500" dirty="0" smtClean="0">
                <a:latin typeface="+mn-lt"/>
              </a:rPr>
              <a:t>сотрудничества </a:t>
            </a:r>
          </a:p>
          <a:p>
            <a:pPr algn="l"/>
            <a:endParaRPr lang="ru-RU" sz="3500" dirty="0" smtClean="0">
              <a:latin typeface="+mn-lt"/>
            </a:endParaRPr>
          </a:p>
          <a:p>
            <a:pPr algn="l"/>
            <a:r>
              <a:rPr lang="ru-RU" sz="3500" dirty="0" smtClean="0">
                <a:latin typeface="+mn-lt"/>
              </a:rPr>
              <a:t>заключены договоры</a:t>
            </a:r>
            <a:endParaRPr lang="ru-RU" sz="3500" dirty="0">
              <a:latin typeface="+mn-lt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60625" y="6155253"/>
            <a:ext cx="1101800" cy="792088"/>
            <a:chOff x="4214540" y="6580100"/>
            <a:chExt cx="2683584" cy="193700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39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0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1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2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3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38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29753" y="7299195"/>
            <a:ext cx="1101800" cy="792088"/>
            <a:chOff x="4214540" y="6580100"/>
            <a:chExt cx="2683584" cy="193700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47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8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49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0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1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46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65904" y="8335646"/>
            <a:ext cx="1101800" cy="792088"/>
            <a:chOff x="4214540" y="6580100"/>
            <a:chExt cx="2683584" cy="1937009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55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6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7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8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9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54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679" y="4201140"/>
            <a:ext cx="4572830" cy="2141215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11095" y="3976191"/>
            <a:ext cx="3058926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ДОО № </a:t>
            </a:r>
            <a:r>
              <a:rPr lang="ru-RU" sz="1800" dirty="0" smtClean="0"/>
              <a:t>201 </a:t>
            </a:r>
          </a:p>
          <a:p>
            <a:r>
              <a:rPr lang="ru-RU" sz="1800" dirty="0" smtClean="0"/>
              <a:t>МО г. Краснодар</a:t>
            </a:r>
            <a:endParaRPr lang="ru-RU" sz="1800" dirty="0"/>
          </a:p>
        </p:txBody>
      </p:sp>
      <p:sp>
        <p:nvSpPr>
          <p:cNvPr id="61" name="Овал 60"/>
          <p:cNvSpPr/>
          <p:nvPr/>
        </p:nvSpPr>
        <p:spPr>
          <a:xfrm>
            <a:off x="9738807" y="3868688"/>
            <a:ext cx="2907612" cy="2016224"/>
          </a:xfrm>
          <a:prstGeom prst="ellipse">
            <a:avLst/>
          </a:prstGeom>
          <a:solidFill>
            <a:srgbClr val="72A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ГБПОУ КК «Краснодарский педагогический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xmlns="" val="217083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6399446" y="15772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60"/>
          <p:cNvSpPr txBox="1">
            <a:spLocks/>
          </p:cNvSpPr>
          <p:nvPr/>
        </p:nvSpPr>
        <p:spPr>
          <a:xfrm>
            <a:off x="1582216" y="340296"/>
            <a:ext cx="11256888" cy="1111519"/>
          </a:xfrm>
          <a:prstGeom prst="rect">
            <a:avLst/>
          </a:prstGeom>
        </p:spPr>
        <p:txBody>
          <a:bodyPr lIns="130046" tIns="65023" rIns="130046" bIns="65023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Апробация </a:t>
            </a:r>
            <a:r>
              <a:rPr lang="ru-RU" sz="3000" b="1" dirty="0"/>
              <a:t>и диссеминация результатов </a:t>
            </a:r>
            <a:endParaRPr lang="ru-RU" sz="3000" b="1" dirty="0" smtClean="0"/>
          </a:p>
          <a:p>
            <a:pPr defTabSz="914400"/>
            <a:r>
              <a:rPr lang="ru-RU" sz="3000" b="1" dirty="0" smtClean="0"/>
              <a:t>инновационной </a:t>
            </a:r>
            <a:r>
              <a:rPr lang="ru-RU" sz="3000" b="1" dirty="0"/>
              <a:t>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652" y="1928369"/>
            <a:ext cx="119014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+mn-lt"/>
              </a:rPr>
              <a:t>Осуществлялась в соответствии с планом деятельности на 2017 год и заключалась в проведении методических мероприятий различного уровня, публикацию в СМИ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2264702" y="454680"/>
            <a:ext cx="2072748" cy="1466970"/>
            <a:chOff x="1029792" y="3124199"/>
            <a:chExt cx="2625080" cy="1913768"/>
          </a:xfrm>
        </p:grpSpPr>
        <p:sp>
          <p:nvSpPr>
            <p:cNvPr id="61" name="Shape 62"/>
            <p:cNvSpPr/>
            <p:nvPr/>
          </p:nvSpPr>
          <p:spPr>
            <a:xfrm>
              <a:off x="1029792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2" name="Shape 66"/>
            <p:cNvSpPr/>
            <p:nvPr/>
          </p:nvSpPr>
          <p:spPr>
            <a:xfrm>
              <a:off x="1173808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3" name="Shape 64"/>
            <p:cNvSpPr/>
            <p:nvPr/>
          </p:nvSpPr>
          <p:spPr>
            <a:xfrm>
              <a:off x="1317824" y="31242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4" name="Shape 63"/>
            <p:cNvSpPr/>
            <p:nvPr/>
          </p:nvSpPr>
          <p:spPr>
            <a:xfrm>
              <a:off x="1461840" y="3124200"/>
              <a:ext cx="1905001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605856" y="3124199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6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66" name="Shape 67"/>
            <p:cNvSpPr/>
            <p:nvPr/>
          </p:nvSpPr>
          <p:spPr>
            <a:xfrm>
              <a:off x="1749872" y="3132966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42779" y="3882251"/>
            <a:ext cx="5743597" cy="1595856"/>
          </a:xfrm>
          <a:prstGeom prst="rect">
            <a:avLst/>
          </a:prstGeom>
          <a:pattFill prst="pct75">
            <a:fgClr>
              <a:srgbClr val="7030A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13 мероприятий, </a:t>
            </a:r>
          </a:p>
          <a:p>
            <a:pPr algn="ctr"/>
            <a:r>
              <a:rPr lang="ru-RU" sz="2500" dirty="0" smtClean="0"/>
              <a:t>из них 4 краевого уровня, 9 – муниципального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2883818" y="5755433"/>
            <a:ext cx="1175658" cy="1117474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525737" y="7181056"/>
            <a:ext cx="5976664" cy="2376264"/>
          </a:xfrm>
          <a:prstGeom prst="rect">
            <a:avLst/>
          </a:prstGeom>
          <a:pattFill prst="pct7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r>
              <a:rPr lang="ru-RU" sz="2500" u="sng" dirty="0" smtClean="0"/>
              <a:t>2 публикации:</a:t>
            </a:r>
          </a:p>
          <a:p>
            <a:r>
              <a:rPr lang="ru-RU" sz="2500" dirty="0" smtClean="0"/>
              <a:t>В  СБОРНИКЕ</a:t>
            </a:r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endParaRPr lang="ru-RU" sz="2500" u="sng" dirty="0" smtClean="0"/>
          </a:p>
          <a:p>
            <a:pPr algn="l"/>
            <a:r>
              <a:rPr lang="ru-RU" sz="2500" dirty="0" smtClean="0"/>
              <a:t> 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0800000">
            <a:off x="7726536" y="7037040"/>
            <a:ext cx="1745437" cy="24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390832" y="7037040"/>
            <a:ext cx="1713776" cy="24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69752" y="804515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ОБРАЗВАНИЕ И КУЛЬТУРА XXI ВЕКА: ОТ ИССЛЕДОВАНИЯ К ОПЫТУ</a:t>
            </a:r>
          </a:p>
          <a:p>
            <a:pPr algn="ctr"/>
            <a:r>
              <a:rPr lang="ru-RU" sz="1400" b="1" dirty="0" smtClean="0"/>
              <a:t>Материалы всероссийской научно-практической конференции, посвященной 80-летнему юбилею со дня</a:t>
            </a:r>
          </a:p>
          <a:p>
            <a:pPr algn="ctr"/>
            <a:r>
              <a:rPr lang="ru-RU" sz="1400" b="1" dirty="0" smtClean="0"/>
              <a:t>образования Краснодарского педагогического колледжа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Скан А.Г\img06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806656" y="3652664"/>
            <a:ext cx="1622181" cy="2232248"/>
          </a:xfrm>
          <a:prstGeom prst="rect">
            <a:avLst/>
          </a:prstGeom>
          <a:noFill/>
        </p:spPr>
      </p:pic>
      <p:pic>
        <p:nvPicPr>
          <p:cNvPr id="1028" name="Picture 4" descr="G:\Скан А.Г\img06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30392" y="4556572"/>
            <a:ext cx="2520280" cy="1831495"/>
          </a:xfrm>
          <a:prstGeom prst="rect">
            <a:avLst/>
          </a:prstGeom>
          <a:noFill/>
        </p:spPr>
      </p:pic>
      <p:pic>
        <p:nvPicPr>
          <p:cNvPr id="1029" name="Picture 5" descr="G:\Скан А.Г\img06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246816" y="4588768"/>
            <a:ext cx="2520280" cy="180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9078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96" y="143104"/>
            <a:ext cx="12529392" cy="9610496"/>
          </a:xfrm>
          <a:prstGeom prst="rect">
            <a:avLst/>
          </a:prstGeom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0" y="5812904"/>
            <a:ext cx="5832648" cy="6080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Открыты к сотрудничеству!</a:t>
            </a:r>
            <a:endParaRPr sz="25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Shape 60"/>
          <p:cNvSpPr txBox="1">
            <a:spLocks/>
          </p:cNvSpPr>
          <p:nvPr/>
        </p:nvSpPr>
        <p:spPr>
          <a:xfrm>
            <a:off x="7438504" y="7921588"/>
            <a:ext cx="3960440" cy="1152128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defTabSz="914400"/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Сайт:</a:t>
            </a:r>
          </a:p>
          <a:p>
            <a:pPr algn="l" defTabSz="914400"/>
            <a:r>
              <a:rPr lang="en-US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http</a:t>
            </a:r>
            <a:r>
              <a:rPr lang="en-US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://</a:t>
            </a:r>
            <a:r>
              <a:rPr lang="en-US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dou-43novokub.ru</a:t>
            </a:r>
            <a:endParaRPr lang="ru-RU" sz="25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914400"/>
            <a:endParaRPr lang="ru-RU" sz="2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Shape 60"/>
          <p:cNvSpPr txBox="1">
            <a:spLocks/>
          </p:cNvSpPr>
          <p:nvPr/>
        </p:nvSpPr>
        <p:spPr>
          <a:xfrm>
            <a:off x="1872208" y="8045152"/>
            <a:ext cx="2829992" cy="102856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Телефон: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8(861)954-74-54</a:t>
            </a:r>
            <a:endParaRPr lang="ru-RU" sz="2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Shape 60"/>
          <p:cNvSpPr txBox="1">
            <a:spLocks/>
          </p:cNvSpPr>
          <p:nvPr/>
        </p:nvSpPr>
        <p:spPr>
          <a:xfrm rot="21049071">
            <a:off x="6970829" y="971528"/>
            <a:ext cx="1893544" cy="60802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Я смогу!</a:t>
            </a:r>
            <a:endParaRPr lang="ru-RU" sz="2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Shape 60"/>
          <p:cNvSpPr txBox="1">
            <a:spLocks/>
          </p:cNvSpPr>
          <p:nvPr/>
        </p:nvSpPr>
        <p:spPr>
          <a:xfrm rot="541482">
            <a:off x="9287485" y="2324263"/>
            <a:ext cx="2809053" cy="60802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5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Все получится!!!</a:t>
            </a:r>
            <a:endParaRPr lang="ru-RU" sz="25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Shape 60"/>
          <p:cNvSpPr txBox="1">
            <a:spLocks/>
          </p:cNvSpPr>
          <p:nvPr/>
        </p:nvSpPr>
        <p:spPr>
          <a:xfrm>
            <a:off x="9336266" y="894096"/>
            <a:ext cx="2809053" cy="60802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научусь!</a:t>
            </a:r>
            <a:endParaRPr 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60"/>
          <p:cNvSpPr txBox="1">
            <a:spLocks/>
          </p:cNvSpPr>
          <p:nvPr/>
        </p:nvSpPr>
        <p:spPr>
          <a:xfrm rot="215566">
            <a:off x="6871424" y="2192550"/>
            <a:ext cx="2448197" cy="60802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2500" dirty="0" smtClean="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Смелее!</a:t>
            </a:r>
            <a:endParaRPr lang="ru-RU" sz="2500" dirty="0">
              <a:solidFill>
                <a:schemeClr val="bg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26036" y="3796680"/>
            <a:ext cx="3319444" cy="1869163"/>
          </a:xfrm>
          <a:prstGeom prst="rect">
            <a:avLst/>
          </a:prstGeom>
        </p:spPr>
      </p:pic>
      <p:pic>
        <p:nvPicPr>
          <p:cNvPr id="20" name="Picture 2" descr="D:\Фото Гранд\Новые фото\r001-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2107" y="2854071"/>
            <a:ext cx="1767239" cy="125079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594" y="4214561"/>
            <a:ext cx="1488651" cy="14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829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3000" b="1" dirty="0" smtClean="0"/>
              <a:t>Соответствие задачам федеральной </a:t>
            </a:r>
            <a:br>
              <a:rPr lang="ru-RU" sz="3000" b="1" dirty="0" smtClean="0"/>
            </a:br>
            <a:r>
              <a:rPr lang="ru-RU" sz="3000" b="1" dirty="0" smtClean="0"/>
              <a:t>и региональной образовательной политики</a:t>
            </a:r>
            <a:endParaRPr sz="30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13238" y="1477236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19956972"/>
              </p:ext>
            </p:extLst>
          </p:nvPr>
        </p:nvGraphicFramePr>
        <p:xfrm>
          <a:off x="913904" y="1840992"/>
          <a:ext cx="11277128" cy="750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Рисунок 18"/>
          <p:cNvPicPr/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7510512" y="3652664"/>
            <a:ext cx="1584176" cy="504056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3838104" y="3685056"/>
            <a:ext cx="1584176" cy="504056"/>
          </a:xfrm>
          <a:prstGeom prst="rect">
            <a:avLst/>
          </a:prstGeom>
          <a:noFill/>
        </p:spPr>
      </p:pic>
      <p:pic>
        <p:nvPicPr>
          <p:cNvPr id="22" name="Рисунок 21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 rot="5400000">
            <a:off x="2348437" y="5665785"/>
            <a:ext cx="1080120" cy="654278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 rot="5400000">
            <a:off x="5869835" y="5669577"/>
            <a:ext cx="1080120" cy="654278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 rot="5400000">
            <a:off x="9745863" y="5656241"/>
            <a:ext cx="1080120" cy="65427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844381" y="438960"/>
            <a:ext cx="2088232" cy="1440160"/>
            <a:chOff x="2790776" y="4518820"/>
            <a:chExt cx="2664296" cy="192591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790776" y="4518821"/>
              <a:ext cx="2337048" cy="1925911"/>
              <a:chOff x="2790776" y="4518821"/>
              <a:chExt cx="2337048" cy="1925911"/>
            </a:xfrm>
          </p:grpSpPr>
          <p:sp>
            <p:nvSpPr>
              <p:cNvPr id="28" name="Shape 62"/>
              <p:cNvSpPr/>
              <p:nvPr/>
            </p:nvSpPr>
            <p:spPr>
              <a:xfrm>
                <a:off x="2790776" y="4539732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9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64"/>
              <p:cNvSpPr/>
              <p:nvPr/>
            </p:nvSpPr>
            <p:spPr>
              <a:xfrm>
                <a:off x="2939273" y="4539732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10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30" name="Shape 63"/>
              <p:cNvSpPr/>
              <p:nvPr/>
            </p:nvSpPr>
            <p:spPr>
              <a:xfrm>
                <a:off x="3069008" y="4533286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11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66"/>
              <p:cNvSpPr/>
              <p:nvPr/>
            </p:nvSpPr>
            <p:spPr>
              <a:xfrm>
                <a:off x="3222824" y="4518821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1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26" name="Shape 67"/>
            <p:cNvSpPr/>
            <p:nvPr/>
          </p:nvSpPr>
          <p:spPr>
            <a:xfrm>
              <a:off x="3406056" y="4518820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1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27" name="Shape 65"/>
            <p:cNvSpPr/>
            <p:nvPr/>
          </p:nvSpPr>
          <p:spPr>
            <a:xfrm>
              <a:off x="3550072" y="4539732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1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74570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Инновационность </a:t>
            </a:r>
            <a:endParaRPr lang="ru-RU" sz="3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8584" y="1564432"/>
            <a:ext cx="4416506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8" name="Группа 47"/>
          <p:cNvGrpSpPr/>
          <p:nvPr/>
        </p:nvGrpSpPr>
        <p:grpSpPr>
          <a:xfrm>
            <a:off x="4198144" y="381588"/>
            <a:ext cx="2101226" cy="1412179"/>
            <a:chOff x="4214540" y="6580100"/>
            <a:chExt cx="2683584" cy="1937009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4214540" y="6580100"/>
              <a:ext cx="2566204" cy="1937009"/>
              <a:chOff x="4790604" y="6652571"/>
              <a:chExt cx="2566204" cy="1937009"/>
            </a:xfrm>
          </p:grpSpPr>
          <p:sp>
            <p:nvSpPr>
              <p:cNvPr id="51" name="Shape 66"/>
              <p:cNvSpPr/>
              <p:nvPr/>
            </p:nvSpPr>
            <p:spPr>
              <a:xfrm>
                <a:off x="4790604" y="667700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2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2" name="Shape 64"/>
              <p:cNvSpPr/>
              <p:nvPr/>
            </p:nvSpPr>
            <p:spPr>
              <a:xfrm>
                <a:off x="4976406" y="6684580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3" name="Shape 67"/>
              <p:cNvSpPr/>
              <p:nvPr/>
            </p:nvSpPr>
            <p:spPr>
              <a:xfrm>
                <a:off x="5167040" y="6676999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4" name="Shape 65"/>
              <p:cNvSpPr/>
              <p:nvPr/>
            </p:nvSpPr>
            <p:spPr>
              <a:xfrm>
                <a:off x="5319440" y="6669290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5" name="Shape 63"/>
              <p:cNvSpPr/>
              <p:nvPr/>
            </p:nvSpPr>
            <p:spPr>
              <a:xfrm>
                <a:off x="5451807" y="6652571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50" name="Shape 62"/>
            <p:cNvSpPr/>
            <p:nvPr/>
          </p:nvSpPr>
          <p:spPr>
            <a:xfrm>
              <a:off x="4993124" y="658010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483447" y="2047222"/>
            <a:ext cx="4874571" cy="1389598"/>
          </a:xfrm>
          <a:prstGeom prst="roundRect">
            <a:avLst/>
          </a:prstGeom>
          <a:pattFill prst="pct70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ru-RU" sz="2000" dirty="0" smtClean="0"/>
              <a:t>Создание условий для движения </a:t>
            </a:r>
            <a:r>
              <a:rPr lang="ru-RU" sz="2000" u="sng" dirty="0" smtClean="0"/>
              <a:t>каждого</a:t>
            </a:r>
            <a:r>
              <a:rPr lang="ru-RU" sz="2000" dirty="0" smtClean="0"/>
              <a:t> педагога по </a:t>
            </a:r>
            <a:r>
              <a:rPr lang="ru-RU" sz="2000" u="sng" dirty="0" smtClean="0"/>
              <a:t>индивидуальной</a:t>
            </a:r>
            <a:r>
              <a:rPr lang="ru-RU" sz="2000" dirty="0" smtClean="0"/>
              <a:t> траектории саморазвития </a:t>
            </a:r>
            <a:endParaRPr lang="ru-RU" sz="2000" dirty="0"/>
          </a:p>
        </p:txBody>
      </p:sp>
      <p:sp>
        <p:nvSpPr>
          <p:cNvPr id="3" name="Блок-схема: задержка 2"/>
          <p:cNvSpPr/>
          <p:nvPr/>
        </p:nvSpPr>
        <p:spPr>
          <a:xfrm>
            <a:off x="5973682" y="1980487"/>
            <a:ext cx="6551888" cy="1389598"/>
          </a:xfrm>
          <a:prstGeom prst="flowChartDelay">
            <a:avLst/>
          </a:prstGeom>
          <a:pattFill prst="pct70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Главная цель </a:t>
            </a:r>
            <a:r>
              <a:rPr lang="ru-RU" sz="2000" dirty="0"/>
              <a:t>для </a:t>
            </a:r>
            <a:r>
              <a:rPr lang="ru-RU" sz="2000" dirty="0" smtClean="0"/>
              <a:t>педагога -  </a:t>
            </a:r>
            <a:r>
              <a:rPr lang="ru-RU" sz="2000" dirty="0"/>
              <a:t>не «стать как все» или «стать лучше всех»,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«победить себя» и «реализовать себя максимально»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139604" y="2375920"/>
            <a:ext cx="1100280" cy="622611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>
          <a:xfrm>
            <a:off x="483447" y="3600117"/>
            <a:ext cx="4874571" cy="1867053"/>
          </a:xfrm>
          <a:prstGeom prst="roundRect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Использование </a:t>
            </a:r>
            <a:r>
              <a:rPr lang="ru-RU" sz="2000" dirty="0"/>
              <a:t>в системе подготовки и методического сопровождения </a:t>
            </a:r>
            <a:r>
              <a:rPr lang="ru-RU" sz="2000" dirty="0" smtClean="0"/>
              <a:t>педагогов </a:t>
            </a:r>
            <a:r>
              <a:rPr lang="ru-RU" sz="2000" dirty="0"/>
              <a:t>дидактических </a:t>
            </a:r>
            <a:r>
              <a:rPr lang="ru-RU" sz="2000" dirty="0" smtClean="0"/>
              <a:t>принципов </a:t>
            </a:r>
            <a:r>
              <a:rPr lang="ru-RU" sz="2000" dirty="0"/>
              <a:t>деятельностного подхода (тех же, что и при организации образовательного процесса с детьми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59" name="Блок-схема: задержка 58"/>
          <p:cNvSpPr/>
          <p:nvPr/>
        </p:nvSpPr>
        <p:spPr>
          <a:xfrm>
            <a:off x="5984490" y="3598281"/>
            <a:ext cx="6551888" cy="1899804"/>
          </a:xfrm>
          <a:prstGeom prst="flowChartDelay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Данные принципы были переработаны для взаимодействия с педагогами, так как изначально авторы (Л.Г. Петерсон и др.) формулировали их для работы с детьми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90219" y="5699456"/>
            <a:ext cx="4874571" cy="1118609"/>
          </a:xfrm>
          <a:prstGeom prst="roundRect">
            <a:avLst/>
          </a:prstGeom>
          <a:pattFill prst="pct70">
            <a:fgClr>
              <a:srgbClr val="37861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/>
              <a:t>Разработка механизма отслеживания качества движения педагога по индивидуальной траектории развития</a:t>
            </a:r>
          </a:p>
        </p:txBody>
      </p:sp>
      <p:sp>
        <p:nvSpPr>
          <p:cNvPr id="61" name="Блок-схема: задержка 60"/>
          <p:cNvSpPr/>
          <p:nvPr/>
        </p:nvSpPr>
        <p:spPr>
          <a:xfrm>
            <a:off x="5941170" y="5768023"/>
            <a:ext cx="6551888" cy="1094257"/>
          </a:xfrm>
          <a:prstGeom prst="flowChartDelay">
            <a:avLst/>
          </a:prstGeom>
          <a:pattFill prst="pct70">
            <a:fgClr>
              <a:srgbClr val="37861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Маркерная карта образовательной деятельности, экран «перезагрузки»</a:t>
            </a:r>
            <a:endParaRPr lang="ru-RU" sz="2000" dirty="0"/>
          </a:p>
        </p:txBody>
      </p:sp>
      <p:pic>
        <p:nvPicPr>
          <p:cNvPr id="62" name="Рисунок 61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147876" y="4184526"/>
            <a:ext cx="1100280" cy="622611"/>
          </a:xfrm>
          <a:prstGeom prst="rect">
            <a:avLst/>
          </a:prstGeom>
        </p:spPr>
      </p:pic>
      <p:pic>
        <p:nvPicPr>
          <p:cNvPr id="63" name="Рисунок 62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199090" y="6002533"/>
            <a:ext cx="1100280" cy="62261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532525" y="7080468"/>
            <a:ext cx="4874571" cy="2188820"/>
          </a:xfrm>
          <a:prstGeom prst="roundRect">
            <a:avLst/>
          </a:prstGeom>
          <a:pattFill prst="pct75">
            <a:fgClr>
              <a:srgbClr val="86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Создание </a:t>
            </a:r>
            <a:r>
              <a:rPr lang="ru-RU" sz="2000" dirty="0"/>
              <a:t>продуктов инновационной деятельности, имеющих высокую практическую ценность для методических служб ДОО края </a:t>
            </a:r>
          </a:p>
        </p:txBody>
      </p:sp>
      <p:sp>
        <p:nvSpPr>
          <p:cNvPr id="22" name="Блок-схема: задержка 21"/>
          <p:cNvSpPr/>
          <p:nvPr/>
        </p:nvSpPr>
        <p:spPr>
          <a:xfrm>
            <a:off x="5973682" y="7050520"/>
            <a:ext cx="6793414" cy="2362783"/>
          </a:xfrm>
          <a:prstGeom prst="flowChartDelay">
            <a:avLst/>
          </a:prstGeom>
          <a:pattFill prst="pct75">
            <a:fgClr>
              <a:srgbClr val="86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«Рабочая тетрадь для  повышения личностного </a:t>
            </a:r>
            <a:endParaRPr lang="ru-RU" sz="1800" dirty="0" smtClean="0"/>
          </a:p>
          <a:p>
            <a:r>
              <a:rPr lang="ru-RU" sz="1800" dirty="0" smtClean="0"/>
              <a:t>и </a:t>
            </a:r>
            <a:r>
              <a:rPr lang="ru-RU" sz="1800" dirty="0"/>
              <a:t>профессионального роста педагога</a:t>
            </a:r>
            <a:r>
              <a:rPr lang="ru-RU" sz="1800" dirty="0" smtClean="0"/>
              <a:t>», </a:t>
            </a:r>
            <a:r>
              <a:rPr lang="ru-RU" sz="1800" dirty="0"/>
              <a:t>сборник сценариев </a:t>
            </a:r>
            <a:r>
              <a:rPr lang="ru-RU" sz="1800" dirty="0" smtClean="0"/>
              <a:t>клуба </a:t>
            </a:r>
            <a:r>
              <a:rPr lang="ru-RU" sz="1800" dirty="0"/>
              <a:t>«Мыслитель» «Совершенствование педагогического корпуса ДОО в условиях реализации ФГОС ДО»; </a:t>
            </a:r>
            <a:r>
              <a:rPr lang="ru-RU" sz="1800" dirty="0" smtClean="0"/>
              <a:t>настольные  игры </a:t>
            </a:r>
            <a:r>
              <a:rPr lang="ru-RU" sz="1800" dirty="0"/>
              <a:t>для педагогов </a:t>
            </a:r>
            <a:r>
              <a:rPr lang="ru-RU" sz="1800" dirty="0" smtClean="0"/>
              <a:t>«Поле педагогического взлета», «Педагогический ринг», набор мотивирующих постеров</a:t>
            </a:r>
            <a:endParaRPr lang="ru-RU" sz="1800" dirty="0"/>
          </a:p>
        </p:txBody>
      </p:sp>
      <p:pic>
        <p:nvPicPr>
          <p:cNvPr id="23" name="Рисунок 22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139604" y="7778951"/>
            <a:ext cx="1100280" cy="6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7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/>
          <p:cNvSpPr txBox="1">
            <a:spLocks/>
          </p:cNvSpPr>
          <p:nvPr/>
        </p:nvSpPr>
        <p:spPr>
          <a:xfrm>
            <a:off x="3739939" y="-37494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Задачи отчетного периода</a:t>
            </a:r>
            <a:endParaRPr lang="ru-RU" sz="3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13238" y="826601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97744" y="1498567"/>
            <a:ext cx="12025335" cy="1099039"/>
          </a:xfrm>
          <a:prstGeom prst="roundRect">
            <a:avLst/>
          </a:prstGeom>
          <a:pattFill prst="pct70">
            <a:fgClr>
              <a:srgbClr val="37861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ru-RU" sz="2200" u="sng" dirty="0" smtClean="0"/>
              <a:t>Цель инновационной деятельности:</a:t>
            </a:r>
            <a:r>
              <a:rPr lang="ru-RU" sz="2200" dirty="0" smtClean="0"/>
              <a:t> разработка </a:t>
            </a:r>
            <a:r>
              <a:rPr lang="ru-RU" sz="2200" dirty="0"/>
              <a:t>и реализация в ДОО алгоритма совершенствования педагогического корпуса в современных реалиях с опорой на принципы деятельностного подхода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0609" y="4807199"/>
            <a:ext cx="11593288" cy="4300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ru-RU" sz="2000" b="1" u="sng" kern="1200" dirty="0">
                <a:solidFill>
                  <a:schemeClr val="tx1"/>
                </a:solidFill>
                <a:ea typeface="Helvetica Neue Bold Condensed"/>
                <a:cs typeface="Helvetica Neue Bold Condensed"/>
              </a:rPr>
              <a:t>Задачи, поставленные в </a:t>
            </a:r>
            <a:r>
              <a:rPr lang="ru-RU" sz="2000" b="1" u="sng" kern="1200" dirty="0" smtClean="0">
                <a:solidFill>
                  <a:schemeClr val="tx1"/>
                </a:solidFill>
                <a:ea typeface="Helvetica Neue Bold Condensed"/>
                <a:cs typeface="Helvetica Neue Bold Condensed"/>
              </a:rPr>
              <a:t>2017 </a:t>
            </a:r>
            <a:r>
              <a:rPr lang="ru-RU" sz="2000" b="1" u="sng" kern="1200" dirty="0">
                <a:solidFill>
                  <a:schemeClr val="tx1"/>
                </a:solidFill>
                <a:ea typeface="Helvetica Neue Bold Condensed"/>
                <a:cs typeface="Helvetica Neue Bold Condensed"/>
              </a:rPr>
              <a:t>году:</a:t>
            </a:r>
          </a:p>
          <a:p>
            <a:pPr lvl="0" rtl="0"/>
            <a:endParaRPr lang="ru-RU" sz="2000" b="1" u="sng" dirty="0" smtClean="0"/>
          </a:p>
          <a:p>
            <a:pPr marL="457200" lvl="0" indent="-457200" algn="l" rtl="0">
              <a:buAutoNum type="arabicPeriod"/>
            </a:pPr>
            <a:r>
              <a:rPr lang="ru-RU" sz="2000" dirty="0" smtClean="0"/>
              <a:t>Продолжать </a:t>
            </a:r>
            <a:r>
              <a:rPr lang="ru-RU" sz="2000" dirty="0"/>
              <a:t>реализацию алгоритма сопровождения педагога по индивидуальной траектории саморазвития, построенной на основе деятельностного подхода </a:t>
            </a:r>
            <a:endParaRPr lang="ru-RU" sz="2000" dirty="0" smtClean="0"/>
          </a:p>
          <a:p>
            <a:pPr marL="457200" lvl="0" indent="-457200" algn="l" rtl="0">
              <a:buAutoNum type="arabicPeriod"/>
            </a:pPr>
            <a:r>
              <a:rPr lang="ru-RU" sz="2000" dirty="0" smtClean="0"/>
              <a:t>Разработать окончательный вариант </a:t>
            </a:r>
            <a:r>
              <a:rPr lang="ru-RU" sz="2000" dirty="0"/>
              <a:t>настольной игры для педагогов «Поле педагогического взлета»;</a:t>
            </a:r>
          </a:p>
          <a:p>
            <a:pPr marL="457200" lvl="0" indent="-457200" algn="l" rtl="0">
              <a:buAutoNum type="arabicPeriod"/>
            </a:pPr>
            <a:r>
              <a:rPr lang="ru-RU" sz="2000" dirty="0" smtClean="0"/>
              <a:t>Разработать первичный вариант </a:t>
            </a:r>
            <a:r>
              <a:rPr lang="ru-RU" sz="2000" dirty="0"/>
              <a:t>игры для педагогов </a:t>
            </a:r>
            <a:r>
              <a:rPr lang="ru-RU" sz="2000" dirty="0" smtClean="0"/>
              <a:t>«Педагогический ринг»</a:t>
            </a:r>
            <a:endParaRPr lang="ru-RU" sz="2000" dirty="0"/>
          </a:p>
          <a:p>
            <a:pPr marL="457200" lvl="0" indent="-457200" algn="l" rtl="0">
              <a:buAutoNum type="arabicPeriod"/>
            </a:pPr>
            <a:r>
              <a:rPr lang="ru-RU" sz="2000" dirty="0" smtClean="0"/>
              <a:t>Продолжать </a:t>
            </a:r>
            <a:r>
              <a:rPr lang="ru-RU" sz="2000" dirty="0"/>
              <a:t>качественное сетевое взаимодействие с различными образовательными организациями с целью взаимообогащения методическими материалами по теме площадки;</a:t>
            </a:r>
          </a:p>
          <a:p>
            <a:pPr marL="457200" lvl="0" indent="-457200" algn="l" rtl="0">
              <a:buAutoNum type="arabicPeriod"/>
            </a:pPr>
            <a:r>
              <a:rPr lang="ru-RU" sz="2000" dirty="0" smtClean="0"/>
              <a:t>Обеспечить </a:t>
            </a:r>
            <a:r>
              <a:rPr lang="ru-RU" sz="2000" dirty="0"/>
              <a:t>трансляцию промежуточных результатов деятельности КИП на краевом уровне.</a:t>
            </a:r>
          </a:p>
          <a:p>
            <a:pPr lvl="0" algn="l" rtl="0"/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3058344" y="4880322"/>
            <a:ext cx="7307448" cy="9637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802088" y="95193"/>
            <a:ext cx="2011150" cy="1224136"/>
            <a:chOff x="6931898" y="5884911"/>
            <a:chExt cx="2726198" cy="1909134"/>
          </a:xfrm>
        </p:grpSpPr>
        <p:sp>
          <p:nvSpPr>
            <p:cNvPr id="18" name="Shape 65"/>
            <p:cNvSpPr/>
            <p:nvPr/>
          </p:nvSpPr>
          <p:spPr>
            <a:xfrm>
              <a:off x="6931898" y="5884912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3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19" name="Shape 66"/>
            <p:cNvSpPr/>
            <p:nvPr/>
          </p:nvSpPr>
          <p:spPr>
            <a:xfrm>
              <a:off x="7078464" y="5884913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4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20" name="Shape 67"/>
            <p:cNvSpPr/>
            <p:nvPr/>
          </p:nvSpPr>
          <p:spPr>
            <a:xfrm>
              <a:off x="7250102" y="5884911"/>
              <a:ext cx="1905000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5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  <p:sp>
          <p:nvSpPr>
            <p:cNvPr id="21" name="Shape 62"/>
            <p:cNvSpPr/>
            <p:nvPr/>
          </p:nvSpPr>
          <p:spPr>
            <a:xfrm>
              <a:off x="7438504" y="5884913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6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63"/>
            <p:cNvSpPr/>
            <p:nvPr/>
          </p:nvSpPr>
          <p:spPr>
            <a:xfrm>
              <a:off x="7582520" y="5886773"/>
              <a:ext cx="1905001" cy="190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64"/>
            <p:cNvSpPr/>
            <p:nvPr/>
          </p:nvSpPr>
          <p:spPr>
            <a:xfrm>
              <a:off x="7753096" y="5889045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8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828809" y="2776844"/>
            <a:ext cx="75632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kern="1200" dirty="0">
                <a:solidFill>
                  <a:schemeClr val="tx1"/>
                </a:solidFill>
                <a:latin typeface="+mn-lt"/>
              </a:rPr>
              <a:t>Дорожная карта </a:t>
            </a:r>
            <a:r>
              <a:rPr lang="ru-RU" sz="2000" b="1" u="sng" kern="1200" dirty="0" smtClean="0">
                <a:solidFill>
                  <a:schemeClr val="tx1"/>
                </a:solidFill>
                <a:latin typeface="+mn-lt"/>
              </a:rPr>
              <a:t>инновационной деятельности</a:t>
            </a:r>
          </a:p>
          <a:p>
            <a:pPr algn="r"/>
            <a:endParaRPr lang="ru-RU" sz="2500" u="sng" kern="12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1200" dirty="0">
                <a:solidFill>
                  <a:schemeClr val="tx1"/>
                </a:solidFill>
                <a:latin typeface="+mn-lt"/>
              </a:rPr>
              <a:t>Организационный этап: январь 2015 г. – сентябрь 2015 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1200" dirty="0">
                <a:solidFill>
                  <a:schemeClr val="tx1"/>
                </a:solidFill>
                <a:latin typeface="+mn-lt"/>
              </a:rPr>
              <a:t>Практический  этап: октябрь 2015 г. – август  2017 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1200" dirty="0">
                <a:solidFill>
                  <a:srgbClr val="92D050"/>
                </a:solidFill>
                <a:latin typeface="+mn-lt"/>
              </a:rPr>
              <a:t>Аналитический этап: сентябрь 2017 г. – декабрь 2017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62437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037011" y="1045188"/>
            <a:ext cx="6461349" cy="8640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/>
            </a:r>
            <a:b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1 опорная точка</a:t>
            </a:r>
            <a:endParaRPr sz="48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789603" y="302734"/>
            <a:ext cx="2713484" cy="1945424"/>
            <a:chOff x="1461840" y="5556456"/>
            <a:chExt cx="2713484" cy="1945424"/>
          </a:xfrm>
        </p:grpSpPr>
        <p:sp>
          <p:nvSpPr>
            <p:cNvPr id="52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55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6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7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58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54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pic>
        <p:nvPicPr>
          <p:cNvPr id="69" name="Рисунок 68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4626513" y="4064024"/>
            <a:ext cx="1775257" cy="1117474"/>
          </a:xfrm>
          <a:prstGeom prst="rect">
            <a:avLst/>
          </a:prstGeom>
        </p:spPr>
      </p:pic>
      <p:sp>
        <p:nvSpPr>
          <p:cNvPr id="18" name="Shape 60"/>
          <p:cNvSpPr txBox="1">
            <a:spLocks/>
          </p:cNvSpPr>
          <p:nvPr/>
        </p:nvSpPr>
        <p:spPr>
          <a:xfrm>
            <a:off x="166124" y="2265211"/>
            <a:ext cx="4752099" cy="234511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Включение методик позволяющих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выявить субъектную </a:t>
            </a:r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позицию педагогов </a:t>
            </a:r>
          </a:p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в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их профессиональной деятельности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682420" y="1486811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200735" y="620776"/>
            <a:ext cx="12559769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</a:t>
            </a:r>
          </a:p>
          <a:p>
            <a:pPr defTabSz="914400"/>
            <a:r>
              <a:rPr lang="ru-RU" sz="3000" b="1" dirty="0" smtClean="0"/>
              <a:t>Деятельности за отчетный период. </a:t>
            </a:r>
          </a:p>
          <a:p>
            <a:pPr defTabSz="914400"/>
            <a:r>
              <a:rPr lang="ru-RU" sz="3000" b="1" dirty="0" smtClean="0"/>
              <a:t>Измерение и оценка качества инновации 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46177" y="3454356"/>
            <a:ext cx="624301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– 100%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субъективного контроля – 98,5%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Рефлексивность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95%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 -  86,2%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83%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indent="3606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Креативность -  75,8%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0473" y="2406835"/>
            <a:ext cx="6532938" cy="923330"/>
          </a:xfrm>
          <a:prstGeom prst="rect">
            <a:avLst/>
          </a:prstGeom>
          <a:pattFill prst="pct70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«Опросник  для выявления уровня субъективности личности» Е.Н.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Азлецкой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58384" y="6390202"/>
            <a:ext cx="6264696" cy="923330"/>
          </a:xfrm>
          <a:prstGeom prst="rect">
            <a:avLst/>
          </a:prstGeom>
          <a:pattFill prst="pct70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В.В.Бойко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«Диагностика уровня эмоционального выгорания»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2267" y="761344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Напряжение – 7%</a:t>
            </a:r>
          </a:p>
          <a:p>
            <a:pPr algn="r"/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Истощение – 95% </a:t>
            </a:r>
          </a:p>
          <a:p>
            <a:pPr algn="r"/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Резистенция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4,40%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2267" y="9021349"/>
            <a:ext cx="41348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(данные на октябрь 2016 года)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444" y="5004865"/>
            <a:ext cx="49182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Уже используемые диагностические материалы:</a:t>
            </a:r>
          </a:p>
          <a:p>
            <a:endPara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опросник </a:t>
            </a:r>
            <a:r>
              <a: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определения уровня профессионального развития педагогов (самооценка педагогов, внешняя оценка педагогов экспертной группы). </a:t>
            </a:r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использована литература</a:t>
            </a:r>
            <a:r>
              <a: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algn="l"/>
            <a:r>
              <a: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-Р. Шмидт «Искусство общения»</a:t>
            </a:r>
          </a:p>
          <a:p>
            <a:pPr algn="l"/>
            <a:r>
              <a: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-В.П. Шейнов «Конфликты в нашей жизни и их разрешение</a:t>
            </a:r>
            <a:r>
              <a: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algn="l"/>
            <a:r>
              <a: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В.Л. Митителло «Этика и этикет делового человека»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8241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45976" y="1061072"/>
            <a:ext cx="6098769" cy="10395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2 опорная точка</a:t>
            </a:r>
            <a:endParaRPr sz="4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90432" y="13484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деятельности</a:t>
            </a:r>
          </a:p>
          <a:p>
            <a:pPr defTabSz="914400"/>
            <a:r>
              <a:rPr lang="ru-RU" sz="3000" b="1" dirty="0"/>
              <a:t>за отчетный период 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9335" y="484312"/>
            <a:ext cx="2713484" cy="1945424"/>
            <a:chOff x="1461840" y="5556456"/>
            <a:chExt cx="2713484" cy="1945424"/>
          </a:xfrm>
        </p:grpSpPr>
        <p:sp>
          <p:nvSpPr>
            <p:cNvPr id="17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20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5" name="Shape 60"/>
          <p:cNvSpPr txBox="1">
            <a:spLocks/>
          </p:cNvSpPr>
          <p:nvPr/>
        </p:nvSpPr>
        <p:spPr>
          <a:xfrm>
            <a:off x="204115" y="2965376"/>
            <a:ext cx="3960440" cy="345638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Реализация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алгоритма сопровождения педагога по индивидуальной траектории саморазвития, построенной на основе деятельностного подхода. 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217562" y="6965032"/>
            <a:ext cx="1775257" cy="111747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100542" y="2140777"/>
            <a:ext cx="8444203" cy="2015936"/>
          </a:xfrm>
          <a:prstGeom prst="rect">
            <a:avLst/>
          </a:prstGeom>
          <a:pattFill prst="pct75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5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разработк</a:t>
            </a:r>
            <a:r>
              <a:rPr lang="ru-RU" sz="25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а</a:t>
            </a:r>
            <a:r>
              <a:rPr lang="ru-RU" sz="25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5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и издание окончательного варианта «Рабочей тетради личностного и профессионального роста педагога ДОО», с учетом рекомендаций, полученных при публичной защите отчета за 2016 год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963" y="4109106"/>
            <a:ext cx="1800200" cy="2400267"/>
          </a:xfrm>
          <a:prstGeom prst="rect">
            <a:avLst/>
          </a:prstGeom>
        </p:spPr>
      </p:pic>
      <p:pic>
        <p:nvPicPr>
          <p:cNvPr id="32" name="Picture 9" descr="C:\Users\ZED\YandexDisk\Скриншоты\2015-12-06 00-23-42 Скриншот экрана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97870" y="4109106"/>
            <a:ext cx="1712607" cy="23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659409" y="4206821"/>
            <a:ext cx="1872208" cy="23025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906" y="4206821"/>
            <a:ext cx="1684041" cy="2315391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455598"/>
              </p:ext>
            </p:extLst>
          </p:nvPr>
        </p:nvGraphicFramePr>
        <p:xfrm>
          <a:off x="7510415" y="6777310"/>
          <a:ext cx="4998929" cy="2661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4833"/>
                <a:gridCol w="864096"/>
              </a:tblGrid>
              <a:tr h="480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«Педагог-аудитор»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А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0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«Педагог-методист»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М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0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«Педагог-коммуникатор»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К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0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«Педагог-психолог»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П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0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«Педагог- деятель»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Д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60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 «Педагог-творец»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Georgia" pitchFamily="18" charset="0"/>
                        </a:rPr>
                        <a:t>Т</a:t>
                      </a:r>
                      <a:endParaRPr lang="ru-RU" sz="2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66096" y="7325072"/>
            <a:ext cx="34563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78610"/>
                </a:solidFill>
                <a:latin typeface="+mj-lt"/>
              </a:rPr>
              <a:t>Тематические блоки</a:t>
            </a:r>
            <a:endParaRPr lang="ru-RU" dirty="0">
              <a:solidFill>
                <a:srgbClr val="37861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549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45976" y="1061072"/>
            <a:ext cx="6098769" cy="10395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2 опорная точка</a:t>
            </a:r>
            <a:endParaRPr sz="4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90432" y="13484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деятельности</a:t>
            </a:r>
          </a:p>
          <a:p>
            <a:pPr defTabSz="914400"/>
            <a:r>
              <a:rPr lang="ru-RU" sz="3000" b="1" dirty="0"/>
              <a:t>за отчетный период 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9335" y="484312"/>
            <a:ext cx="2713484" cy="1945424"/>
            <a:chOff x="1461840" y="5556456"/>
            <a:chExt cx="2713484" cy="1945424"/>
          </a:xfrm>
        </p:grpSpPr>
        <p:sp>
          <p:nvSpPr>
            <p:cNvPr id="17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20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5" name="Shape 60"/>
          <p:cNvSpPr txBox="1">
            <a:spLocks/>
          </p:cNvSpPr>
          <p:nvPr/>
        </p:nvSpPr>
        <p:spPr>
          <a:xfrm>
            <a:off x="204115" y="2965376"/>
            <a:ext cx="3960440" cy="345638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Реализация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алгоритма сопровождения педагога по индивидуальной траектории саморазвития, построенной на основе деятельностного подхода. 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217562" y="6965032"/>
            <a:ext cx="1775257" cy="111747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156071" y="1898317"/>
            <a:ext cx="8444203" cy="2246769"/>
          </a:xfrm>
          <a:prstGeom prst="rect">
            <a:avLst/>
          </a:prstGeom>
          <a:pattFill prst="pct75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Продолжение </a:t>
            </a:r>
            <a:r>
              <a:rPr lang="ru-RU" sz="28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работы клуба «Мыслитель</a:t>
            </a:r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»; </a:t>
            </a:r>
            <a:r>
              <a:rPr lang="ru-RU" sz="28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выпуск </a:t>
            </a:r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3 </a:t>
            </a:r>
            <a:r>
              <a:rPr lang="ru-RU" sz="28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части сборника сценариев образовательных встреч «Совершенствование педагогического корпуса ДОО в условиях реализации ФГОС ДО»</a:t>
            </a:r>
          </a:p>
        </p:txBody>
      </p:sp>
      <p:pic>
        <p:nvPicPr>
          <p:cNvPr id="31" name="Picture 2" descr="C:\Users\Елена\Desktop\разное\фото семинара 2017\IMG_437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50072" y="7469088"/>
            <a:ext cx="2952328" cy="196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" descr="C:\Users\Елена\Desktop\разное\фото семинара 2017\IMG_436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310712" y="7541096"/>
            <a:ext cx="2952328" cy="196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582520" y="5812904"/>
            <a:ext cx="4320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Елена\Desktop\Рисунок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41170" y="4372744"/>
            <a:ext cx="2300027" cy="295232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5789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45976" y="1061072"/>
            <a:ext cx="6098769" cy="10395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2 опорная точка</a:t>
            </a:r>
            <a:endParaRPr sz="4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90432" y="13484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деятельности</a:t>
            </a:r>
          </a:p>
          <a:p>
            <a:pPr defTabSz="914400"/>
            <a:r>
              <a:rPr lang="ru-RU" sz="3000" b="1" dirty="0"/>
              <a:t>за отчетный период 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9335" y="484312"/>
            <a:ext cx="2713484" cy="1945424"/>
            <a:chOff x="1461840" y="5556456"/>
            <a:chExt cx="2713484" cy="1945424"/>
          </a:xfrm>
        </p:grpSpPr>
        <p:sp>
          <p:nvSpPr>
            <p:cNvPr id="17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20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5" name="Shape 60"/>
          <p:cNvSpPr txBox="1">
            <a:spLocks/>
          </p:cNvSpPr>
          <p:nvPr/>
        </p:nvSpPr>
        <p:spPr>
          <a:xfrm>
            <a:off x="204115" y="2965376"/>
            <a:ext cx="3960440" cy="3456384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Реализация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алгоритма сопровождения педагога по индивидуальной траектории саморазвития, построенной на основе деятельностного подхода. 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217562" y="6965032"/>
            <a:ext cx="1775257" cy="111747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156071" y="1898317"/>
            <a:ext cx="8444203" cy="1384995"/>
          </a:xfrm>
          <a:prstGeom prst="rect">
            <a:avLst/>
          </a:prstGeom>
          <a:pattFill prst="pct75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8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</a:t>
            </a:r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азработка </a:t>
            </a:r>
            <a:r>
              <a:rPr lang="ru-RU" sz="2800" b="1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мотивирующих постеров для педагогов, способствующих осознанию и принятию идеологии ФГОС ДО</a:t>
            </a:r>
          </a:p>
        </p:txBody>
      </p:sp>
      <p:pic>
        <p:nvPicPr>
          <p:cNvPr id="1026" name="Picture 2" descr="C:\Users\ZED\Desktop\Рисунок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261" y="3807585"/>
            <a:ext cx="2472067" cy="26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ED\Desktop\Рисунок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9894" y="3852788"/>
            <a:ext cx="2303186" cy="25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ED\Desktop\Рисунок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2993" y="6845259"/>
            <a:ext cx="2340929" cy="25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ED\Desktop\Рисунок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2418" y="6689948"/>
            <a:ext cx="2051508" cy="27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ED\Desktop\Рисунок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8491" y="6845260"/>
            <a:ext cx="2637634" cy="23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ED\Desktop\Рисунок7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272" y="4139743"/>
            <a:ext cx="3324721" cy="21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287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45976" y="1061072"/>
            <a:ext cx="6098769" cy="10395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3 опорная точка</a:t>
            </a:r>
            <a:endParaRPr sz="4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90432" y="1348408"/>
            <a:ext cx="5809842" cy="0"/>
          </a:xfrm>
          <a:prstGeom prst="lin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60"/>
          <p:cNvSpPr txBox="1">
            <a:spLocks/>
          </p:cNvSpPr>
          <p:nvPr/>
        </p:nvSpPr>
        <p:spPr>
          <a:xfrm>
            <a:off x="3694088" y="400972"/>
            <a:ext cx="8928992" cy="864095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ru-RU" sz="3000" b="1" dirty="0" smtClean="0"/>
              <a:t>Содержание инновационной деятельности</a:t>
            </a:r>
          </a:p>
          <a:p>
            <a:pPr defTabSz="914400"/>
            <a:r>
              <a:rPr lang="ru-RU" sz="3000" b="1" dirty="0"/>
              <a:t>за отчетный период 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9335" y="484312"/>
            <a:ext cx="2713484" cy="1945424"/>
            <a:chOff x="1461840" y="5556456"/>
            <a:chExt cx="2713484" cy="1945424"/>
          </a:xfrm>
        </p:grpSpPr>
        <p:sp>
          <p:nvSpPr>
            <p:cNvPr id="17" name="Shape 62"/>
            <p:cNvSpPr/>
            <p:nvPr/>
          </p:nvSpPr>
          <p:spPr>
            <a:xfrm>
              <a:off x="1461840" y="559688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2" cstate="email"/>
            </a:blip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30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2590" y="5556456"/>
              <a:ext cx="2398818" cy="1937794"/>
              <a:chOff x="1602590" y="5556456"/>
              <a:chExt cx="2398818" cy="1937794"/>
            </a:xfrm>
          </p:grpSpPr>
          <p:sp>
            <p:nvSpPr>
              <p:cNvPr id="20" name="Shape 63"/>
              <p:cNvSpPr/>
              <p:nvPr/>
            </p:nvSpPr>
            <p:spPr>
              <a:xfrm>
                <a:off x="1602590" y="5589249"/>
                <a:ext cx="1905001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3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effectLst>
                      <a:outerShdw blurRad="25400" dist="25400" dir="2388334" rotWithShape="0">
                        <a:srgbClr val="000000">
                          <a:alpha val="7931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64"/>
              <p:cNvSpPr/>
              <p:nvPr/>
            </p:nvSpPr>
            <p:spPr>
              <a:xfrm>
                <a:off x="1749872" y="5589249"/>
                <a:ext cx="1905000" cy="190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4" cstate="email"/>
              </a:blip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2" name="Shape 65"/>
              <p:cNvSpPr/>
              <p:nvPr/>
            </p:nvSpPr>
            <p:spPr>
              <a:xfrm>
                <a:off x="1893888" y="5573978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5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  <p:sp>
            <p:nvSpPr>
              <p:cNvPr id="23" name="Shape 67"/>
              <p:cNvSpPr/>
              <p:nvPr/>
            </p:nvSpPr>
            <p:spPr>
              <a:xfrm>
                <a:off x="2096408" y="5556456"/>
                <a:ext cx="1905000" cy="190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blipFill>
                <a:blip r:embed="rId6" cstate="email"/>
              </a:blip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232323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 66"/>
            <p:cNvSpPr/>
            <p:nvPr/>
          </p:nvSpPr>
          <p:spPr>
            <a:xfrm>
              <a:off x="2270324" y="5556457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7" cstate="email"/>
            </a:blip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232323"/>
                  </a:solidFill>
                </a:defRPr>
              </a:pPr>
              <a:endParaRPr/>
            </a:p>
          </p:txBody>
        </p:sp>
      </p:grpSp>
      <p:sp>
        <p:nvSpPr>
          <p:cNvPr id="25" name="Shape 60"/>
          <p:cNvSpPr txBox="1">
            <a:spLocks/>
          </p:cNvSpPr>
          <p:nvPr/>
        </p:nvSpPr>
        <p:spPr>
          <a:xfrm>
            <a:off x="0" y="4444752"/>
            <a:ext cx="3403350" cy="2049016"/>
          </a:xfrm>
          <a:prstGeom prst="rect">
            <a:avLst/>
          </a:prstGeom>
        </p:spPr>
        <p:txBody>
          <a:bodyPr lIns="130046" tIns="65023" rIns="130046" bIns="65023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78028" algn="r" rtl="0" eaLnBrk="1" latinLnBrk="0" hangingPunct="1">
              <a:spcBef>
                <a:spcPct val="0"/>
              </a:spcBef>
              <a:buNone/>
              <a:defRPr kumimoji="0" sz="65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b="1" spc="-144" dirty="0" smtClean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Разработка окончательного варианта </a:t>
            </a:r>
            <a:r>
              <a:rPr lang="ru-RU" sz="2400" b="1" spc="-144" dirty="0">
                <a:solidFill>
                  <a:srgbClr val="92D050"/>
                </a:solidFill>
                <a:latin typeface="Georgia" panose="02040502050405020303" pitchFamily="18" charset="0"/>
                <a:ea typeface="+mn-ea"/>
                <a:cs typeface="+mn-cs"/>
              </a:rPr>
              <a:t>настольной игры для педагогов </a:t>
            </a:r>
            <a:endParaRPr lang="ru-RU" sz="2400" b="1" spc="-144" dirty="0" smtClean="0">
              <a:solidFill>
                <a:srgbClr val="92D05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217562" y="6965032"/>
            <a:ext cx="1775257" cy="111747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10112" y="1898317"/>
            <a:ext cx="8928992" cy="3108543"/>
          </a:xfrm>
          <a:prstGeom prst="rect">
            <a:avLst/>
          </a:prstGeom>
          <a:pattFill prst="pct75">
            <a:fgClr>
              <a:srgbClr val="A23434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Авторская настольная игра для педагогов </a:t>
            </a:r>
          </a:p>
          <a:p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«Поле педагогического взлета»</a:t>
            </a:r>
          </a:p>
          <a:p>
            <a:r>
              <a:rPr lang="ru-RU" sz="2800" b="1" u="sng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Цель </a:t>
            </a:r>
            <a:r>
              <a:rPr lang="ru-RU" sz="2800" b="1" u="sng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игры</a:t>
            </a:r>
            <a:r>
              <a:rPr lang="ru-RU" sz="2800" b="1" u="sng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lang="ru-RU" sz="2800" b="1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развитие профессиональных </a:t>
            </a:r>
          </a:p>
          <a:p>
            <a:r>
              <a:rPr lang="ru-RU" sz="2800" spc="-144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и личностных качеств в интересной форме; подведение промежуточных результатов профессионального </a:t>
            </a:r>
            <a:r>
              <a:rPr lang="ru-RU" sz="2800" spc="-144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развития педагогов.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4328" y="7694514"/>
            <a:ext cx="2542964" cy="1751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327" y="7711706"/>
            <a:ext cx="2634657" cy="1758399"/>
          </a:xfrm>
          <a:prstGeom prst="rect">
            <a:avLst/>
          </a:prstGeom>
        </p:spPr>
      </p:pic>
      <p:pic>
        <p:nvPicPr>
          <p:cNvPr id="32" name="Picture 3" descr="C:\Users\Елена\Desktop\Новая папка\20170131_10543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30392" y="5380856"/>
            <a:ext cx="133946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C:\Users\Елена\Desktop\Новая папка\20170131_10551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518624" y="5308848"/>
            <a:ext cx="1353725" cy="180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5" descr="C:\Users\Елена\Desktop\Новая папка\20170131_10553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678864" y="5308848"/>
            <a:ext cx="1375181" cy="183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 descr="C:\Users\Елена\Desktop\Новая папка\20170131_10544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126136" y="5380856"/>
            <a:ext cx="133946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9425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6920</TotalTime>
  <Words>914</Words>
  <Application>Microsoft Office PowerPoint</Application>
  <PresentationFormat>Произвольный</PresentationFormat>
  <Paragraphs>152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Грифель</vt:lpstr>
      <vt:lpstr>Краевая инновационная площадка по теме:  «Деятельностный подход в совершенствовании педагогического корпуса ДОО  в условиях внедрения ФГОС ДО»</vt:lpstr>
      <vt:lpstr>Соответствие задачам федеральной  и региональной образовательной политики</vt:lpstr>
      <vt:lpstr>Слайд 3</vt:lpstr>
      <vt:lpstr>Слайд 4</vt:lpstr>
      <vt:lpstr> 1 опорная точка</vt:lpstr>
      <vt:lpstr>2 опорная точка</vt:lpstr>
      <vt:lpstr>2 опорная точка</vt:lpstr>
      <vt:lpstr>2 опорная точка</vt:lpstr>
      <vt:lpstr>3 опорная точка</vt:lpstr>
      <vt:lpstr>4 опорная точка</vt:lpstr>
      <vt:lpstr>Слайд 11</vt:lpstr>
      <vt:lpstr>Слайд 12</vt:lpstr>
      <vt:lpstr>Открыты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Значимость темы инновационного проекта</dc:title>
  <dc:creator>Юлия В. Илюхина</dc:creator>
  <cp:lastModifiedBy>Елена</cp:lastModifiedBy>
  <cp:revision>151</cp:revision>
  <dcterms:modified xsi:type="dcterms:W3CDTF">2018-01-11T15:11:43Z</dcterms:modified>
</cp:coreProperties>
</file>