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2" r:id="rId5"/>
    <p:sldId id="265" r:id="rId6"/>
    <p:sldId id="266" r:id="rId7"/>
    <p:sldId id="267" r:id="rId8"/>
    <p:sldId id="268" r:id="rId9"/>
    <p:sldId id="269" r:id="rId10"/>
    <p:sldId id="263" r:id="rId11"/>
    <p:sldId id="270" r:id="rId12"/>
    <p:sldId id="272" r:id="rId13"/>
    <p:sldId id="273" r:id="rId14"/>
    <p:sldId id="274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80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FA0FA-1948-4EEC-9200-2508259C72D7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88B68-37E2-4B84-9650-724A29879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239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88B68-37E2-4B84-9650-724A2987971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620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microsoft.com/office/2007/relationships/hdphoto" Target="../media/hdphoto8.wdp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microsoft.com/office/2007/relationships/hdphoto" Target="../media/hdphoto10.wdp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microsoft.com/office/2007/relationships/hdphoto" Target="../media/hdphoto12.wdp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2.jpeg"/><Relationship Id="rId3" Type="http://schemas.openxmlformats.org/officeDocument/2006/relationships/image" Target="../media/image1.png"/><Relationship Id="rId7" Type="http://schemas.openxmlformats.org/officeDocument/2006/relationships/image" Target="../media/image38.png"/><Relationship Id="rId12" Type="http://schemas.microsoft.com/office/2007/relationships/hdphoto" Target="../media/hdphoto16.wdp"/><Relationship Id="rId17" Type="http://schemas.microsoft.com/office/2007/relationships/hdphoto" Target="../media/hdphoto18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4.wdp"/><Relationship Id="rId11" Type="http://schemas.openxmlformats.org/officeDocument/2006/relationships/image" Target="../media/image41.png"/><Relationship Id="rId5" Type="http://schemas.openxmlformats.org/officeDocument/2006/relationships/image" Target="../media/image37.jpeg"/><Relationship Id="rId15" Type="http://schemas.microsoft.com/office/2007/relationships/hdphoto" Target="../media/hdphoto17.wdp"/><Relationship Id="rId10" Type="http://schemas.microsoft.com/office/2007/relationships/hdphoto" Target="../media/hdphoto15.wdp"/><Relationship Id="rId4" Type="http://schemas.openxmlformats.org/officeDocument/2006/relationships/image" Target="../media/image2.png"/><Relationship Id="rId9" Type="http://schemas.openxmlformats.org/officeDocument/2006/relationships/image" Target="../media/image40.png"/><Relationship Id="rId1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microsoft.com/office/2007/relationships/hdphoto" Target="../media/hdphoto3.wdp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microsoft.com/office/2007/relationships/hdphoto" Target="../media/hdphoto4.wdp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.png"/><Relationship Id="rId7" Type="http://schemas.microsoft.com/office/2007/relationships/hdphoto" Target="../media/hdphoto6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microsoft.com/office/2007/relationships/hdphoto" Target="../media/hdphoto5.wdp"/><Relationship Id="rId4" Type="http://schemas.openxmlformats.org/officeDocument/2006/relationships/image" Target="../media/image24.jpeg"/><Relationship Id="rId9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101796"/>
              </p:ext>
            </p:extLst>
          </p:nvPr>
        </p:nvGraphicFramePr>
        <p:xfrm>
          <a:off x="251520" y="260650"/>
          <a:ext cx="8640960" cy="628512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742715"/>
                <a:gridCol w="1137605"/>
                <a:gridCol w="1440160"/>
                <a:gridCol w="1440160"/>
                <a:gridCol w="338861"/>
                <a:gridCol w="2541459"/>
              </a:tblGrid>
              <a:tr h="75600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Impact" pitchFamily="34" charset="0"/>
                        </a:rPr>
                        <a:t>Инновационный </a:t>
                      </a:r>
                    </a:p>
                    <a:p>
                      <a:pPr algn="ctr"/>
                      <a:r>
                        <a:rPr lang="ru-RU" sz="2000" b="0" dirty="0" smtClean="0">
                          <a:latin typeface="Impact" pitchFamily="34" charset="0"/>
                        </a:rPr>
                        <a:t>поиск</a:t>
                      </a:r>
                      <a:endParaRPr lang="ru-RU" sz="2000" b="0" dirty="0"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Impact" pitchFamily="34" charset="0"/>
                        </a:rPr>
                        <a:t>КИП - 2021</a:t>
                      </a:r>
                      <a:endParaRPr lang="ru-RU" sz="2000" b="0" dirty="0">
                        <a:latin typeface="Impact" pitchFamily="34" charset="0"/>
                      </a:endParaRPr>
                    </a:p>
                  </a:txBody>
                  <a:tcPr anchor="ctr"/>
                </a:tc>
              </a:tr>
              <a:tr h="1252939">
                <a:tc gridSpan="6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0099"/>
                          </a:solidFill>
                          <a:latin typeface="Impact" pitchFamily="34" charset="0"/>
                        </a:rPr>
                        <a:t>Годовой отчет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rgbClr val="000099"/>
                          </a:solidFill>
                          <a:latin typeface="Impact" pitchFamily="34" charset="0"/>
                        </a:rPr>
                        <a:t>о работе краевой инновационной площадки за 2023 год</a:t>
                      </a:r>
                      <a:endParaRPr lang="ru-RU" sz="2400" baseline="0" dirty="0" smtClean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  <a:p>
                      <a:pPr algn="ctr"/>
                      <a:r>
                        <a:rPr lang="ru-RU" sz="2800" baseline="0" dirty="0" smtClean="0">
                          <a:solidFill>
                            <a:srgbClr val="000099"/>
                          </a:solidFill>
                          <a:latin typeface="Impact" pitchFamily="34" charset="0"/>
                        </a:rPr>
                        <a:t>МБУ ДО «Центр компетенций «Ориентир» </a:t>
                      </a:r>
                      <a:endParaRPr lang="ru-RU" sz="28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2939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rgbClr val="C00000"/>
                          </a:solidFill>
                          <a:effectLst/>
                          <a:latin typeface="Impact" pitchFamily="34" charset="0"/>
                          <a:ea typeface="+mn-ea"/>
                          <a:cs typeface="+mn-cs"/>
                        </a:rPr>
                        <a:t>«Модель профессиональной ориентации учащихся на основе сетевого взаимодействия как условие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rgbClr val="C00000"/>
                          </a:solidFill>
                          <a:effectLst/>
                          <a:latin typeface="Impact" pitchFamily="34" charset="0"/>
                          <a:ea typeface="+mn-ea"/>
                          <a:cs typeface="+mn-cs"/>
                        </a:rPr>
                        <a:t>формирования мотивированного выбора профессии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rgbClr val="C00000"/>
                          </a:solidFill>
                          <a:effectLst/>
                          <a:latin typeface="Impact" pitchFamily="34" charset="0"/>
                          <a:ea typeface="+mn-ea"/>
                          <a:cs typeface="+mn-cs"/>
                        </a:rPr>
                        <a:t>агротехнологической направленности» </a:t>
                      </a:r>
                      <a:endParaRPr lang="ru-RU" sz="2400" dirty="0">
                        <a:solidFill>
                          <a:srgbClr val="C00000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96000">
                <a:tc gridSpan="2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4000">
                <a:tc gridSpan="6"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rgbClr val="000099"/>
                          </a:solidFill>
                          <a:latin typeface="Impact" pitchFamily="34" charset="0"/>
                        </a:rPr>
                        <a:t>Авторы: Жукова Елена Викторовна, Сундукова Людмила Викторовна</a:t>
                      </a:r>
                      <a:endParaRPr lang="ru-RU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000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C00000"/>
                          </a:solidFill>
                          <a:latin typeface="Impact" pitchFamily="34" charset="0"/>
                          <a:ea typeface="Calibri"/>
                          <a:cs typeface="Times New Roman"/>
                        </a:rPr>
                        <a:t>Муниципальное бюджетное учреждение дополнительного образования «Центр компетенций «Ориентир»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C00000"/>
                          </a:solidFill>
                          <a:latin typeface="Impact" pitchFamily="34" charset="0"/>
                          <a:ea typeface="Calibri"/>
                          <a:cs typeface="Times New Roman"/>
                        </a:rPr>
                        <a:t>муниципального образования Усть–Лабинский район</a:t>
                      </a:r>
                      <a:endParaRPr lang="ru-RU" b="0" dirty="0">
                        <a:solidFill>
                          <a:srgbClr val="C00000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000">
                <a:tc gridSpan="6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99"/>
                          </a:solidFill>
                          <a:latin typeface="Impact" pitchFamily="34" charset="0"/>
                          <a:ea typeface="Calibri"/>
                          <a:cs typeface="Times New Roman"/>
                        </a:rPr>
                        <a:t>352320, Россия, Краснодарский край, ст. Ладожская, ул. Ленина, 25,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rgbClr val="000099"/>
                          </a:solidFill>
                          <a:latin typeface="Impact" pitchFamily="34" charset="0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ru-RU" sz="1100" b="0" dirty="0" smtClean="0">
                          <a:solidFill>
                            <a:srgbClr val="000099"/>
                          </a:solidFill>
                          <a:latin typeface="Impact" pitchFamily="34" charset="0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100" b="0" dirty="0" smtClean="0">
                          <a:solidFill>
                            <a:srgbClr val="000099"/>
                          </a:solidFill>
                          <a:latin typeface="Impact" pitchFamily="34" charset="0"/>
                          <a:ea typeface="Calibri"/>
                          <a:cs typeface="Times New Roman"/>
                        </a:rPr>
                        <a:t>mail</a:t>
                      </a:r>
                      <a:r>
                        <a:rPr lang="ru-RU" sz="1100" b="0" dirty="0" smtClean="0">
                          <a:solidFill>
                            <a:srgbClr val="000099"/>
                          </a:solidFill>
                          <a:latin typeface="Impact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b="0" dirty="0" smtClean="0">
                          <a:solidFill>
                            <a:srgbClr val="000099"/>
                          </a:solidFill>
                          <a:latin typeface="Impact" pitchFamily="34" charset="0"/>
                          <a:ea typeface="Calibri"/>
                          <a:cs typeface="Times New Roman"/>
                        </a:rPr>
                        <a:t>orientir14@rambler.ru</a:t>
                      </a:r>
                      <a:r>
                        <a:rPr lang="ru-RU" sz="1100" b="0" dirty="0" smtClean="0">
                          <a:solidFill>
                            <a:srgbClr val="000099"/>
                          </a:solidFill>
                          <a:latin typeface="Impact" pitchFamily="34" charset="0"/>
                          <a:ea typeface="Calibri"/>
                          <a:cs typeface="Times New Roman"/>
                        </a:rPr>
                        <a:t>, тел/факс: (86135) </a:t>
                      </a:r>
                      <a:r>
                        <a:rPr lang="en-US" sz="1100" b="0" dirty="0" smtClean="0">
                          <a:solidFill>
                            <a:srgbClr val="000099"/>
                          </a:solidFill>
                          <a:latin typeface="Impact" pitchFamily="34" charset="0"/>
                          <a:ea typeface="Calibri"/>
                          <a:cs typeface="Times New Roman"/>
                        </a:rPr>
                        <a:t>70-4-19</a:t>
                      </a:r>
                      <a:endParaRPr lang="ru-RU" sz="1100" b="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 descr="Logo-innovacionnyi-poisk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24660"/>
            <a:ext cx="695610" cy="62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novation-activity-kip-64p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24660"/>
            <a:ext cx="718342" cy="64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xn--80aeebc7ae1abxv.xn--p1ai/assets/images/Usovskaya/%D1%85%D1%80%D0%BE%D0%BD%D0%B8%D0%BA%D0%B0/2020-21/nojabr/1531836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77072"/>
            <a:ext cx="2160240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railwayukr.com/assets/files/2016/11/323bd6fbd4b2334614e212b83e00d7680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3976617"/>
            <a:ext cx="1565540" cy="1281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ristone.net/wp-content/uploads/2020/04/Agri-tech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4048625"/>
            <a:ext cx="2095128" cy="11370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719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659494"/>
              </p:ext>
            </p:extLst>
          </p:nvPr>
        </p:nvGraphicFramePr>
        <p:xfrm>
          <a:off x="251520" y="260650"/>
          <a:ext cx="8640960" cy="6414734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440160"/>
                <a:gridCol w="1296144"/>
                <a:gridCol w="1584176"/>
                <a:gridCol w="1440160"/>
                <a:gridCol w="720080"/>
                <a:gridCol w="2160240"/>
              </a:tblGrid>
              <a:tr h="801799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Impact" pitchFamily="34" charset="0"/>
                        </a:rPr>
                        <a:t>Инновационный </a:t>
                      </a:r>
                    </a:p>
                    <a:p>
                      <a:pPr algn="ctr"/>
                      <a:r>
                        <a:rPr lang="ru-RU" sz="2000" b="0" dirty="0" smtClean="0">
                          <a:latin typeface="Impact" pitchFamily="34" charset="0"/>
                        </a:rPr>
                        <a:t>поиск</a:t>
                      </a:r>
                      <a:endParaRPr lang="ru-RU" sz="2000" b="0" dirty="0"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Impact" pitchFamily="34" charset="0"/>
                        </a:rPr>
                        <a:t>КИП - 2021</a:t>
                      </a:r>
                      <a:endParaRPr lang="ru-RU" sz="2000" b="0" dirty="0">
                        <a:latin typeface="Impact" pitchFamily="34" charset="0"/>
                      </a:endParaRPr>
                    </a:p>
                  </a:txBody>
                  <a:tcPr anchor="ctr"/>
                </a:tc>
              </a:tr>
              <a:tr h="763618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solidFill>
                            <a:srgbClr val="000099"/>
                          </a:solidFill>
                          <a:latin typeface="Impact" pitchFamily="34" charset="0"/>
                        </a:rPr>
                        <a:t>Реализация программных мероприятий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3919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" dirty="0">
                        <a:solidFill>
                          <a:srgbClr val="FF6600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dirty="0">
                        <a:solidFill>
                          <a:srgbClr val="FF6600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0942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solidFill>
                            <a:srgbClr val="C00000"/>
                          </a:solidFill>
                          <a:latin typeface="Impact" pitchFamily="34" charset="0"/>
                        </a:rPr>
                        <a:t>Публикации в научно-методических сборниках, сетевых профессиональных сообществах педагогов</a:t>
                      </a:r>
                      <a:endParaRPr lang="ru-RU" sz="2200" dirty="0">
                        <a:solidFill>
                          <a:srgbClr val="C00000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dirty="0">
                        <a:solidFill>
                          <a:srgbClr val="C00000"/>
                        </a:solidFill>
                        <a:latin typeface="Impact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dirty="0">
                        <a:solidFill>
                          <a:srgbClr val="C00000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9445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" name="Picture 2" descr="Logo-innovacionnyi-poisk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24660"/>
            <a:ext cx="695610" cy="62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novation-activity-kip-64p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24660"/>
            <a:ext cx="718342" cy="64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088" y="2924944"/>
            <a:ext cx="2481163" cy="3556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28184" y="2946466"/>
            <a:ext cx="2448272" cy="3452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2924942"/>
            <a:ext cx="2662558" cy="3556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78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918018"/>
              </p:ext>
            </p:extLst>
          </p:nvPr>
        </p:nvGraphicFramePr>
        <p:xfrm>
          <a:off x="251520" y="260650"/>
          <a:ext cx="8640960" cy="6336703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440160"/>
                <a:gridCol w="1152128"/>
                <a:gridCol w="1728192"/>
                <a:gridCol w="1656184"/>
                <a:gridCol w="504056"/>
                <a:gridCol w="2160240"/>
              </a:tblGrid>
              <a:tr h="792046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Impact" pitchFamily="34" charset="0"/>
                        </a:rPr>
                        <a:t>Инновационный </a:t>
                      </a:r>
                    </a:p>
                    <a:p>
                      <a:pPr algn="ctr"/>
                      <a:r>
                        <a:rPr lang="ru-RU" sz="2000" b="0" dirty="0" smtClean="0">
                          <a:latin typeface="Impact" pitchFamily="34" charset="0"/>
                        </a:rPr>
                        <a:t>поиск</a:t>
                      </a:r>
                      <a:endParaRPr lang="ru-RU" sz="2000" b="0" dirty="0"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Impact" pitchFamily="34" charset="0"/>
                        </a:rPr>
                        <a:t>КИП - 2021</a:t>
                      </a:r>
                      <a:endParaRPr lang="ru-RU" sz="2000" b="0" dirty="0">
                        <a:latin typeface="Impact" pitchFamily="34" charset="0"/>
                      </a:endParaRPr>
                    </a:p>
                  </a:txBody>
                  <a:tcPr anchor="ctr"/>
                </a:tc>
              </a:tr>
              <a:tr h="754329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solidFill>
                            <a:srgbClr val="000099"/>
                          </a:solidFill>
                          <a:latin typeface="Impact" pitchFamily="34" charset="0"/>
                        </a:rPr>
                        <a:t>Реализация программных мероприятий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2412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" dirty="0">
                        <a:solidFill>
                          <a:srgbClr val="FF6600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dirty="0">
                        <a:solidFill>
                          <a:srgbClr val="FF6600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0834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solidFill>
                            <a:srgbClr val="C00000"/>
                          </a:solidFill>
                          <a:latin typeface="Impact" pitchFamily="34" charset="0"/>
                        </a:rPr>
                        <a:t>Трансляция опыта инновационной деятельности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solidFill>
                            <a:srgbClr val="C00000"/>
                          </a:solidFill>
                          <a:latin typeface="Impact" pitchFamily="34" charset="0"/>
                        </a:rPr>
                        <a:t>образовательному сообществу</a:t>
                      </a:r>
                      <a:endParaRPr lang="ru-RU" sz="2200" dirty="0">
                        <a:solidFill>
                          <a:srgbClr val="C00000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dirty="0">
                        <a:solidFill>
                          <a:srgbClr val="C00000"/>
                        </a:solidFill>
                        <a:latin typeface="Impact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dirty="0">
                        <a:solidFill>
                          <a:srgbClr val="C00000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4708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" name="Picture 2" descr="Logo-innovacionnyi-poisk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24660"/>
            <a:ext cx="695610" cy="62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novation-activity-kip-64p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24660"/>
            <a:ext cx="718342" cy="64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625" y="3062138"/>
            <a:ext cx="2385581" cy="3326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75429" y="3501008"/>
            <a:ext cx="3180634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3071810"/>
            <a:ext cx="2377281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675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740089"/>
              </p:ext>
            </p:extLst>
          </p:nvPr>
        </p:nvGraphicFramePr>
        <p:xfrm>
          <a:off x="251520" y="260649"/>
          <a:ext cx="8640960" cy="6408711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440160"/>
                <a:gridCol w="2880320"/>
                <a:gridCol w="2160240"/>
                <a:gridCol w="2160240"/>
              </a:tblGrid>
              <a:tr h="722555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Impact" pitchFamily="34" charset="0"/>
                        </a:rPr>
                        <a:t>Инновационный </a:t>
                      </a:r>
                    </a:p>
                    <a:p>
                      <a:pPr algn="ctr"/>
                      <a:r>
                        <a:rPr lang="ru-RU" sz="2000" b="0" dirty="0" smtClean="0">
                          <a:latin typeface="Impact" pitchFamily="34" charset="0"/>
                        </a:rPr>
                        <a:t>поиск</a:t>
                      </a:r>
                      <a:endParaRPr lang="ru-RU" sz="2000" b="0" dirty="0">
                        <a:latin typeface="Impac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Impact" pitchFamily="34" charset="0"/>
                        </a:rPr>
                        <a:t>КИП - 2021</a:t>
                      </a:r>
                      <a:endParaRPr lang="ru-RU" sz="2000" b="0" dirty="0">
                        <a:latin typeface="Impact" pitchFamily="34" charset="0"/>
                      </a:endParaRPr>
                    </a:p>
                  </a:txBody>
                  <a:tcPr anchor="ctr"/>
                </a:tc>
              </a:tr>
              <a:tr h="613366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Impact" pitchFamily="34" charset="0"/>
                          <a:ea typeface="+mn-ea"/>
                          <a:cs typeface="+mn-cs"/>
                        </a:rPr>
                        <a:t>Реализация программных мероприятий</a:t>
                      </a:r>
                      <a:endParaRPr kumimoji="0" lang="ru-RU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Impact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1437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" dirty="0">
                        <a:solidFill>
                          <a:srgbClr val="FF6600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dirty="0">
                        <a:solidFill>
                          <a:srgbClr val="FF6600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0612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C00000"/>
                          </a:solidFill>
                          <a:latin typeface="Impact" pitchFamily="34" charset="0"/>
                        </a:rPr>
                        <a:t>Размещение опыта в банках ППО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>
                        <a:solidFill>
                          <a:srgbClr val="C00000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3074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" name="Picture 2" descr="Logo-innovacionnyi-poisk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24660"/>
            <a:ext cx="695610" cy="62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novation-activity-kip-64p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24660"/>
            <a:ext cx="718342" cy="64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2686366"/>
            <a:ext cx="3240360" cy="3946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54651" y="2664843"/>
            <a:ext cx="3161430" cy="3946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18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888837"/>
              </p:ext>
            </p:extLst>
          </p:nvPr>
        </p:nvGraphicFramePr>
        <p:xfrm>
          <a:off x="251520" y="260649"/>
          <a:ext cx="8640960" cy="6408711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440160"/>
                <a:gridCol w="2880320"/>
                <a:gridCol w="2160240"/>
                <a:gridCol w="2160240"/>
              </a:tblGrid>
              <a:tr h="722555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Impact" pitchFamily="34" charset="0"/>
                        </a:rPr>
                        <a:t>Инновационный </a:t>
                      </a:r>
                    </a:p>
                    <a:p>
                      <a:pPr algn="ctr"/>
                      <a:r>
                        <a:rPr lang="ru-RU" sz="2000" b="0" dirty="0" smtClean="0">
                          <a:latin typeface="Impact" pitchFamily="34" charset="0"/>
                        </a:rPr>
                        <a:t>поиск</a:t>
                      </a:r>
                      <a:endParaRPr lang="ru-RU" sz="2000" b="0" dirty="0">
                        <a:latin typeface="Impac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Impact" pitchFamily="34" charset="0"/>
                        </a:rPr>
                        <a:t>КИП - 2021</a:t>
                      </a:r>
                      <a:endParaRPr lang="ru-RU" sz="2000" b="0" dirty="0">
                        <a:latin typeface="Impact" pitchFamily="34" charset="0"/>
                      </a:endParaRPr>
                    </a:p>
                  </a:txBody>
                  <a:tcPr anchor="ctr"/>
                </a:tc>
              </a:tr>
              <a:tr h="613366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Impact" pitchFamily="34" charset="0"/>
                          <a:ea typeface="+mn-ea"/>
                          <a:cs typeface="+mn-cs"/>
                        </a:rPr>
                        <a:t>Реализация программных мероприятий</a:t>
                      </a:r>
                      <a:endParaRPr kumimoji="0" lang="ru-RU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Impact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1437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" dirty="0">
                        <a:solidFill>
                          <a:srgbClr val="FF6600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dirty="0">
                        <a:solidFill>
                          <a:srgbClr val="FF6600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0612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C00000"/>
                          </a:solidFill>
                          <a:latin typeface="Impact" pitchFamily="34" charset="0"/>
                        </a:rPr>
                        <a:t>Информационные</a:t>
                      </a:r>
                      <a:r>
                        <a:rPr lang="ru-RU" sz="2400" baseline="0" dirty="0" smtClean="0">
                          <a:solidFill>
                            <a:srgbClr val="C00000"/>
                          </a:solidFill>
                          <a:latin typeface="Impact" pitchFamily="34" charset="0"/>
                        </a:rPr>
                        <a:t> </a:t>
                      </a:r>
                      <a:r>
                        <a:rPr lang="ru-RU" sz="2400" baseline="0" smtClean="0">
                          <a:solidFill>
                            <a:srgbClr val="C00000"/>
                          </a:solidFill>
                          <a:latin typeface="Impact" pitchFamily="34" charset="0"/>
                        </a:rPr>
                        <a:t>площадки проекта</a:t>
                      </a:r>
                      <a:endParaRPr lang="ru-RU" sz="2400" dirty="0" smtClean="0">
                        <a:solidFill>
                          <a:srgbClr val="C00000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>
                        <a:solidFill>
                          <a:srgbClr val="C00000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3074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" name="Picture 2" descr="Logo-innovacionnyi-poisk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24660"/>
            <a:ext cx="695610" cy="62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novation-activity-kip-64p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24660"/>
            <a:ext cx="718342" cy="64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3070" y="2995319"/>
            <a:ext cx="4100135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8024" y="2995319"/>
            <a:ext cx="3909356" cy="2826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029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506172"/>
              </p:ext>
            </p:extLst>
          </p:nvPr>
        </p:nvGraphicFramePr>
        <p:xfrm>
          <a:off x="251520" y="260646"/>
          <a:ext cx="8640960" cy="6408713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440160"/>
                <a:gridCol w="1152128"/>
                <a:gridCol w="1728192"/>
                <a:gridCol w="2016224"/>
                <a:gridCol w="144016"/>
                <a:gridCol w="2160240"/>
              </a:tblGrid>
              <a:tr h="93017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Impact" pitchFamily="34" charset="0"/>
                        </a:rPr>
                        <a:t>Инновационный </a:t>
                      </a:r>
                    </a:p>
                    <a:p>
                      <a:pPr algn="ctr"/>
                      <a:r>
                        <a:rPr lang="ru-RU" sz="2000" b="0" dirty="0" smtClean="0">
                          <a:latin typeface="Impact" pitchFamily="34" charset="0"/>
                        </a:rPr>
                        <a:t>поиск</a:t>
                      </a:r>
                      <a:endParaRPr lang="ru-RU" sz="2000" b="0" dirty="0"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Impact" pitchFamily="34" charset="0"/>
                        </a:rPr>
                        <a:t>КИП - 2021</a:t>
                      </a:r>
                      <a:endParaRPr lang="ru-RU" sz="2000" b="0" dirty="0">
                        <a:latin typeface="Impact" pitchFamily="34" charset="0"/>
                      </a:endParaRPr>
                    </a:p>
                  </a:txBody>
                  <a:tcPr anchor="ctr"/>
                </a:tc>
              </a:tr>
              <a:tr h="768402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Impact" pitchFamily="34" charset="0"/>
                          <a:ea typeface="+mn-ea"/>
                          <a:cs typeface="+mn-cs"/>
                        </a:rPr>
                        <a:t>Ресурсы проекта</a:t>
                      </a:r>
                      <a:endParaRPr kumimoji="0" lang="ru-RU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Impact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5029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" dirty="0">
                        <a:solidFill>
                          <a:srgbClr val="FF6600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dirty="0">
                        <a:solidFill>
                          <a:srgbClr val="FF6600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818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Impact" pitchFamily="34" charset="0"/>
                        </a:rPr>
                        <a:t>Наши</a:t>
                      </a:r>
                      <a:r>
                        <a:rPr lang="ru-RU" sz="2000" baseline="0" dirty="0" smtClean="0">
                          <a:solidFill>
                            <a:srgbClr val="C00000"/>
                          </a:solidFill>
                          <a:latin typeface="Impact" pitchFamily="34" charset="0"/>
                        </a:rPr>
                        <a:t> партнёры</a:t>
                      </a:r>
                      <a:endParaRPr lang="ru-RU" sz="2000" dirty="0">
                        <a:solidFill>
                          <a:srgbClr val="C00000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Impact" pitchFamily="34" charset="0"/>
                          <a:ea typeface="+mn-ea"/>
                          <a:cs typeface="+mn-cs"/>
                        </a:rPr>
                        <a:t>Наша команда</a:t>
                      </a:r>
                      <a:endParaRPr lang="ru-RU" sz="2000" dirty="0">
                        <a:solidFill>
                          <a:srgbClr val="C00000"/>
                        </a:solidFill>
                        <a:latin typeface="Impact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Impact" pitchFamily="34" charset="0"/>
                          <a:ea typeface="+mn-ea"/>
                          <a:cs typeface="+mn-cs"/>
                        </a:rPr>
                        <a:t>Наши контакты</a:t>
                      </a:r>
                      <a:endParaRPr lang="ru-RU" sz="2000" dirty="0" smtClean="0">
                        <a:solidFill>
                          <a:srgbClr val="C00000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9692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" name="Picture 2" descr="Logo-innovacionnyi-poisk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24660"/>
            <a:ext cx="695610" cy="62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novation-activity-kip-64p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24660"/>
            <a:ext cx="718342" cy="64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15816" y="4003565"/>
            <a:ext cx="3615672" cy="2081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175700" y="2916015"/>
            <a:ext cx="1231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 err="1" smtClean="0">
                <a:solidFill>
                  <a:srgbClr val="000099"/>
                </a:solidFill>
                <a:latin typeface="Impact" pitchFamily="34" charset="0"/>
              </a:rPr>
              <a:t>ВКонтакте</a:t>
            </a:r>
            <a:endParaRPr lang="ru-RU" dirty="0">
              <a:solidFill>
                <a:srgbClr val="000099"/>
              </a:solidFill>
              <a:latin typeface="Impact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02012" y="4859868"/>
            <a:ext cx="2178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000099"/>
                </a:solidFill>
                <a:latin typeface="Impact" pitchFamily="34" charset="0"/>
              </a:rPr>
              <a:t>Официальный сайт</a:t>
            </a:r>
            <a:endParaRPr lang="ru-RU" dirty="0">
              <a:solidFill>
                <a:srgbClr val="000099"/>
              </a:solidFill>
              <a:latin typeface="Impact" pitchFamily="34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5700" y="3394903"/>
            <a:ext cx="1231426" cy="1147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5700" y="5229200"/>
            <a:ext cx="1373826" cy="1241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8850BCEA-D593-16AD-538C-2DA650C480A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188" y="2916015"/>
            <a:ext cx="2114012" cy="8424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8E342A2D-D475-67EA-3F50-5C181ED30D1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793" y="3861048"/>
            <a:ext cx="2114012" cy="90507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F3E0EBB7-D45B-16EE-58DF-FFFB0A8FACA4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3256" y="2804889"/>
            <a:ext cx="1140791" cy="1185320"/>
          </a:xfrm>
          <a:prstGeom prst="ellipse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26411941-7857-8714-4C7E-B6C3829A5B85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88" y="4873440"/>
            <a:ext cx="2114012" cy="71151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2CCA5FD3-0826-189B-7B13-3297F7BF487E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5733255"/>
            <a:ext cx="1512168" cy="84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67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705135"/>
              </p:ext>
            </p:extLst>
          </p:nvPr>
        </p:nvGraphicFramePr>
        <p:xfrm>
          <a:off x="251520" y="260650"/>
          <a:ext cx="8640960" cy="634484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440160"/>
                <a:gridCol w="2880320"/>
                <a:gridCol w="2016224"/>
                <a:gridCol w="144016"/>
                <a:gridCol w="2160240"/>
              </a:tblGrid>
              <a:tr h="75600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Impact" pitchFamily="34" charset="0"/>
                        </a:rPr>
                        <a:t>Инновационный </a:t>
                      </a:r>
                    </a:p>
                    <a:p>
                      <a:pPr algn="ctr"/>
                      <a:r>
                        <a:rPr lang="ru-RU" sz="2000" b="0" dirty="0" smtClean="0">
                          <a:latin typeface="Impact" pitchFamily="34" charset="0"/>
                        </a:rPr>
                        <a:t>поиск</a:t>
                      </a:r>
                      <a:endParaRPr lang="ru-RU" sz="2000" b="0" dirty="0">
                        <a:latin typeface="Impact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Impact" pitchFamily="34" charset="0"/>
                        </a:rPr>
                        <a:t>КИП - 2021</a:t>
                      </a:r>
                      <a:endParaRPr lang="ru-RU" sz="2000" b="0" dirty="0">
                        <a:latin typeface="Impact" pitchFamily="34" charset="0"/>
                      </a:endParaRPr>
                    </a:p>
                  </a:txBody>
                  <a:tcPr anchor="ctr"/>
                </a:tc>
              </a:tr>
              <a:tr h="1152000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400" dirty="0" smtClean="0">
                          <a:solidFill>
                            <a:srgbClr val="000099"/>
                          </a:solidFill>
                          <a:latin typeface="Impact" pitchFamily="34" charset="0"/>
                        </a:rPr>
                        <a:t>Спасибо за</a:t>
                      </a:r>
                      <a:r>
                        <a:rPr lang="ru-RU" sz="5400" baseline="0" dirty="0" smtClean="0">
                          <a:solidFill>
                            <a:srgbClr val="000099"/>
                          </a:solidFill>
                          <a:latin typeface="Impact" pitchFamily="34" charset="0"/>
                        </a:rPr>
                        <a:t> внимание!</a:t>
                      </a:r>
                      <a:endParaRPr lang="ru-RU" sz="54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" dirty="0">
                        <a:solidFill>
                          <a:srgbClr val="FF6600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dirty="0">
                        <a:solidFill>
                          <a:srgbClr val="FF6600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6000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dirty="0">
                        <a:solidFill>
                          <a:srgbClr val="FF6600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4000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800" dirty="0" smtClean="0">
                          <a:solidFill>
                            <a:srgbClr val="C00000"/>
                          </a:solidFill>
                          <a:latin typeface="Impact" pitchFamily="34" charset="0"/>
                        </a:rPr>
                        <a:t>Приглашаем к сотрудничеству!</a:t>
                      </a:r>
                      <a:endParaRPr lang="ru-RU" sz="4800" dirty="0">
                        <a:solidFill>
                          <a:srgbClr val="C00000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</a:tr>
              <a:tr h="720000"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0099"/>
                          </a:solidFill>
                          <a:latin typeface="Impact" pitchFamily="34" charset="0"/>
                          <a:ea typeface="Calibri"/>
                          <a:cs typeface="Times New Roman"/>
                        </a:rPr>
                        <a:t>352320, Россия, Краснодарский край, ст. Ладожская, ул. Ленина, 25,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0099"/>
                          </a:solidFill>
                          <a:latin typeface="Impact" pitchFamily="34" charset="0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ru-RU" sz="1600" b="0" dirty="0" smtClean="0">
                          <a:solidFill>
                            <a:srgbClr val="000099"/>
                          </a:solidFill>
                          <a:latin typeface="Impact" pitchFamily="34" charset="0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600" b="0" dirty="0" smtClean="0">
                          <a:solidFill>
                            <a:srgbClr val="000099"/>
                          </a:solidFill>
                          <a:latin typeface="Impact" pitchFamily="34" charset="0"/>
                          <a:ea typeface="Calibri"/>
                          <a:cs typeface="Times New Roman"/>
                        </a:rPr>
                        <a:t>mail</a:t>
                      </a:r>
                      <a:r>
                        <a:rPr lang="ru-RU" sz="1600" b="0" dirty="0" smtClean="0">
                          <a:solidFill>
                            <a:srgbClr val="000099"/>
                          </a:solidFill>
                          <a:latin typeface="Impact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rgbClr val="000099"/>
                          </a:solidFill>
                          <a:latin typeface="Impact" pitchFamily="34" charset="0"/>
                          <a:ea typeface="Calibri"/>
                          <a:cs typeface="Times New Roman"/>
                        </a:rPr>
                        <a:t>orientir14@rambler.ru</a:t>
                      </a:r>
                      <a:r>
                        <a:rPr lang="ru-RU" sz="1600" b="0" dirty="0" smtClean="0">
                          <a:solidFill>
                            <a:srgbClr val="000099"/>
                          </a:solidFill>
                          <a:latin typeface="Impact" pitchFamily="34" charset="0"/>
                          <a:ea typeface="Calibri"/>
                          <a:cs typeface="Times New Roman"/>
                        </a:rPr>
                        <a:t>, тел/факс: (86135) </a:t>
                      </a:r>
                      <a:r>
                        <a:rPr lang="en-US" sz="1600" b="0" dirty="0" smtClean="0">
                          <a:solidFill>
                            <a:srgbClr val="000099"/>
                          </a:solidFill>
                          <a:latin typeface="Impact" pitchFamily="34" charset="0"/>
                          <a:ea typeface="Calibri"/>
                          <a:cs typeface="Times New Roman"/>
                        </a:rPr>
                        <a:t>70-4-19</a:t>
                      </a:r>
                      <a:endParaRPr lang="ru-RU" sz="16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" name="Picture 2" descr="Logo-innovacionnyi-poisk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24660"/>
            <a:ext cx="695610" cy="62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novation-activity-kip-64p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24660"/>
            <a:ext cx="718342" cy="64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7446" y="2348880"/>
            <a:ext cx="4060092" cy="27075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53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714992"/>
              </p:ext>
            </p:extLst>
          </p:nvPr>
        </p:nvGraphicFramePr>
        <p:xfrm>
          <a:off x="251520" y="260650"/>
          <a:ext cx="8640960" cy="6336702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232248"/>
                <a:gridCol w="2088232"/>
                <a:gridCol w="1779021"/>
                <a:gridCol w="2541459"/>
              </a:tblGrid>
              <a:tr h="760603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Impact" pitchFamily="34" charset="0"/>
                        </a:rPr>
                        <a:t>Инновационный </a:t>
                      </a:r>
                    </a:p>
                    <a:p>
                      <a:pPr algn="ctr"/>
                      <a:r>
                        <a:rPr lang="ru-RU" sz="2000" b="0" dirty="0" smtClean="0">
                          <a:latin typeface="Impact" pitchFamily="34" charset="0"/>
                        </a:rPr>
                        <a:t>поиск</a:t>
                      </a:r>
                      <a:endParaRPr lang="ru-RU" sz="2000" b="0" dirty="0">
                        <a:latin typeface="Impac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Impact" pitchFamily="34" charset="0"/>
                        </a:rPr>
                        <a:t>КИП - 2021</a:t>
                      </a:r>
                      <a:endParaRPr lang="ru-RU" sz="2000" b="0" dirty="0">
                        <a:latin typeface="Impact" pitchFamily="34" charset="0"/>
                      </a:endParaRPr>
                    </a:p>
                  </a:txBody>
                  <a:tcPr anchor="ctr"/>
                </a:tc>
              </a:tr>
              <a:tr h="16836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Impact" pitchFamily="34" charset="0"/>
                        </a:rPr>
                        <a:t>Период реализации инновационного образовательного проекта:</a:t>
                      </a:r>
                      <a:endParaRPr lang="ru-RU" sz="1600" dirty="0">
                        <a:solidFill>
                          <a:srgbClr val="C00000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3556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kern="1200" dirty="0" smtClean="0">
                          <a:solidFill>
                            <a:srgbClr val="000099"/>
                          </a:solidFill>
                          <a:effectLst/>
                          <a:latin typeface="Impact" pitchFamily="34" charset="0"/>
                          <a:ea typeface="+mn-ea"/>
                          <a:cs typeface="+mn-cs"/>
                        </a:rPr>
                        <a:t>2022-2024 </a:t>
                      </a:r>
                      <a:endParaRPr lang="ru-RU" sz="22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>
                        <a:solidFill>
                          <a:srgbClr val="FF6600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395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99"/>
                          </a:solidFill>
                          <a:latin typeface="Impact" pitchFamily="34" charset="0"/>
                        </a:rPr>
                        <a:t>Направление инновационной деятельности проекта: </a:t>
                      </a:r>
                      <a:endParaRPr lang="ru-RU" sz="16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355600" indent="0"/>
                      <a:r>
                        <a:rPr lang="ru-RU" sz="2200" kern="1200" dirty="0" smtClean="0">
                          <a:solidFill>
                            <a:srgbClr val="C00000"/>
                          </a:solidFill>
                          <a:effectLst/>
                          <a:latin typeface="Impact" pitchFamily="34" charset="0"/>
                          <a:ea typeface="+mn-ea"/>
                          <a:cs typeface="+mn-cs"/>
                        </a:rPr>
                        <a:t>профориентирование обучающихся в целях их профессионального самоопределения  при выборе профессий агротехнологической направленности</a:t>
                      </a:r>
                      <a:endParaRPr lang="ru-RU" sz="2200" dirty="0">
                        <a:solidFill>
                          <a:srgbClr val="C00000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1845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Impact" pitchFamily="34" charset="0"/>
                        </a:rPr>
                        <a:t>Практическая значимость (реализуемость) проекта: </a:t>
                      </a:r>
                      <a:endParaRPr lang="ru-RU" sz="1600" dirty="0">
                        <a:solidFill>
                          <a:srgbClr val="C00000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355600" indent="0"/>
                      <a:r>
                        <a:rPr lang="ru-RU" sz="2200" kern="1200" dirty="0" smtClean="0">
                          <a:solidFill>
                            <a:srgbClr val="000099"/>
                          </a:solidFill>
                          <a:effectLst/>
                          <a:latin typeface="Impact" pitchFamily="34" charset="0"/>
                          <a:ea typeface="+mn-ea"/>
                          <a:cs typeface="+mn-cs"/>
                        </a:rPr>
                        <a:t>формирование компетенций агротехнологической направленности у обучающихся общеобразовательных школ через теоретическое и практическое обучение</a:t>
                      </a:r>
                    </a:p>
                    <a:p>
                      <a:pPr marL="355600" indent="0"/>
                      <a:endParaRPr lang="ru-RU" sz="22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Logo-innovacionnyi-poisk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24660"/>
            <a:ext cx="695610" cy="62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novation-activity-kip-64p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24660"/>
            <a:ext cx="718342" cy="64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32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931832"/>
              </p:ext>
            </p:extLst>
          </p:nvPr>
        </p:nvGraphicFramePr>
        <p:xfrm>
          <a:off x="251520" y="260650"/>
          <a:ext cx="8640960" cy="630000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742715"/>
                <a:gridCol w="1137605"/>
                <a:gridCol w="1440160"/>
                <a:gridCol w="1440160"/>
                <a:gridCol w="338861"/>
                <a:gridCol w="2541459"/>
              </a:tblGrid>
              <a:tr h="75600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Impact" pitchFamily="34" charset="0"/>
                        </a:rPr>
                        <a:t>Инновационный </a:t>
                      </a:r>
                    </a:p>
                    <a:p>
                      <a:pPr algn="ctr"/>
                      <a:r>
                        <a:rPr lang="ru-RU" sz="2000" b="0" dirty="0" smtClean="0">
                          <a:latin typeface="Impact" pitchFamily="34" charset="0"/>
                        </a:rPr>
                        <a:t>поиск</a:t>
                      </a:r>
                      <a:endParaRPr lang="ru-RU" sz="2000" b="0" dirty="0"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Impact" pitchFamily="34" charset="0"/>
                        </a:rPr>
                        <a:t>КИП - 2021</a:t>
                      </a:r>
                      <a:endParaRPr lang="ru-RU" sz="2000" b="0" dirty="0">
                        <a:latin typeface="Impact" pitchFamily="34" charset="0"/>
                      </a:endParaRPr>
                    </a:p>
                  </a:txBody>
                  <a:tcPr anchor="ctr"/>
                </a:tc>
              </a:tr>
              <a:tr h="1080000">
                <a:tc gridSpan="6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0099"/>
                          </a:solidFill>
                          <a:latin typeface="Impact" pitchFamily="34" charset="0"/>
                        </a:rPr>
                        <a:t>Инновационная</a:t>
                      </a:r>
                      <a:r>
                        <a:rPr lang="ru-RU" sz="2800" baseline="0" dirty="0" smtClean="0">
                          <a:solidFill>
                            <a:srgbClr val="000099"/>
                          </a:solidFill>
                          <a:latin typeface="Impact" pitchFamily="34" charset="0"/>
                        </a:rPr>
                        <a:t> значимость проекта</a:t>
                      </a:r>
                      <a:endParaRPr lang="ru-RU" sz="28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40000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rgbClr val="C00000"/>
                          </a:solidFill>
                          <a:effectLst/>
                          <a:latin typeface="Impact" pitchFamily="34" charset="0"/>
                          <a:ea typeface="+mn-ea"/>
                          <a:cs typeface="+mn-cs"/>
                        </a:rPr>
                        <a:t>Повышение престижа профессий агротехнологической направленности среди обучающихся и увеличение количественного показателя выбравших, в качестве дальнейшего обучения,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rgbClr val="C00000"/>
                          </a:solidFill>
                          <a:effectLst/>
                          <a:latin typeface="Impact" pitchFamily="34" charset="0"/>
                          <a:ea typeface="+mn-ea"/>
                          <a:cs typeface="+mn-cs"/>
                        </a:rPr>
                        <a:t>агротехнологический профиль</a:t>
                      </a:r>
                      <a:endParaRPr lang="ru-RU" sz="2000" dirty="0">
                        <a:solidFill>
                          <a:srgbClr val="C00000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24000">
                <a:tc gridSpan="2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 descr="Logo-innovacionnyi-poisk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24660"/>
            <a:ext cx="695610" cy="62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novation-activity-kip-64p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24660"/>
            <a:ext cx="718342" cy="64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https://avatars.mds.yandex.net/i?id=df007931d5eb37a9d620e02555a27cf5-5606130-images-thumbs&amp;ref=rim&amp;n=13&amp;w=1080&amp;h=1080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4077072"/>
            <a:ext cx="3374858" cy="208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0" descr="https://latifundist.com/storage/photos/reportag/media-klub-dupont-pioneer/media-club-dupont-pioneer-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4174538"/>
            <a:ext cx="3023551" cy="201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Усть-Лабинский район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4993" y="3717032"/>
            <a:ext cx="4194631" cy="260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35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716959"/>
              </p:ext>
            </p:extLst>
          </p:nvPr>
        </p:nvGraphicFramePr>
        <p:xfrm>
          <a:off x="251520" y="260648"/>
          <a:ext cx="8640960" cy="6480719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440160"/>
                <a:gridCol w="2664296"/>
                <a:gridCol w="216024"/>
                <a:gridCol w="2160240"/>
                <a:gridCol w="2160240"/>
              </a:tblGrid>
              <a:tr h="794555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Impact" pitchFamily="34" charset="0"/>
                        </a:rPr>
                        <a:t>Инновационный </a:t>
                      </a:r>
                    </a:p>
                    <a:p>
                      <a:pPr algn="ctr"/>
                      <a:r>
                        <a:rPr lang="ru-RU" sz="2000" b="0" dirty="0" smtClean="0">
                          <a:latin typeface="Impact" pitchFamily="34" charset="0"/>
                        </a:rPr>
                        <a:t>поиск</a:t>
                      </a:r>
                      <a:endParaRPr lang="ru-RU" sz="2000" b="0" dirty="0"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Impact" pitchFamily="34" charset="0"/>
                        </a:rPr>
                        <a:t>КИП - 2021</a:t>
                      </a:r>
                      <a:endParaRPr lang="ru-RU" sz="2000" b="0" dirty="0">
                        <a:latin typeface="Impact" pitchFamily="34" charset="0"/>
                      </a:endParaRPr>
                    </a:p>
                  </a:txBody>
                  <a:tcPr anchor="ctr"/>
                </a:tc>
              </a:tr>
              <a:tr h="592493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Impact" pitchFamily="34" charset="0"/>
                          <a:ea typeface="+mn-ea"/>
                          <a:cs typeface="+mn-cs"/>
                        </a:rPr>
                        <a:t>Реализация программных мероприятий</a:t>
                      </a:r>
                      <a:endParaRPr kumimoji="0" lang="ru-RU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Impact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015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" dirty="0">
                        <a:solidFill>
                          <a:srgbClr val="FF6600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dirty="0">
                        <a:solidFill>
                          <a:srgbClr val="FF6600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430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C00000"/>
                          </a:solidFill>
                          <a:latin typeface="Impact" pitchFamily="34" charset="0"/>
                        </a:rPr>
                        <a:t>Профориентационный  </a:t>
                      </a:r>
                      <a:r>
                        <a:rPr lang="ru-RU" sz="1800" baseline="0" dirty="0" smtClean="0">
                          <a:solidFill>
                            <a:srgbClr val="C00000"/>
                          </a:solidFill>
                          <a:latin typeface="Impact" pitchFamily="34" charset="0"/>
                        </a:rPr>
                        <a:t>четверг</a:t>
                      </a:r>
                      <a:endParaRPr lang="ru-RU" sz="1800" dirty="0">
                        <a:solidFill>
                          <a:srgbClr val="C00000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solidFill>
                          <a:srgbClr val="C00000"/>
                        </a:solidFill>
                        <a:latin typeface="Impact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solidFill>
                          <a:srgbClr val="C00000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4235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" name="Picture 2" descr="Logo-innovacionnyi-poisk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24660"/>
            <a:ext cx="695610" cy="62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novation-activity-kip-64p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24660"/>
            <a:ext cx="718342" cy="64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45A9CC2-E66A-7CD5-88CE-4C5A8417AD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6841" y="2288727"/>
            <a:ext cx="2914351" cy="1941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A8F6E12-77EC-DF4C-7B24-8871B4D326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758" y="2276872"/>
            <a:ext cx="3032486" cy="19619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AC51AE7-F13E-0A8C-363F-58158AF35E1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758" y="4668044"/>
            <a:ext cx="3032486" cy="2029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562766" y="4277606"/>
            <a:ext cx="13420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rgbClr val="C00000"/>
                </a:solidFill>
                <a:latin typeface="Impact" pitchFamily="34" charset="0"/>
              </a:rPr>
              <a:t>День поля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909074" y="4277606"/>
            <a:ext cx="16898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dirty="0" smtClean="0">
                <a:solidFill>
                  <a:srgbClr val="C00000"/>
                </a:solidFill>
                <a:latin typeface="Impact" pitchFamily="34" charset="0"/>
              </a:rPr>
              <a:t>Зеленое лето</a:t>
            </a:r>
            <a:endParaRPr lang="ru-RU" sz="2000" dirty="0">
              <a:solidFill>
                <a:srgbClr val="C00000"/>
              </a:solidFill>
              <a:latin typeface="Impact" pitchFamily="34" charset="0"/>
            </a:endParaRPr>
          </a:p>
        </p:txBody>
      </p:sp>
      <p:pic>
        <p:nvPicPr>
          <p:cNvPr id="1026" name="Picture 2" descr="D:\Фото ориентир\Лето работа 2023 скинуть в комп\IMG-20230623-WA0369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29220" y="4677716"/>
            <a:ext cx="2952328" cy="20199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7" name="Прямоугольник 16"/>
          <p:cNvSpPr/>
          <p:nvPr/>
        </p:nvSpPr>
        <p:spPr>
          <a:xfrm>
            <a:off x="5033543" y="1785375"/>
            <a:ext cx="3248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C00000"/>
                </a:solidFill>
                <a:latin typeface="Impact" pitchFamily="34" charset="0"/>
              </a:rPr>
              <a:t>Образовательная экспедиция</a:t>
            </a:r>
            <a:endParaRPr lang="ru-RU" dirty="0">
              <a:solidFill>
                <a:srgbClr val="C00000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95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62484"/>
              </p:ext>
            </p:extLst>
          </p:nvPr>
        </p:nvGraphicFramePr>
        <p:xfrm>
          <a:off x="251520" y="260649"/>
          <a:ext cx="8640960" cy="6480719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440160"/>
                <a:gridCol w="1440160"/>
                <a:gridCol w="1440160"/>
                <a:gridCol w="1152128"/>
                <a:gridCol w="1008112"/>
                <a:gridCol w="2160240"/>
              </a:tblGrid>
              <a:tr h="733561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Impact" pitchFamily="34" charset="0"/>
                        </a:rPr>
                        <a:t>Инновационный </a:t>
                      </a:r>
                    </a:p>
                    <a:p>
                      <a:pPr algn="ctr"/>
                      <a:r>
                        <a:rPr lang="ru-RU" sz="2000" b="0" dirty="0" smtClean="0">
                          <a:latin typeface="Impact" pitchFamily="34" charset="0"/>
                        </a:rPr>
                        <a:t>поиск</a:t>
                      </a:r>
                      <a:endParaRPr lang="ru-RU" sz="2000" b="0" dirty="0"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Impact" pitchFamily="34" charset="0"/>
                        </a:rPr>
                        <a:t>КИП - 2021</a:t>
                      </a:r>
                      <a:endParaRPr lang="ru-RU" sz="2000" b="0" dirty="0">
                        <a:latin typeface="Impact" pitchFamily="34" charset="0"/>
                      </a:endParaRPr>
                    </a:p>
                  </a:txBody>
                  <a:tcPr anchor="ctr"/>
                </a:tc>
              </a:tr>
              <a:tr h="622709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Impact" pitchFamily="34" charset="0"/>
                          <a:ea typeface="+mn-ea"/>
                          <a:cs typeface="+mn-cs"/>
                        </a:rPr>
                        <a:t>Реализация программных мероприятий</a:t>
                      </a:r>
                      <a:endParaRPr kumimoji="0" lang="ru-RU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Impact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439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" dirty="0">
                        <a:solidFill>
                          <a:srgbClr val="FF6600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dirty="0">
                        <a:solidFill>
                          <a:srgbClr val="FF6600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734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solidFill>
                            <a:srgbClr val="C00000"/>
                          </a:solidFill>
                          <a:latin typeface="Impact" pitchFamily="34" charset="0"/>
                        </a:rPr>
                        <a:t>Сеем будущее</a:t>
                      </a:r>
                      <a:endParaRPr lang="ru-RU" sz="2200" dirty="0">
                        <a:solidFill>
                          <a:srgbClr val="C00000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solidFill>
                            <a:srgbClr val="C00000"/>
                          </a:solidFill>
                          <a:latin typeface="Impact" pitchFamily="34" charset="0"/>
                        </a:rPr>
                        <a:t>Зеленая дорога</a:t>
                      </a:r>
                      <a:endParaRPr lang="ru-RU" sz="2200" dirty="0">
                        <a:solidFill>
                          <a:srgbClr val="C00000"/>
                        </a:solidFill>
                        <a:latin typeface="Impact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solidFill>
                            <a:srgbClr val="C00000"/>
                          </a:solidFill>
                          <a:latin typeface="Impact" pitchFamily="34" charset="0"/>
                        </a:rPr>
                        <a:t>Школа реальных</a:t>
                      </a:r>
                      <a:r>
                        <a:rPr lang="ru-RU" sz="2200" baseline="0" dirty="0" smtClean="0">
                          <a:solidFill>
                            <a:srgbClr val="C00000"/>
                          </a:solidFill>
                          <a:latin typeface="Impact" pitchFamily="34" charset="0"/>
                        </a:rPr>
                        <a:t> дел</a:t>
                      </a:r>
                      <a:endParaRPr lang="ru-RU" sz="2200" dirty="0">
                        <a:solidFill>
                          <a:srgbClr val="C00000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9366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" name="Picture 2" descr="Logo-innovacionnyi-poisk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24660"/>
            <a:ext cx="695610" cy="62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novation-activity-kip-64p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24660"/>
            <a:ext cx="718342" cy="64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53EAF18-085F-907A-42C7-77DA1FAE3E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198" y="2731225"/>
            <a:ext cx="2863623" cy="3650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9761" y="2755289"/>
            <a:ext cx="2382489" cy="3626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B598727-9693-A1E6-D06F-9545578A242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8023" y="2731226"/>
            <a:ext cx="3080085" cy="3650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1506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469479"/>
              </p:ext>
            </p:extLst>
          </p:nvPr>
        </p:nvGraphicFramePr>
        <p:xfrm>
          <a:off x="251520" y="260649"/>
          <a:ext cx="8640960" cy="6597771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440160"/>
                <a:gridCol w="1440160"/>
                <a:gridCol w="1440160"/>
                <a:gridCol w="1296144"/>
                <a:gridCol w="864096"/>
                <a:gridCol w="2160240"/>
              </a:tblGrid>
              <a:tr h="733561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Impact" pitchFamily="34" charset="0"/>
                        </a:rPr>
                        <a:t>Инновационный </a:t>
                      </a:r>
                    </a:p>
                    <a:p>
                      <a:pPr algn="ctr"/>
                      <a:r>
                        <a:rPr lang="ru-RU" sz="2000" b="0" dirty="0" smtClean="0">
                          <a:latin typeface="Impact" pitchFamily="34" charset="0"/>
                        </a:rPr>
                        <a:t>поиск</a:t>
                      </a:r>
                      <a:endParaRPr lang="ru-RU" sz="2000" b="0" dirty="0"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Impact" pitchFamily="34" charset="0"/>
                        </a:rPr>
                        <a:t>КИП - 2021</a:t>
                      </a:r>
                      <a:endParaRPr lang="ru-RU" sz="2000" b="0" dirty="0">
                        <a:latin typeface="Impact" pitchFamily="34" charset="0"/>
                      </a:endParaRPr>
                    </a:p>
                  </a:txBody>
                  <a:tcPr anchor="ctr"/>
                </a:tc>
              </a:tr>
              <a:tr h="622709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Impact" pitchFamily="34" charset="0"/>
                          <a:ea typeface="+mn-ea"/>
                          <a:cs typeface="+mn-cs"/>
                        </a:rPr>
                        <a:t>Реализация программных мероприятий</a:t>
                      </a:r>
                      <a:endParaRPr kumimoji="0" lang="ru-RU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Impact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439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" dirty="0">
                        <a:solidFill>
                          <a:srgbClr val="FF6600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dirty="0">
                        <a:solidFill>
                          <a:srgbClr val="FF6600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734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C00000"/>
                          </a:solidFill>
                          <a:latin typeface="Impact" pitchFamily="34" charset="0"/>
                        </a:rPr>
                        <a:t>НПК малой сельскохозяйственной</a:t>
                      </a:r>
                      <a:r>
                        <a:rPr lang="ru-RU" sz="1800" baseline="0" dirty="0" smtClean="0">
                          <a:solidFill>
                            <a:srgbClr val="C00000"/>
                          </a:solidFill>
                          <a:latin typeface="Impact" pitchFamily="34" charset="0"/>
                        </a:rPr>
                        <a:t> академии</a:t>
                      </a:r>
                      <a:endParaRPr lang="ru-RU" sz="1800" dirty="0">
                        <a:solidFill>
                          <a:srgbClr val="C00000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C00000"/>
                          </a:solidFill>
                          <a:latin typeface="Impact" pitchFamily="34" charset="0"/>
                        </a:rPr>
                        <a:t>ПРОФСТАРТ</a:t>
                      </a:r>
                      <a:endParaRPr lang="ru-RU" sz="1800" dirty="0">
                        <a:solidFill>
                          <a:srgbClr val="C00000"/>
                        </a:solidFill>
                        <a:latin typeface="Impact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C00000"/>
                          </a:solidFill>
                          <a:latin typeface="Impact" pitchFamily="34" charset="0"/>
                        </a:rPr>
                        <a:t>Семейные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>
                          <a:solidFill>
                            <a:srgbClr val="C00000"/>
                          </a:solidFill>
                          <a:latin typeface="Impact" pitchFamily="34" charset="0"/>
                        </a:rPr>
                        <a:t> экологические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>
                          <a:solidFill>
                            <a:srgbClr val="C00000"/>
                          </a:solidFill>
                          <a:latin typeface="Impact" pitchFamily="34" charset="0"/>
                        </a:rPr>
                        <a:t>проекты</a:t>
                      </a:r>
                      <a:endParaRPr lang="ru-RU" sz="2200" dirty="0" smtClean="0">
                        <a:solidFill>
                          <a:srgbClr val="C00000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9366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" name="Picture 2" descr="Logo-innovacionnyi-poisk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24660"/>
            <a:ext cx="695610" cy="62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novation-activity-kip-64p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24660"/>
            <a:ext cx="718342" cy="64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751AD9F-1F54-E18E-C6B9-69D5A10F9C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5909" y="2786720"/>
            <a:ext cx="2498219" cy="3738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F4AD471-01E2-C685-1EE3-C005DBC16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370" y="2786720"/>
            <a:ext cx="2524221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A0B4B43-76BE-1920-0852-E88451284D0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8964" y="2786720"/>
            <a:ext cx="2602451" cy="38710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8878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596742"/>
              </p:ext>
            </p:extLst>
          </p:nvPr>
        </p:nvGraphicFramePr>
        <p:xfrm>
          <a:off x="251520" y="260649"/>
          <a:ext cx="8640960" cy="6529668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440160"/>
                <a:gridCol w="1440160"/>
                <a:gridCol w="1440160"/>
                <a:gridCol w="1296144"/>
                <a:gridCol w="864096"/>
                <a:gridCol w="2160240"/>
              </a:tblGrid>
              <a:tr h="676477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Impact" pitchFamily="34" charset="0"/>
                        </a:rPr>
                        <a:t>Инновационный </a:t>
                      </a:r>
                    </a:p>
                    <a:p>
                      <a:pPr algn="ctr"/>
                      <a:r>
                        <a:rPr lang="ru-RU" sz="2000" b="0" dirty="0" smtClean="0">
                          <a:latin typeface="Impact" pitchFamily="34" charset="0"/>
                        </a:rPr>
                        <a:t>поиск</a:t>
                      </a:r>
                      <a:endParaRPr lang="ru-RU" sz="2000" b="0" dirty="0"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Impact" pitchFamily="34" charset="0"/>
                        </a:rPr>
                        <a:t>КИП - 2021</a:t>
                      </a:r>
                      <a:endParaRPr lang="ru-RU" sz="2000" b="0" dirty="0">
                        <a:latin typeface="Impact" pitchFamily="34" charset="0"/>
                      </a:endParaRPr>
                    </a:p>
                  </a:txBody>
                  <a:tcPr anchor="ctr"/>
                </a:tc>
              </a:tr>
              <a:tr h="558828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Impact" pitchFamily="34" charset="0"/>
                          <a:ea typeface="+mn-ea"/>
                          <a:cs typeface="+mn-cs"/>
                        </a:rPr>
                        <a:t>Реализация программных мероприятий</a:t>
                      </a:r>
                      <a:endParaRPr kumimoji="0" lang="ru-RU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Impact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" dirty="0">
                        <a:solidFill>
                          <a:srgbClr val="FF6600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dirty="0">
                        <a:solidFill>
                          <a:srgbClr val="FF6600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9568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Impact" pitchFamily="34" charset="0"/>
                        </a:rPr>
                        <a:t>IV Всероссийская научно-практическая конференция «Реализация агротехнологической направленности обучения: модели, ресурсы, возможности сетевого взаимодействия»</a:t>
                      </a:r>
                      <a:endParaRPr lang="ru-RU" sz="1600" dirty="0">
                        <a:solidFill>
                          <a:srgbClr val="C00000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Impact" pitchFamily="34" charset="0"/>
                        </a:rPr>
                        <a:t>I Всероссийская научно-практическая конференция «Организация профильного обучения: модели, ресурсы, возможности сетевого взаимодействия»</a:t>
                      </a:r>
                      <a:endParaRPr lang="ru-RU" sz="1600" dirty="0">
                        <a:solidFill>
                          <a:srgbClr val="C00000"/>
                        </a:solidFill>
                        <a:latin typeface="Impact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Impact" pitchFamily="34" charset="0"/>
                        </a:rPr>
                        <a:t>Региональный семинар-совещание с муниципальными координаторами по работе с ШНОР «Организация мотивации обучающихся в муниципальном образовании и в образовательных организациях»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3698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" name="Picture 2" descr="Logo-innovacionnyi-poisk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24660"/>
            <a:ext cx="695610" cy="62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novation-activity-kip-64p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24660"/>
            <a:ext cx="718342" cy="64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1840" y="4509120"/>
            <a:ext cx="2618061" cy="17168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53390" y="4504583"/>
            <a:ext cx="2732371" cy="17168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4480618"/>
            <a:ext cx="2664296" cy="17453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03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952004"/>
              </p:ext>
            </p:extLst>
          </p:nvPr>
        </p:nvGraphicFramePr>
        <p:xfrm>
          <a:off x="251520" y="260649"/>
          <a:ext cx="8640960" cy="6421059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440160"/>
                <a:gridCol w="2880320"/>
                <a:gridCol w="2160240"/>
                <a:gridCol w="2160240"/>
              </a:tblGrid>
              <a:tr h="722555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Impact" pitchFamily="34" charset="0"/>
                        </a:rPr>
                        <a:t>Инновационный </a:t>
                      </a:r>
                    </a:p>
                    <a:p>
                      <a:pPr algn="ctr"/>
                      <a:r>
                        <a:rPr lang="ru-RU" sz="2000" b="0" dirty="0" smtClean="0">
                          <a:latin typeface="Impact" pitchFamily="34" charset="0"/>
                        </a:rPr>
                        <a:t>поиск</a:t>
                      </a:r>
                      <a:endParaRPr lang="ru-RU" sz="2000" b="0" dirty="0">
                        <a:latin typeface="Impac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Impact" pitchFamily="34" charset="0"/>
                        </a:rPr>
                        <a:t>КИП - 2021</a:t>
                      </a:r>
                      <a:endParaRPr lang="ru-RU" sz="2000" b="0" dirty="0">
                        <a:latin typeface="Impact" pitchFamily="34" charset="0"/>
                      </a:endParaRPr>
                    </a:p>
                  </a:txBody>
                  <a:tcPr anchor="ctr"/>
                </a:tc>
              </a:tr>
              <a:tr h="613366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Impact" pitchFamily="34" charset="0"/>
                          <a:ea typeface="+mn-ea"/>
                          <a:cs typeface="+mn-cs"/>
                        </a:rPr>
                        <a:t>Реализация программных мероприятий</a:t>
                      </a:r>
                      <a:endParaRPr kumimoji="0" lang="ru-RU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Impact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1437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" dirty="0">
                        <a:solidFill>
                          <a:srgbClr val="FF6600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dirty="0">
                        <a:solidFill>
                          <a:srgbClr val="FF6600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061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C00000"/>
                          </a:solidFill>
                          <a:latin typeface="Impact" pitchFamily="34" charset="0"/>
                        </a:rPr>
                        <a:t>Обобщение опыта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C00000"/>
                          </a:solidFill>
                          <a:latin typeface="Impact" pitchFamily="34" charset="0"/>
                        </a:rPr>
                        <a:t>КИП</a:t>
                      </a:r>
                      <a:endParaRPr lang="ru-RU" sz="2400" dirty="0">
                        <a:solidFill>
                          <a:srgbClr val="C00000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C00000"/>
                          </a:solidFill>
                          <a:latin typeface="Impact" pitchFamily="34" charset="0"/>
                        </a:rPr>
                        <a:t>Взаимодействие с сетевыми партнёрами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3074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" name="Picture 2" descr="Logo-innovacionnyi-poisk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24660"/>
            <a:ext cx="695610" cy="62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novation-activity-kip-64p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24660"/>
            <a:ext cx="718342" cy="64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E11D3E6-E407-5DE6-D055-87A9905EA1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2916261"/>
            <a:ext cx="3960440" cy="3168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31067" y="2916261"/>
            <a:ext cx="3914355" cy="3168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02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94613"/>
              </p:ext>
            </p:extLst>
          </p:nvPr>
        </p:nvGraphicFramePr>
        <p:xfrm>
          <a:off x="251520" y="260647"/>
          <a:ext cx="8640960" cy="6274798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440160"/>
                <a:gridCol w="1584176"/>
                <a:gridCol w="1296144"/>
                <a:gridCol w="1152128"/>
                <a:gridCol w="1008112"/>
                <a:gridCol w="2160240"/>
              </a:tblGrid>
              <a:tr h="793051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Impact" pitchFamily="34" charset="0"/>
                        </a:rPr>
                        <a:t>Инновационный </a:t>
                      </a:r>
                    </a:p>
                    <a:p>
                      <a:pPr algn="ctr"/>
                      <a:r>
                        <a:rPr lang="ru-RU" sz="2000" b="0" dirty="0" smtClean="0">
                          <a:latin typeface="Impact" pitchFamily="34" charset="0"/>
                        </a:rPr>
                        <a:t>поиск</a:t>
                      </a:r>
                      <a:endParaRPr lang="ru-RU" sz="2000" b="0" dirty="0"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Impact" pitchFamily="34" charset="0"/>
                        </a:rPr>
                        <a:t>КИП - 2021</a:t>
                      </a:r>
                      <a:endParaRPr lang="ru-RU" sz="2000" b="0" dirty="0">
                        <a:latin typeface="Impact" pitchFamily="34" charset="0"/>
                      </a:endParaRPr>
                    </a:p>
                  </a:txBody>
                  <a:tcPr anchor="ctr"/>
                </a:tc>
              </a:tr>
              <a:tr h="655130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Impact" pitchFamily="34" charset="0"/>
                          <a:ea typeface="+mn-ea"/>
                          <a:cs typeface="+mn-cs"/>
                        </a:rPr>
                        <a:t>Реализация программных мероприятий</a:t>
                      </a:r>
                      <a:endParaRPr kumimoji="0" lang="ru-RU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Impact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2176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" dirty="0">
                        <a:solidFill>
                          <a:srgbClr val="FF6600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dirty="0">
                        <a:solidFill>
                          <a:srgbClr val="FF6600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197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Impact" pitchFamily="34" charset="0"/>
                        </a:rPr>
                        <a:t>КПК Модуль обучения по теме «Основы бережливого управления в образовании»</a:t>
                      </a:r>
                      <a:endParaRPr lang="ru-RU" sz="1600" dirty="0">
                        <a:solidFill>
                          <a:srgbClr val="C00000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Impact" pitchFamily="34" charset="0"/>
                          <a:ea typeface="+mn-ea"/>
                          <a:cs typeface="+mn-cs"/>
                        </a:rPr>
                        <a:t>Всероссийский форум раннего аграрного образования «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Impact" pitchFamily="34" charset="0"/>
                          <a:ea typeface="+mn-ea"/>
                          <a:cs typeface="+mn-cs"/>
                        </a:rPr>
                        <a:t>Агроклассы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Impact" pitchFamily="34" charset="0"/>
                          <a:ea typeface="+mn-ea"/>
                          <a:cs typeface="+mn-cs"/>
                        </a:rPr>
                        <a:t> 2.0»</a:t>
                      </a:r>
                      <a:endParaRPr lang="ru-RU" sz="1600" dirty="0">
                        <a:solidFill>
                          <a:srgbClr val="C00000"/>
                        </a:solidFill>
                        <a:latin typeface="Impact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Impact" pitchFamily="34" charset="0"/>
                          <a:ea typeface="+mn-ea"/>
                          <a:cs typeface="+mn-cs"/>
                        </a:rPr>
                        <a:t>КПК «Реализация системы наставничества педагогических работников в образовательных организациях»</a:t>
                      </a:r>
                      <a:endParaRPr lang="ru-RU" sz="1600" dirty="0" smtClean="0">
                        <a:solidFill>
                          <a:srgbClr val="C00000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2246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" name="Picture 2" descr="Logo-innovacionnyi-poisk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24660"/>
            <a:ext cx="695610" cy="62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novation-activity-kip-64p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24660"/>
            <a:ext cx="718342" cy="64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1508" y="3645024"/>
            <a:ext cx="1995727" cy="2824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8608" y="3933056"/>
            <a:ext cx="2803231" cy="20547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82121" y="3889276"/>
            <a:ext cx="2851154" cy="2098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24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1693</TotalTime>
  <Words>450</Words>
  <Application>Microsoft Office PowerPoint</Application>
  <PresentationFormat>Экран (4:3)</PresentationFormat>
  <Paragraphs>112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ххх</cp:lastModifiedBy>
  <cp:revision>68</cp:revision>
  <dcterms:created xsi:type="dcterms:W3CDTF">2022-08-30T14:13:21Z</dcterms:created>
  <dcterms:modified xsi:type="dcterms:W3CDTF">2023-10-11T13:28:05Z</dcterms:modified>
</cp:coreProperties>
</file>