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63" r:id="rId4"/>
    <p:sldId id="264" r:id="rId5"/>
    <p:sldId id="265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368" autoAdjust="0"/>
  </p:normalViewPr>
  <p:slideViewPr>
    <p:cSldViewPr>
      <p:cViewPr>
        <p:scale>
          <a:sx n="157" d="100"/>
          <a:sy n="157" d="100"/>
        </p:scale>
        <p:origin x="1116" y="9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ART\Downloads\&#1076;&#1080;&#1072;&#1075;&#1088;&#1072;&#1084;&#1084;&#1099;%20&#1082;%20&#1087;&#1088;&#1077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ART\Downloads\&#1076;&#1080;&#1072;&#1075;&#1088;&#1072;&#1084;&#1084;&#1099;%20&#1082;%20&#1087;&#1088;&#1077;&#1079;&#1077;&#1085;&#1090;&#1072;&#1094;&#1080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ART\Downloads\&#1076;&#1080;&#1072;&#1075;&#1088;&#1072;&#1084;&#1084;&#1099;%20&#1082;%20&#1087;&#1088;&#1077;&#1079;&#1077;&#1085;&#1090;&#1072;&#1094;&#1080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ART\Downloads\&#1076;&#1080;&#1072;&#1075;&#1088;&#1072;&#1084;&#1084;&#1099;%20&#1082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Лист1!$B$38:$B$40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Лист1!$C$38:$C$40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733632"/>
        <c:axId val="73735168"/>
        <c:axId val="0"/>
      </c:bar3DChart>
      <c:catAx>
        <c:axId val="73733632"/>
        <c:scaling>
          <c:orientation val="minMax"/>
        </c:scaling>
        <c:delete val="0"/>
        <c:axPos val="b"/>
        <c:majorTickMark val="out"/>
        <c:minorTickMark val="none"/>
        <c:tickLblPos val="nextTo"/>
        <c:crossAx val="73735168"/>
        <c:crosses val="autoZero"/>
        <c:auto val="1"/>
        <c:lblAlgn val="ctr"/>
        <c:lblOffset val="100"/>
        <c:noMultiLvlLbl val="0"/>
      </c:catAx>
      <c:valAx>
        <c:axId val="7373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733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1872265966754156E-7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6.0185185185185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8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Лист1!$B$22:$B$24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Лист1!$C$22:$C$24</c:f>
              <c:numCache>
                <c:formatCode>General</c:formatCode>
                <c:ptCount val="3"/>
                <c:pt idx="0">
                  <c:v>40</c:v>
                </c:pt>
                <c:pt idx="1">
                  <c:v>35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754880"/>
        <c:axId val="73756672"/>
        <c:axId val="0"/>
      </c:bar3DChart>
      <c:catAx>
        <c:axId val="73754880"/>
        <c:scaling>
          <c:orientation val="minMax"/>
        </c:scaling>
        <c:delete val="0"/>
        <c:axPos val="b"/>
        <c:majorTickMark val="out"/>
        <c:minorTickMark val="none"/>
        <c:tickLblPos val="nextTo"/>
        <c:crossAx val="73756672"/>
        <c:crosses val="autoZero"/>
        <c:auto val="1"/>
        <c:lblAlgn val="ctr"/>
        <c:lblOffset val="100"/>
        <c:noMultiLvlLbl val="0"/>
      </c:catAx>
      <c:valAx>
        <c:axId val="7375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754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русский язык</c:v>
                </c:pt>
              </c:strCache>
            </c:strRef>
          </c:tx>
          <c:invertIfNegative val="0"/>
          <c:cat>
            <c:strRef>
              <c:f>Лист1!$B$2:$B$4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Лист1!$C$2:$C$4</c:f>
              <c:numCache>
                <c:formatCode>0.00</c:formatCode>
                <c:ptCount val="3"/>
                <c:pt idx="0">
                  <c:v>76.900000000000006</c:v>
                </c:pt>
                <c:pt idx="1">
                  <c:v>75.3</c:v>
                </c:pt>
                <c:pt idx="2">
                  <c:v>79.400000000000006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математика</c:v>
                </c:pt>
              </c:strCache>
            </c:strRef>
          </c:tx>
          <c:invertIfNegative val="0"/>
          <c:cat>
            <c:strRef>
              <c:f>Лист1!$B$2:$B$4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Лист1!$D$2:$D$4</c:f>
              <c:numCache>
                <c:formatCode>0.00</c:formatCode>
                <c:ptCount val="3"/>
                <c:pt idx="0">
                  <c:v>68</c:v>
                </c:pt>
                <c:pt idx="1">
                  <c:v>60.5</c:v>
                </c:pt>
                <c:pt idx="2">
                  <c:v>70.22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791360"/>
        <c:axId val="73792896"/>
        <c:axId val="0"/>
      </c:bar3DChart>
      <c:catAx>
        <c:axId val="73791360"/>
        <c:scaling>
          <c:orientation val="minMax"/>
        </c:scaling>
        <c:delete val="0"/>
        <c:axPos val="b"/>
        <c:majorTickMark val="out"/>
        <c:minorTickMark val="none"/>
        <c:tickLblPos val="nextTo"/>
        <c:crossAx val="73792896"/>
        <c:crosses val="autoZero"/>
        <c:auto val="1"/>
        <c:lblAlgn val="ctr"/>
        <c:lblOffset val="100"/>
        <c:noMultiLvlLbl val="0"/>
      </c:catAx>
      <c:valAx>
        <c:axId val="7379289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3791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Лист1!$I$39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strRef>
              <c:f>Лист1!$J$38:$L$38</c:f>
              <c:strCache>
                <c:ptCount val="2"/>
                <c:pt idx="0">
                  <c:v>муниципальный этап</c:v>
                </c:pt>
                <c:pt idx="1">
                  <c:v>региональный этап</c:v>
                </c:pt>
              </c:strCache>
            </c:strRef>
          </c:cat>
          <c:val>
            <c:numRef>
              <c:f>Лист1!$J$39:$L$39</c:f>
              <c:numCache>
                <c:formatCode>General</c:formatCode>
                <c:ptCount val="3"/>
                <c:pt idx="0">
                  <c:v>25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Лист1!$I$40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cat>
            <c:strRef>
              <c:f>Лист1!$J$38:$L$38</c:f>
              <c:strCache>
                <c:ptCount val="2"/>
                <c:pt idx="0">
                  <c:v>муниципальный этап</c:v>
                </c:pt>
                <c:pt idx="1">
                  <c:v>региональный этап</c:v>
                </c:pt>
              </c:strCache>
            </c:strRef>
          </c:cat>
          <c:val>
            <c:numRef>
              <c:f>Лист1!$J$40:$L$40</c:f>
              <c:numCache>
                <c:formatCode>General</c:formatCode>
                <c:ptCount val="3"/>
                <c:pt idx="0">
                  <c:v>14</c:v>
                </c:pt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Лист1!$I$41</c:f>
              <c:strCache>
                <c:ptCount val="1"/>
                <c:pt idx="0">
                  <c:v>2020-2021</c:v>
                </c:pt>
              </c:strCache>
            </c:strRef>
          </c:tx>
          <c:invertIfNegative val="0"/>
          <c:cat>
            <c:strRef>
              <c:f>Лист1!$J$38:$L$38</c:f>
              <c:strCache>
                <c:ptCount val="2"/>
                <c:pt idx="0">
                  <c:v>муниципальный этап</c:v>
                </c:pt>
                <c:pt idx="1">
                  <c:v>региональный этап</c:v>
                </c:pt>
              </c:strCache>
            </c:strRef>
          </c:cat>
          <c:val>
            <c:numRef>
              <c:f>Лист1!$J$41:$L$41</c:f>
              <c:numCache>
                <c:formatCode>General</c:formatCode>
                <c:ptCount val="3"/>
                <c:pt idx="0">
                  <c:v>17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618560"/>
        <c:axId val="73620096"/>
        <c:axId val="0"/>
      </c:bar3DChart>
      <c:catAx>
        <c:axId val="73618560"/>
        <c:scaling>
          <c:orientation val="minMax"/>
        </c:scaling>
        <c:delete val="0"/>
        <c:axPos val="b"/>
        <c:majorTickMark val="out"/>
        <c:minorTickMark val="none"/>
        <c:tickLblPos val="nextTo"/>
        <c:crossAx val="73620096"/>
        <c:crosses val="autoZero"/>
        <c:auto val="1"/>
        <c:lblAlgn val="ctr"/>
        <c:lblOffset val="100"/>
        <c:noMultiLvlLbl val="0"/>
      </c:catAx>
      <c:valAx>
        <c:axId val="73620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618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530271387971"/>
          <c:y val="0.27257217847769027"/>
          <c:w val="0.19542760494820269"/>
          <c:h val="0.35300342665500145"/>
        </c:manualLayout>
      </c:layout>
      <c:overlay val="0"/>
      <c:txPr>
        <a:bodyPr/>
        <a:lstStyle/>
        <a:p>
          <a:pPr>
            <a:defRPr sz="121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D7670-20C8-4045-9AA4-2AD4EDA935C9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8259E-3BF5-4968-9EF9-C8F07D284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67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8259E-3BF5-4968-9EF9-C8F07D28476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8259E-3BF5-4968-9EF9-C8F07D28476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68" y="123478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endParaRPr lang="en-US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/>
            <a:endParaRPr lang="en-US" sz="1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/>
            <a:endParaRPr lang="en-US" sz="1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/>
            <a:endParaRPr lang="en-US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/>
            <a:endParaRPr lang="en-US" sz="1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/>
            <a:endParaRPr lang="en-US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sz="1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ИННОВАЦИОННЫЙ </a:t>
            </a: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Повышение качества образования через создание эффективной модели выявления, поддержки и развития одарённых и талантливых обучающихся в условиях сельской школы»</a:t>
            </a:r>
          </a:p>
          <a:p>
            <a:pPr lvl="0"/>
            <a:endParaRPr lang="ru-R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идея: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создание комплекса условий и средств, направленных на повышение качества образования через создание эффективной модели выявления, поддержки и развития одарённых и талантливых обучающихся в условиях сельской школы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Авторы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lvl="0" algn="just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Попова Людмила Дмитриевна, директор МОБУСОШ № 10 им.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Ф.Г.Петухова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станицы Советской;</a:t>
            </a:r>
          </a:p>
          <a:p>
            <a:pPr lvl="0" algn="just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Чуева Надежда Викторовна, учитель математики, МОБУСОШ № 10 им.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Ф.Г.Петухова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станицы Советской, заместитель директора по учебно-воспитательной работе;</a:t>
            </a:r>
          </a:p>
          <a:p>
            <a:pPr lvl="0" algn="just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Таскина Светлана Геннадьевна, заместитель директора по учебно-воспитательной работе, учитель математики МОБУСОШ№10 им.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Ф.Г.Петухова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станицы Советской.</a:t>
            </a:r>
          </a:p>
          <a:p>
            <a:pPr algn="just"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Научные 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руководители: </a:t>
            </a: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Кара Алла Петровна, кандидат исторических наук, доцент ГБОУ ИРО КК, Почетный работник общего образования РФ;</a:t>
            </a: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Georgia"/>
              </a:rPr>
              <a:t>Чуев Василий Васильевич,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Calibri"/>
              </a:rPr>
              <a:t>старший преподаватель кафедры общественных дисциплин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5776" y="771550"/>
            <a:ext cx="227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86257" y="411213"/>
            <a:ext cx="46440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Новокубанский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МОБУСОШ № 10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Ф.Г.Петухова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станицы Советской</a:t>
            </a:r>
          </a:p>
          <a:p>
            <a:endParaRPr lang="ru-RU" dirty="0"/>
          </a:p>
        </p:txBody>
      </p:sp>
      <p:pic>
        <p:nvPicPr>
          <p:cNvPr id="2052" name="Picture 4" descr="C:\Users\SMART\Desktop\232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1985"/>
            <a:ext cx="201622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47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6185" y="25966"/>
            <a:ext cx="9001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Муниципальное образование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Новокубанский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район  МОБУ СОШ №10 им. Ф.Г.Петухова станицы Советской</a:t>
            </a: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этап-подготовительный   (1 полугодие 2021-2022 учебного года)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79912" y="1299527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Формирование базы данных одаренных детей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9956" y="129952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Ресурсное обеспечение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07394" y="2557714"/>
            <a:ext cx="2137339" cy="78599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2423" y="1646786"/>
            <a:ext cx="1956568" cy="78599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46754" y="3395155"/>
            <a:ext cx="2152396" cy="78599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28619" y="1634384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Материально-</a:t>
            </a:r>
          </a:p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техническое </a:t>
            </a:r>
          </a:p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</a:p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544997" y="2657428"/>
            <a:ext cx="1662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Разработка методик и диагностик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3363526"/>
            <a:ext cx="22502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Стимулирование и </a:t>
            </a:r>
            <a:endPara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педагогического </a:t>
            </a:r>
          </a:p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мастерства и творчества </a:t>
            </a:r>
          </a:p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учителей школы</a:t>
            </a:r>
          </a:p>
          <a:p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975597" y="1889324"/>
            <a:ext cx="2922500" cy="413451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487275" y="2405630"/>
            <a:ext cx="2922500" cy="413451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826643" y="2935520"/>
            <a:ext cx="3057725" cy="413451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374513" y="3457345"/>
            <a:ext cx="3005537" cy="413451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292080" y="4011910"/>
            <a:ext cx="2922500" cy="62017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5487275" y="2405630"/>
            <a:ext cx="2908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Результаты прошедшего учебного года 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26642" y="3003747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Конкурсы, олимпиады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75597" y="1855115"/>
            <a:ext cx="20162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4467612" y="3525570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Общение с родителями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79764" y="4011910"/>
            <a:ext cx="2915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>
                <a:solidFill>
                  <a:schemeClr val="bg1"/>
                </a:solidFill>
              </a:rPr>
              <a:t>Повышение педагогической культуры родителей в вопросах воспитания одаренного ребенка</a:t>
            </a:r>
          </a:p>
          <a:p>
            <a:endParaRPr lang="ru-RU" dirty="0"/>
          </a:p>
        </p:txBody>
      </p:sp>
      <p:sp>
        <p:nvSpPr>
          <p:cNvPr id="48" name="Стрелка вниз 47"/>
          <p:cNvSpPr/>
          <p:nvPr/>
        </p:nvSpPr>
        <p:spPr>
          <a:xfrm>
            <a:off x="2201963" y="787634"/>
            <a:ext cx="174102" cy="556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6208409" y="797302"/>
            <a:ext cx="17410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углом 55"/>
          <p:cNvSpPr/>
          <p:nvPr/>
        </p:nvSpPr>
        <p:spPr>
          <a:xfrm flipH="1" flipV="1">
            <a:off x="8441584" y="2346368"/>
            <a:ext cx="354423" cy="287981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Стрелка углом 60"/>
          <p:cNvSpPr/>
          <p:nvPr/>
        </p:nvSpPr>
        <p:spPr>
          <a:xfrm flipH="1" flipV="1">
            <a:off x="7933743" y="2854264"/>
            <a:ext cx="354423" cy="287981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Стрелка углом 61"/>
          <p:cNvSpPr/>
          <p:nvPr/>
        </p:nvSpPr>
        <p:spPr>
          <a:xfrm flipH="1" flipV="1">
            <a:off x="7436847" y="3395155"/>
            <a:ext cx="354423" cy="287981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3" name="Стрелка углом 62"/>
          <p:cNvSpPr/>
          <p:nvPr/>
        </p:nvSpPr>
        <p:spPr>
          <a:xfrm flipV="1">
            <a:off x="4896695" y="3905404"/>
            <a:ext cx="374819" cy="287981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Стрелка углом 63"/>
          <p:cNvSpPr/>
          <p:nvPr/>
        </p:nvSpPr>
        <p:spPr>
          <a:xfrm rot="16200000" flipH="1" flipV="1">
            <a:off x="2198853" y="2202377"/>
            <a:ext cx="354423" cy="287981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Стрелка углом 64"/>
          <p:cNvSpPr/>
          <p:nvPr/>
        </p:nvSpPr>
        <p:spPr>
          <a:xfrm rot="16200000" flipH="1">
            <a:off x="966901" y="2964639"/>
            <a:ext cx="354423" cy="326563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69231" y="4239092"/>
            <a:ext cx="2161022" cy="78599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307394" y="4239092"/>
            <a:ext cx="23728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Установление взаимодействия с заинтересованными структурами в работе с одаренными детьми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2" name="Стрелка углом 31"/>
          <p:cNvSpPr/>
          <p:nvPr/>
        </p:nvSpPr>
        <p:spPr>
          <a:xfrm rot="16200000" flipH="1" flipV="1">
            <a:off x="2612590" y="3895699"/>
            <a:ext cx="354423" cy="287981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6185" y="25966"/>
            <a:ext cx="90011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Муниципальное образование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Новокубанский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район  МОБУСОШ № 10 им. Ф.Г.Петухова станицы Советской</a:t>
            </a: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этап-основной ( 2 полугодие 2021-2022 учебного года, 2022-2023 учебного года)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4665" y="566087"/>
            <a:ext cx="7259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Концептуальная модель выявления и сопровождения одаренных детей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1517111"/>
            <a:ext cx="19442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022483" y="1567108"/>
            <a:ext cx="19442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 rot="5400000">
            <a:off x="-756592" y="3723878"/>
            <a:ext cx="216024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 rot="5400000">
            <a:off x="-122663" y="3730960"/>
            <a:ext cx="21460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 rot="5400000">
            <a:off x="525408" y="3730960"/>
            <a:ext cx="21460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 rot="5400000">
            <a:off x="1127662" y="3735924"/>
            <a:ext cx="213614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 rot="5400000">
            <a:off x="1713131" y="3738200"/>
            <a:ext cx="2131595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 rot="5400000">
            <a:off x="6239306" y="3675501"/>
            <a:ext cx="220750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 rot="5400000">
            <a:off x="6611039" y="3683968"/>
            <a:ext cx="219056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 rot="5400000">
            <a:off x="6981958" y="3680725"/>
            <a:ext cx="2197053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 rot="5400000">
            <a:off x="7343159" y="3683968"/>
            <a:ext cx="219056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>
          <a:xfrm rot="5400000">
            <a:off x="7725188" y="3683968"/>
            <a:ext cx="219056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3568" y="152262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Урочная деятельность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2483" y="1585056"/>
            <a:ext cx="216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 rot="5400000">
            <a:off x="5155466" y="3674535"/>
            <a:ext cx="220943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кругленный прямоугольник 80"/>
          <p:cNvSpPr/>
          <p:nvPr/>
        </p:nvSpPr>
        <p:spPr>
          <a:xfrm rot="5400000">
            <a:off x="5878043" y="3675501"/>
            <a:ext cx="220750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 rot="5400000">
            <a:off x="5518524" y="3672871"/>
            <a:ext cx="221276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кругленный прямоугольник 82"/>
          <p:cNvSpPr/>
          <p:nvPr/>
        </p:nvSpPr>
        <p:spPr>
          <a:xfrm rot="5400000">
            <a:off x="4808998" y="3675501"/>
            <a:ext cx="220750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 rot="5400000">
            <a:off x="4082809" y="3668368"/>
            <a:ext cx="222176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86185" y="2000295"/>
            <a:ext cx="957428" cy="54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ассовая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1-5 класс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800404" y="3781854"/>
            <a:ext cx="22060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Технологии развивающего обучения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1059" y="3636889"/>
            <a:ext cx="2273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Информационно-коммуникационные </a:t>
            </a:r>
          </a:p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920150" y="4193131"/>
            <a:ext cx="13147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Творческие задания 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 rot="16200000">
            <a:off x="1786792" y="4402512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Проекты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 rot="16200000">
            <a:off x="1946094" y="3955214"/>
            <a:ext cx="16898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Исследовательские методы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 rot="5400000">
            <a:off x="4454431" y="3668368"/>
            <a:ext cx="222176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TextBox 137"/>
          <p:cNvSpPr txBox="1"/>
          <p:nvPr/>
        </p:nvSpPr>
        <p:spPr>
          <a:xfrm rot="16200000">
            <a:off x="4200472" y="3781853"/>
            <a:ext cx="1986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Познавательные игры, конкурсы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4466350" y="3676107"/>
            <a:ext cx="2197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Предметные недели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5407793" y="4316104"/>
            <a:ext cx="9681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Конференции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5882011" y="4082009"/>
            <a:ext cx="1485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НОУ «Поиск»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 rot="16200000">
            <a:off x="5495392" y="4058429"/>
            <a:ext cx="15584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Предметные олимпиады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 rot="16200000">
            <a:off x="5998121" y="3866734"/>
            <a:ext cx="19163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Элективные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урсы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 rot="16200000">
            <a:off x="5590194" y="3014511"/>
            <a:ext cx="3500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 на </a:t>
            </a:r>
          </a:p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базе центра «Точка роста»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 rot="16200000">
            <a:off x="7377319" y="4416395"/>
            <a:ext cx="6687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Проекты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 rot="16200000">
            <a:off x="7226081" y="3860216"/>
            <a:ext cx="1697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Исследовательская работа, </a:t>
            </a:r>
          </a:p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творческие конкурсы 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 rot="16200000">
            <a:off x="7789669" y="4173103"/>
            <a:ext cx="12795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Творческие работы 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 rot="16200000">
            <a:off x="8026937" y="4030435"/>
            <a:ext cx="15648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Система наставничества 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119732" y="2000294"/>
            <a:ext cx="957428" cy="54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2137502" y="2009031"/>
            <a:ext cx="1210361" cy="54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TextBox 153"/>
          <p:cNvSpPr txBox="1"/>
          <p:nvPr/>
        </p:nvSpPr>
        <p:spPr>
          <a:xfrm>
            <a:off x="1155686" y="2041626"/>
            <a:ext cx="848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рупповая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5-8 класс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104416" y="2066634"/>
            <a:ext cx="1254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индивидуальная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8-11 класс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5321426" y="1983968"/>
            <a:ext cx="957428" cy="54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ассовая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1-5 класс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6477576" y="1989373"/>
            <a:ext cx="957428" cy="54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7599002" y="2009030"/>
            <a:ext cx="1210361" cy="54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TextBox 159"/>
          <p:cNvSpPr txBox="1"/>
          <p:nvPr/>
        </p:nvSpPr>
        <p:spPr>
          <a:xfrm>
            <a:off x="6501794" y="1998290"/>
            <a:ext cx="848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рупповая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5-8 класс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599002" y="2001869"/>
            <a:ext cx="1254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индивидуальная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8-11 класс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4" name="Прямая соединительная линия 163"/>
          <p:cNvCxnSpPr>
            <a:stCxn id="87" idx="2"/>
            <a:endCxn id="49" idx="1"/>
          </p:cNvCxnSpPr>
          <p:nvPr/>
        </p:nvCxnSpPr>
        <p:spPr>
          <a:xfrm flipH="1">
            <a:off x="323528" y="2544626"/>
            <a:ext cx="241371" cy="243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>
            <a:stCxn id="87" idx="2"/>
          </p:cNvCxnSpPr>
          <p:nvPr/>
        </p:nvCxnSpPr>
        <p:spPr>
          <a:xfrm>
            <a:off x="564899" y="2544626"/>
            <a:ext cx="334693" cy="271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 flipH="1">
            <a:off x="1043613" y="2544626"/>
            <a:ext cx="216019" cy="271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>
            <a:stCxn id="149" idx="2"/>
            <a:endCxn id="51" idx="1"/>
          </p:cNvCxnSpPr>
          <p:nvPr/>
        </p:nvCxnSpPr>
        <p:spPr>
          <a:xfrm>
            <a:off x="1598446" y="2544625"/>
            <a:ext cx="0" cy="257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>
            <a:endCxn id="53" idx="1"/>
          </p:cNvCxnSpPr>
          <p:nvPr/>
        </p:nvCxnSpPr>
        <p:spPr>
          <a:xfrm>
            <a:off x="1962962" y="2544626"/>
            <a:ext cx="232774" cy="267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>
            <a:endCxn id="53" idx="1"/>
          </p:cNvCxnSpPr>
          <p:nvPr/>
        </p:nvCxnSpPr>
        <p:spPr>
          <a:xfrm flipH="1">
            <a:off x="2195736" y="2544626"/>
            <a:ext cx="144016" cy="267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>
            <a:stCxn id="150" idx="2"/>
            <a:endCxn id="54" idx="1"/>
          </p:cNvCxnSpPr>
          <p:nvPr/>
        </p:nvCxnSpPr>
        <p:spPr>
          <a:xfrm>
            <a:off x="2742683" y="2553362"/>
            <a:ext cx="36246" cy="263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Скругленный прямоугольник 178"/>
          <p:cNvSpPr/>
          <p:nvPr/>
        </p:nvSpPr>
        <p:spPr>
          <a:xfrm>
            <a:off x="2245937" y="997813"/>
            <a:ext cx="4104456" cy="362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TextBox 179"/>
          <p:cNvSpPr txBox="1"/>
          <p:nvPr/>
        </p:nvSpPr>
        <p:spPr>
          <a:xfrm>
            <a:off x="2597082" y="1031445"/>
            <a:ext cx="3883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Образовательное пространство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84" name="Прямая соединительная линия 183"/>
          <p:cNvCxnSpPr/>
          <p:nvPr/>
        </p:nvCxnSpPr>
        <p:spPr>
          <a:xfrm flipH="1">
            <a:off x="2411760" y="1360263"/>
            <a:ext cx="185322" cy="156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 flipH="1">
            <a:off x="683568" y="1799627"/>
            <a:ext cx="216024" cy="209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>
            <a:stCxn id="6" idx="2"/>
            <a:endCxn id="154" idx="0"/>
          </p:cNvCxnSpPr>
          <p:nvPr/>
        </p:nvCxnSpPr>
        <p:spPr>
          <a:xfrm flipH="1">
            <a:off x="1580065" y="1805143"/>
            <a:ext cx="75611" cy="236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2411760" y="1805143"/>
            <a:ext cx="185322" cy="261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>
            <a:off x="6151501" y="1360263"/>
            <a:ext cx="246222" cy="206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 flipH="1">
            <a:off x="6056765" y="1862055"/>
            <a:ext cx="94736" cy="121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>
            <a:stCxn id="32" idx="2"/>
          </p:cNvCxnSpPr>
          <p:nvPr/>
        </p:nvCxnSpPr>
        <p:spPr>
          <a:xfrm>
            <a:off x="6994591" y="1855140"/>
            <a:ext cx="84810" cy="186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>
            <a:off x="7874976" y="1855140"/>
            <a:ext cx="200055" cy="186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>
            <a:endCxn id="84" idx="1"/>
          </p:cNvCxnSpPr>
          <p:nvPr/>
        </p:nvCxnSpPr>
        <p:spPr>
          <a:xfrm flipH="1">
            <a:off x="5193693" y="2503291"/>
            <a:ext cx="227606" cy="198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>
            <a:endCxn id="139" idx="3"/>
          </p:cNvCxnSpPr>
          <p:nvPr/>
        </p:nvCxnSpPr>
        <p:spPr>
          <a:xfrm flipH="1">
            <a:off x="5565316" y="2528299"/>
            <a:ext cx="86804" cy="171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>
            <a:stCxn id="156" idx="2"/>
            <a:endCxn id="83" idx="1"/>
          </p:cNvCxnSpPr>
          <p:nvPr/>
        </p:nvCxnSpPr>
        <p:spPr>
          <a:xfrm>
            <a:off x="5800140" y="2528299"/>
            <a:ext cx="112609" cy="187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>
            <a:endCxn id="80" idx="1"/>
          </p:cNvCxnSpPr>
          <p:nvPr/>
        </p:nvCxnSpPr>
        <p:spPr>
          <a:xfrm>
            <a:off x="6151501" y="2544625"/>
            <a:ext cx="108682" cy="16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>
            <a:endCxn id="80" idx="1"/>
          </p:cNvCxnSpPr>
          <p:nvPr/>
        </p:nvCxnSpPr>
        <p:spPr>
          <a:xfrm flipH="1">
            <a:off x="6260183" y="2533704"/>
            <a:ext cx="256033" cy="180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>
            <a:endCxn id="82" idx="1"/>
          </p:cNvCxnSpPr>
          <p:nvPr/>
        </p:nvCxnSpPr>
        <p:spPr>
          <a:xfrm flipH="1">
            <a:off x="6624905" y="2544626"/>
            <a:ext cx="144016" cy="165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>
            <a:stCxn id="157" idx="2"/>
            <a:endCxn id="81" idx="1"/>
          </p:cNvCxnSpPr>
          <p:nvPr/>
        </p:nvCxnSpPr>
        <p:spPr>
          <a:xfrm>
            <a:off x="6956290" y="2533704"/>
            <a:ext cx="25504" cy="182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>
          <a:xfrm>
            <a:off x="7236296" y="2503291"/>
            <a:ext cx="114256" cy="229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/>
          <p:cNvCxnSpPr/>
          <p:nvPr/>
        </p:nvCxnSpPr>
        <p:spPr>
          <a:xfrm flipH="1">
            <a:off x="7435004" y="2503291"/>
            <a:ext cx="271319" cy="229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единительная линия 219"/>
          <p:cNvCxnSpPr>
            <a:endCxn id="67" idx="1"/>
          </p:cNvCxnSpPr>
          <p:nvPr/>
        </p:nvCxnSpPr>
        <p:spPr>
          <a:xfrm>
            <a:off x="7340688" y="2463534"/>
            <a:ext cx="365635" cy="269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/>
          <p:cNvCxnSpPr>
            <a:endCxn id="67" idx="1"/>
          </p:cNvCxnSpPr>
          <p:nvPr/>
        </p:nvCxnSpPr>
        <p:spPr>
          <a:xfrm flipH="1">
            <a:off x="7706323" y="2533704"/>
            <a:ext cx="230145" cy="198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единительная линия 223"/>
          <p:cNvCxnSpPr>
            <a:stCxn id="158" idx="2"/>
            <a:endCxn id="68" idx="1"/>
          </p:cNvCxnSpPr>
          <p:nvPr/>
        </p:nvCxnSpPr>
        <p:spPr>
          <a:xfrm flipH="1">
            <a:off x="8080485" y="2553361"/>
            <a:ext cx="123698" cy="172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единительная линия 225"/>
          <p:cNvCxnSpPr>
            <a:endCxn id="69" idx="1"/>
          </p:cNvCxnSpPr>
          <p:nvPr/>
        </p:nvCxnSpPr>
        <p:spPr>
          <a:xfrm>
            <a:off x="8438443" y="2533704"/>
            <a:ext cx="0" cy="198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единительная линия 227"/>
          <p:cNvCxnSpPr>
            <a:endCxn id="70" idx="1"/>
          </p:cNvCxnSpPr>
          <p:nvPr/>
        </p:nvCxnSpPr>
        <p:spPr>
          <a:xfrm>
            <a:off x="8686252" y="2528299"/>
            <a:ext cx="134220" cy="204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78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243" y="0"/>
            <a:ext cx="89289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Муниципальное образование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Новокубанский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район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МОБУСОШ № 10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им.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Ф.Г.Петухова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станицы Советской</a:t>
            </a:r>
          </a:p>
          <a:p>
            <a:pPr algn="ctr"/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этап-заключительный (май 2023-декабрь 2024 года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6225" y="1554823"/>
            <a:ext cx="169557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20358" y="1554822"/>
            <a:ext cx="169557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27784" y="771550"/>
            <a:ext cx="3744416" cy="387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923667" y="78071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Продукт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4661" y="1771717"/>
            <a:ext cx="1376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Одаренные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дети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7687" y="1807119"/>
            <a:ext cx="1240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Успешные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педагоги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3131840" y="1933299"/>
            <a:ext cx="2304255" cy="323166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697127" y="155321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</a:rPr>
              <a:t>г</a:t>
            </a:r>
            <a:r>
              <a:rPr lang="ru-RU" sz="1400" b="1" dirty="0" smtClean="0">
                <a:solidFill>
                  <a:srgbClr val="0070C0"/>
                </a:solidFill>
              </a:rPr>
              <a:t>отовность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93688" y="2314034"/>
            <a:ext cx="3708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непрерывности образования и самореализации 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630552"/>
              </p:ext>
            </p:extLst>
          </p:nvPr>
        </p:nvGraphicFramePr>
        <p:xfrm>
          <a:off x="4850967" y="3239567"/>
          <a:ext cx="3042466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32587" y="2931790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Муниципальный этап ВОШ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11378" y="2937042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Региональный этап ВОШ</a:t>
            </a:r>
            <a:endParaRPr lang="ru-RU" sz="1400" dirty="0"/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318348"/>
              </p:ext>
            </p:extLst>
          </p:nvPr>
        </p:nvGraphicFramePr>
        <p:xfrm>
          <a:off x="1137523" y="3291830"/>
          <a:ext cx="2848545" cy="1731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95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5820"/>
            <a:ext cx="92890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Муниципальное образование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Новокубанский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район  МОБУ СОШ №10 им.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Ф.Г.Петухова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станицы Советской</a:t>
            </a:r>
          </a:p>
          <a:p>
            <a:pPr algn="ctr"/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129781"/>
              </p:ext>
            </p:extLst>
          </p:nvPr>
        </p:nvGraphicFramePr>
        <p:xfrm>
          <a:off x="395536" y="627534"/>
          <a:ext cx="3060340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442536"/>
              </p:ext>
            </p:extLst>
          </p:nvPr>
        </p:nvGraphicFramePr>
        <p:xfrm>
          <a:off x="4824028" y="627534"/>
          <a:ext cx="3504233" cy="20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71600" y="31359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Результаты ЕГЭ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1886" y="3135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Конкурсы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67744" y="2928908"/>
            <a:ext cx="56886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Учебную работу ведут 31 преподаватель.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Высшая категория-10.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Первая категория-5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Высшее образование имеют-30.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«Почётный работник общего образования» - 2,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«Грамота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РФ» - 4,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победитель конкурса ПНПО «Лучший учитель России» - 2,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победители районного этапа конкурса «Учитель года» - 4,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победитель конкурса «Новый учитель – новой школе» - 1,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лауреат конкурса «Новый учитель – новой школе» - 1.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55776" y="2651908"/>
            <a:ext cx="6150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Педагогический потенциал   </a:t>
            </a:r>
            <a:endParaRPr lang="ru-RU" sz="1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8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434</TotalTime>
  <Words>476</Words>
  <Application>Microsoft Office PowerPoint</Application>
  <PresentationFormat>Экран (16:9)</PresentationFormat>
  <Paragraphs>108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kanak</dc:creator>
  <cp:lastModifiedBy>информатика2-1</cp:lastModifiedBy>
  <cp:revision>42</cp:revision>
  <dcterms:created xsi:type="dcterms:W3CDTF">2021-11-10T16:42:07Z</dcterms:created>
  <dcterms:modified xsi:type="dcterms:W3CDTF">2021-11-13T00:04:36Z</dcterms:modified>
</cp:coreProperties>
</file>