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37"/>
  </p:notesMasterIdLst>
  <p:handoutMasterIdLst>
    <p:handoutMasterId r:id="rId38"/>
  </p:handoutMasterIdLst>
  <p:sldIdLst>
    <p:sldId id="256" r:id="rId2"/>
    <p:sldId id="277" r:id="rId3"/>
    <p:sldId id="258" r:id="rId4"/>
    <p:sldId id="283" r:id="rId5"/>
    <p:sldId id="285" r:id="rId6"/>
    <p:sldId id="286" r:id="rId7"/>
    <p:sldId id="287" r:id="rId8"/>
    <p:sldId id="288" r:id="rId9"/>
    <p:sldId id="289" r:id="rId10"/>
    <p:sldId id="291" r:id="rId11"/>
    <p:sldId id="292" r:id="rId12"/>
    <p:sldId id="293" r:id="rId13"/>
    <p:sldId id="294" r:id="rId14"/>
    <p:sldId id="290" r:id="rId15"/>
    <p:sldId id="282" r:id="rId16"/>
    <p:sldId id="259" r:id="rId17"/>
    <p:sldId id="260" r:id="rId18"/>
    <p:sldId id="261" r:id="rId19"/>
    <p:sldId id="262" r:id="rId20"/>
    <p:sldId id="264" r:id="rId21"/>
    <p:sldId id="265" r:id="rId22"/>
    <p:sldId id="276" r:id="rId23"/>
    <p:sldId id="267" r:id="rId24"/>
    <p:sldId id="278" r:id="rId25"/>
    <p:sldId id="279" r:id="rId26"/>
    <p:sldId id="269" r:id="rId27"/>
    <p:sldId id="266" r:id="rId28"/>
    <p:sldId id="263" r:id="rId29"/>
    <p:sldId id="270" r:id="rId30"/>
    <p:sldId id="271" r:id="rId31"/>
    <p:sldId id="295" r:id="rId32"/>
    <p:sldId id="272" r:id="rId33"/>
    <p:sldId id="280" r:id="rId34"/>
    <p:sldId id="275" r:id="rId35"/>
    <p:sldId id="281" r:id="rId36"/>
  </p:sldIdLst>
  <p:sldSz cx="9144000" cy="6858000" type="screen4x3"/>
  <p:notesSz cx="9874250" cy="679767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E6B08"/>
    <a:srgbClr val="FF00FF"/>
    <a:srgbClr val="FF006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09" autoAdjust="0"/>
    <p:restoredTop sz="94660"/>
  </p:normalViewPr>
  <p:slideViewPr>
    <p:cSldViewPr>
      <p:cViewPr varScale="1">
        <p:scale>
          <a:sx n="87" d="100"/>
          <a:sy n="87" d="100"/>
        </p:scale>
        <p:origin x="140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313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592763" y="0"/>
            <a:ext cx="4279900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770DAC41-27C7-418F-A397-AEFA3953DB29}" type="datetimeFigureOut">
              <a:rPr lang="ru-RU"/>
              <a:pPr>
                <a:defRPr/>
              </a:pPr>
              <a:t>17.08.2017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6363"/>
            <a:ext cx="4278313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592763" y="6456363"/>
            <a:ext cx="4279900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7FAC0BEE-8037-49B8-A3AA-9C444D38D1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46474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313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592763" y="0"/>
            <a:ext cx="4279900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ABF16EE-60B1-4586-A6F4-7B6B72033F33}" type="datetimeFigureOut">
              <a:rPr lang="ru-RU"/>
              <a:pPr>
                <a:defRPr/>
              </a:pPr>
              <a:t>17.08.2017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236913" y="509588"/>
            <a:ext cx="3400425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87425" y="3228975"/>
            <a:ext cx="7899400" cy="30591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278313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592763" y="6456363"/>
            <a:ext cx="4279900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D02ADD9-91B5-4E18-A36B-DAC63326F9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35556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970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05A0C87-A1C4-4217-BF96-5625E977406C}" type="slidenum">
              <a:rPr lang="ru-RU" smtClean="0"/>
              <a:pPr/>
              <a:t>1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496013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7147909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6691421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0959513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2286187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30661292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8160748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8067611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072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3B5CA6-46D3-41F9-93ED-1A75F441060F}" type="slidenum">
              <a:rPr lang="ru-RU" smtClean="0"/>
              <a:pPr/>
              <a:t>3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42862364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174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BA24F04-90DF-4FBB-BA35-2903EF08D8B0}" type="slidenum">
              <a:rPr lang="ru-RU" smtClean="0"/>
              <a:pPr/>
              <a:t>16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9650030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277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1957FC8-5260-45FF-852D-910BB2E31C67}" type="slidenum">
              <a:rPr lang="ru-RU" smtClean="0"/>
              <a:pPr/>
              <a:t>17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9876717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B1C176B-D326-4299-8F3A-20AE3D312605}" type="slidenum">
              <a:rPr lang="ru-RU" smtClean="0"/>
              <a:pPr/>
              <a:t>18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6276026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2335660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6930539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9191835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7568921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Скругленный прямоугольник 5"/>
          <p:cNvGrpSpPr>
            <a:grpSpLocks/>
          </p:cNvGrpSpPr>
          <p:nvPr/>
        </p:nvGrpSpPr>
        <p:grpSpPr bwMode="auto">
          <a:xfrm>
            <a:off x="414338" y="427038"/>
            <a:ext cx="8315325" cy="3121025"/>
            <a:chOff x="261" y="269"/>
            <a:chExt cx="5238" cy="1966"/>
          </a:xfrm>
        </p:grpSpPr>
        <p:pic>
          <p:nvPicPr>
            <p:cNvPr id="7" name="Скругленный прямоугольник 5"/>
            <p:cNvPicPr>
              <a:picLocks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61" y="269"/>
              <a:ext cx="5238" cy="19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Text Box 4"/>
            <p:cNvSpPr txBox="1">
              <a:spLocks noChangeArrowheads="1"/>
            </p:cNvSpPr>
            <p:nvPr/>
          </p:nvSpPr>
          <p:spPr bwMode="auto">
            <a:xfrm>
              <a:off x="290" y="300"/>
              <a:ext cx="5180" cy="19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FFFFFF"/>
                </a:solidFill>
                <a:latin typeface="Verdana" pitchFamily="34" charset="0"/>
              </a:endParaRPr>
            </a:p>
          </p:txBody>
        </p:sp>
      </p:grp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41D754A-0EF7-4AB2-A4A6-2D4C28BFF92E}" type="datetime1">
              <a:rPr lang="ru-RU"/>
              <a:pPr>
                <a:defRPr/>
              </a:pPr>
              <a:t>17.08.2017</a:t>
            </a:fld>
            <a:endParaRPr lang="ru-RU"/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073ACD6-78B4-466F-8D14-FD02EFBFC0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C8199A-A7A6-454A-A232-8F0639CCDD58}" type="datetime1">
              <a:rPr lang="ru-RU"/>
              <a:pPr>
                <a:defRPr/>
              </a:pPr>
              <a:t>17.08.2017</a:t>
            </a:fld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483335-6AEC-4CEE-8013-DF4E176393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DEBA1B-A31D-4054-A6F1-FDC665584C6C}" type="datetime1">
              <a:rPr lang="ru-RU"/>
              <a:pPr>
                <a:defRPr/>
              </a:pPr>
              <a:t>17.08.2017</a:t>
            </a:fld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FC95AC-284D-4DF3-898F-06726160DF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EE99B-5686-4331-89F3-2120B4324E19}" type="datetime1">
              <a:rPr lang="ru-RU"/>
              <a:pPr>
                <a:defRPr/>
              </a:pPr>
              <a:t>17.08.2017</a:t>
            </a:fld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D580E-063C-4C00-9CCC-8E1EC4474D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Скругленный прямоугольник 4"/>
          <p:cNvGrpSpPr>
            <a:grpSpLocks/>
          </p:cNvGrpSpPr>
          <p:nvPr/>
        </p:nvGrpSpPr>
        <p:grpSpPr bwMode="auto">
          <a:xfrm>
            <a:off x="414338" y="427038"/>
            <a:ext cx="8315325" cy="4352925"/>
            <a:chOff x="261" y="269"/>
            <a:chExt cx="5238" cy="2742"/>
          </a:xfrm>
        </p:grpSpPr>
        <p:pic>
          <p:nvPicPr>
            <p:cNvPr id="6" name="Скругленный прямоугольник 4"/>
            <p:cNvPicPr>
              <a:picLocks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61" y="269"/>
              <a:ext cx="5238" cy="27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Text Box 4"/>
            <p:cNvSpPr txBox="1">
              <a:spLocks noChangeArrowheads="1"/>
            </p:cNvSpPr>
            <p:nvPr/>
          </p:nvSpPr>
          <p:spPr bwMode="auto">
            <a:xfrm>
              <a:off x="281" y="291"/>
              <a:ext cx="5198" cy="2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FFFFFF"/>
                </a:solidFill>
                <a:latin typeface="Verdana" pitchFamily="34" charset="0"/>
              </a:endParaRPr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C7CB302-7E18-43F5-B925-9E47A53F9EBC}" type="datetime1">
              <a:rPr lang="ru-RU"/>
              <a:pPr>
                <a:defRPr/>
              </a:pPr>
              <a:t>17.08.2017</a:t>
            </a:fld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285A82C-3642-4437-926F-61FC18BA3C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57884-1C0A-406F-8920-3296F5650D0B}" type="datetime1">
              <a:rPr lang="ru-RU"/>
              <a:pPr>
                <a:defRPr/>
              </a:pPr>
              <a:t>17.08.2017</a:t>
            </a:fld>
            <a:endParaRPr lang="ru-RU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86061F-6267-4203-ACC2-77CEA6A25A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73E667-E1C2-43D1-B7CE-D84CA9B7B309}" type="datetime1">
              <a:rPr lang="ru-RU"/>
              <a:pPr>
                <a:defRPr/>
              </a:pPr>
              <a:t>17.08.2017</a:t>
            </a:fld>
            <a:endParaRPr lang="ru-RU"/>
          </a:p>
        </p:txBody>
      </p:sp>
      <p:sp>
        <p:nvSpPr>
          <p:cNvPr id="8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49C87-F5F5-47F4-A31D-4DA4B467CE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A7D9F-6CD6-4F97-AB50-228CE7963DBB}" type="datetime1">
              <a:rPr lang="ru-RU"/>
              <a:pPr>
                <a:defRPr/>
              </a:pPr>
              <a:t>17.08.2017</a:t>
            </a:fld>
            <a:endParaRPr lang="ru-RU"/>
          </a:p>
        </p:txBody>
      </p:sp>
      <p:sp>
        <p:nvSpPr>
          <p:cNvPr id="4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A1D61-2CC0-4914-8C23-C06DDB6947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1F1065A-2E77-44DA-B384-FCC26F530DEF}" type="datetime1">
              <a:rPr lang="ru-RU"/>
              <a:pPr>
                <a:defRPr/>
              </a:pPr>
              <a:t>17.08.2017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AC6C3FD-5B14-4F4C-81D8-04D68EB0D5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57A50E-6E65-4276-BDA5-54C9EFC55002}" type="datetime1">
              <a:rPr lang="ru-RU"/>
              <a:pPr>
                <a:defRPr/>
              </a:pPr>
              <a:t>17.08.2017</a:t>
            </a:fld>
            <a:endParaRPr lang="ru-RU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F12DE6-469C-460E-A7E4-FD9ECA28BF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с одним скругленным углом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788FFC9-3627-429B-81DE-4B48D5F96F78}" type="datetime1">
              <a:rPr lang="ru-RU"/>
              <a:pPr>
                <a:defRPr/>
              </a:pPr>
              <a:t>17.08.2017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42A3C09-ADC1-4E0E-B0C2-EBCF884615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027" name="Скругленный прямоугольник 8"/>
          <p:cNvGrpSpPr>
            <a:grpSpLocks/>
          </p:cNvGrpSpPr>
          <p:nvPr/>
        </p:nvGrpSpPr>
        <p:grpSpPr bwMode="auto">
          <a:xfrm>
            <a:off x="414338" y="427038"/>
            <a:ext cx="8315325" cy="5497512"/>
            <a:chOff x="261" y="269"/>
            <a:chExt cx="5238" cy="3463"/>
          </a:xfrm>
        </p:grpSpPr>
        <p:pic>
          <p:nvPicPr>
            <p:cNvPr id="1033" name="Скругленный прямоугольник 8"/>
            <p:cNvPicPr>
              <a:picLocks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261" y="269"/>
              <a:ext cx="5238" cy="34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8" name="Text Box 4"/>
            <p:cNvSpPr txBox="1">
              <a:spLocks noChangeArrowheads="1"/>
            </p:cNvSpPr>
            <p:nvPr/>
          </p:nvSpPr>
          <p:spPr bwMode="auto">
            <a:xfrm>
              <a:off x="285" y="295"/>
              <a:ext cx="5190" cy="34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FFFFFF"/>
                </a:solidFill>
                <a:latin typeface="Verdana" pitchFamily="34" charset="0"/>
              </a:endParaRPr>
            </a:p>
          </p:txBody>
        </p:sp>
      </p:grp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9" name="Текст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1A94DF06-0B3F-487F-8992-AD396C15CB43}" type="datetime1">
              <a:rPr lang="ru-RU"/>
              <a:pPr>
                <a:defRPr/>
              </a:pPr>
              <a:t>17.08.2017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08E583FA-3BFF-4797-AF71-776409E574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7" r:id="rId1"/>
    <p:sldLayoutId id="2147483800" r:id="rId2"/>
    <p:sldLayoutId id="2147483808" r:id="rId3"/>
    <p:sldLayoutId id="2147483801" r:id="rId4"/>
    <p:sldLayoutId id="2147483802" r:id="rId5"/>
    <p:sldLayoutId id="2147483803" r:id="rId6"/>
    <p:sldLayoutId id="2147483809" r:id="rId7"/>
    <p:sldLayoutId id="2147483804" r:id="rId8"/>
    <p:sldLayoutId id="2147483810" r:id="rId9"/>
    <p:sldLayoutId id="2147483805" r:id="rId10"/>
    <p:sldLayoutId id="2147483806" r:id="rId11"/>
  </p:sldLayoutIdLst>
  <p:transition>
    <p:strips dir="ru"/>
  </p:transition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slide" Target="slide19.xml"/><Relationship Id="rId3" Type="http://schemas.openxmlformats.org/officeDocument/2006/relationships/slide" Target="slide23.xml"/><Relationship Id="rId7" Type="http://schemas.openxmlformats.org/officeDocument/2006/relationships/slide" Target="slide20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slide" Target="slide21.xml"/><Relationship Id="rId5" Type="http://schemas.openxmlformats.org/officeDocument/2006/relationships/slide" Target="slide22.xml"/><Relationship Id="rId4" Type="http://schemas.openxmlformats.org/officeDocument/2006/relationships/image" Target="../media/image10.png"/><Relationship Id="rId9" Type="http://schemas.openxmlformats.org/officeDocument/2006/relationships/slide" Target="slide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wmf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jpe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30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2.doc" TargetMode="External"/><Relationship Id="rId2" Type="http://schemas.openxmlformats.org/officeDocument/2006/relationships/hyperlink" Target="1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&#1087;&#1088;&#1080;&#1083;&#1086;&#1078;&#1077;&#1085;&#1080;&#1077;%204.ppt" TargetMode="External"/><Relationship Id="rId5" Type="http://schemas.openxmlformats.org/officeDocument/2006/relationships/hyperlink" Target="&#1087;&#1088;&#1080;&#1083;&#1086;&#1078;&#1077;&#1085;&#1080;&#1077;%203.ppt" TargetMode="External"/><Relationship Id="rId4" Type="http://schemas.openxmlformats.org/officeDocument/2006/relationships/hyperlink" Target="3.doc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2143125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ru-RU" sz="5400" dirty="0" smtClean="0">
                <a:solidFill>
                  <a:srgbClr val="771F2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UI" pitchFamily="34" charset="0"/>
                <a:cs typeface="Segoe UI" pitchFamily="34" charset="0"/>
              </a:rPr>
              <a:t>Кейс – технологии </a:t>
            </a:r>
            <a:r>
              <a:rPr lang="ru-RU" sz="4400" dirty="0" smtClean="0">
                <a:solidFill>
                  <a:srgbClr val="771F2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UI" pitchFamily="34" charset="0"/>
                <a:cs typeface="Segoe UI" pitchFamily="34" charset="0"/>
              </a:rPr>
              <a:t/>
            </a:r>
            <a:br>
              <a:rPr lang="ru-RU" sz="4400" dirty="0" smtClean="0">
                <a:solidFill>
                  <a:srgbClr val="771F2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UI" pitchFamily="34" charset="0"/>
                <a:cs typeface="Segoe UI" pitchFamily="34" charset="0"/>
              </a:rPr>
            </a:br>
            <a:r>
              <a:rPr lang="ru-RU" sz="4400" dirty="0" smtClean="0">
                <a:solidFill>
                  <a:srgbClr val="771F2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UI" pitchFamily="34" charset="0"/>
                <a:cs typeface="Segoe UI" pitchFamily="34" charset="0"/>
              </a:rPr>
              <a:t>в учебном процессе</a:t>
            </a:r>
          </a:p>
        </p:txBody>
      </p:sp>
      <p:pic>
        <p:nvPicPr>
          <p:cNvPr id="6" name="Рисунок 5" descr="keis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80459" y="2670810"/>
            <a:ext cx="4532467" cy="3854534"/>
          </a:xfrm>
          <a:prstGeom prst="rect">
            <a:avLst/>
          </a:prstGeom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18388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Классификация кейсов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08720"/>
            <a:ext cx="8892480" cy="5688632"/>
          </a:xfrm>
        </p:spPr>
        <p:txBody>
          <a:bodyPr/>
          <a:lstStyle/>
          <a:p>
            <a:pPr marL="514350" indent="-514350">
              <a:buNone/>
            </a:pPr>
            <a:r>
              <a:rPr lang="ru-RU" sz="2400" dirty="0" smtClean="0"/>
              <a:t>3.	Учебные ситуации без формулирования проблемы – кейсы, в которых описывается сложная ситуация, проблема не выявлена, а представлена в статистических данных, оценке общественного мнения, органов власти.</a:t>
            </a:r>
          </a:p>
          <a:p>
            <a:pPr marL="514350" indent="-514350">
              <a:buNone/>
            </a:pPr>
            <a:r>
              <a:rPr lang="ru-RU" sz="2400" dirty="0" smtClean="0"/>
              <a:t>	</a:t>
            </a:r>
            <a:r>
              <a:rPr lang="ru-RU" sz="2400" u="sng" dirty="0" smtClean="0"/>
              <a:t>Цель</a:t>
            </a:r>
            <a:r>
              <a:rPr lang="ru-RU" sz="2400" dirty="0" smtClean="0"/>
              <a:t> – самостоятельно выявить проблему, указать пути её решения.</a:t>
            </a:r>
          </a:p>
          <a:p>
            <a:pPr marL="514350" indent="-514350">
              <a:buNone/>
            </a:pPr>
            <a:endParaRPr lang="ru-RU" sz="900" dirty="0" smtClean="0"/>
          </a:p>
          <a:p>
            <a:pPr marL="514350" indent="-514350">
              <a:buNone/>
            </a:pPr>
            <a:r>
              <a:rPr lang="ru-RU" sz="2400" dirty="0" smtClean="0"/>
              <a:t>4.	Прикладные упражнения – кейсы, в которых описывается конкретная сложившаяся ситуация и ищется выход из неё.</a:t>
            </a:r>
          </a:p>
          <a:p>
            <a:pPr marL="514350" indent="-514350">
              <a:buNone/>
            </a:pPr>
            <a:endParaRPr lang="ru-RU" sz="900" dirty="0" smtClean="0"/>
          </a:p>
          <a:p>
            <a:pPr marL="514350" indent="-514350">
              <a:buNone/>
            </a:pPr>
            <a:r>
              <a:rPr lang="ru-RU" sz="2400" dirty="0" smtClean="0"/>
              <a:t>	</a:t>
            </a:r>
            <a:r>
              <a:rPr lang="ru-RU" sz="2400" u="sng" dirty="0" smtClean="0"/>
              <a:t>Цель</a:t>
            </a:r>
            <a:r>
              <a:rPr lang="ru-RU" sz="2400" dirty="0" smtClean="0"/>
              <a:t> – поиск путей решения проблемы.</a:t>
            </a:r>
            <a:endParaRPr lang="ru-RU" sz="2400" dirty="0"/>
          </a:p>
        </p:txBody>
      </p:sp>
      <p:pic>
        <p:nvPicPr>
          <p:cNvPr id="4" name="Рисунок 3" descr="004_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37778" y="5517232"/>
            <a:ext cx="2006222" cy="1340768"/>
          </a:xfrm>
          <a:prstGeom prst="rect">
            <a:avLst/>
          </a:prstGeom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18388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Процедура работы с кейсом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472608"/>
          </a:xfrm>
        </p:spPr>
        <p:txBody>
          <a:bodyPr/>
          <a:lstStyle/>
          <a:p>
            <a:pPr marL="182563" indent="258763">
              <a:buNone/>
            </a:pPr>
            <a:r>
              <a:rPr lang="ru-RU" dirty="0" smtClean="0"/>
              <a:t>	</a:t>
            </a:r>
            <a:r>
              <a:rPr lang="ru-RU" sz="2400" dirty="0" smtClean="0"/>
              <a:t>Учащимся предлагается (устно или письменно) конкретный случай, описывающий реальные события (ситуацию).</a:t>
            </a:r>
          </a:p>
          <a:p>
            <a:pPr marL="182563" indent="258763">
              <a:buNone/>
            </a:pPr>
            <a:endParaRPr lang="ru-RU" sz="1000" dirty="0" smtClean="0"/>
          </a:p>
          <a:p>
            <a:pPr marL="182563" indent="258763">
              <a:buNone/>
            </a:pPr>
            <a:r>
              <a:rPr lang="ru-RU" sz="2400" dirty="0" smtClean="0"/>
              <a:t>	Эта информация может быть кратко изложена в документальной форме или с помощью вербальных или визуальных средств (показ видео, слайда и др.).</a:t>
            </a:r>
          </a:p>
          <a:p>
            <a:pPr marL="182563" indent="258763">
              <a:buNone/>
            </a:pPr>
            <a:endParaRPr lang="ru-RU" sz="1000" dirty="0" smtClean="0"/>
          </a:p>
          <a:p>
            <a:pPr marL="182563" indent="258763">
              <a:buNone/>
            </a:pPr>
            <a:r>
              <a:rPr lang="ru-RU" sz="2400" dirty="0" smtClean="0"/>
              <a:t>	Работа может идти как в группах, так и индивидуально в установленное время, по истечении которого представляются варианты решений.</a:t>
            </a:r>
            <a:endParaRPr lang="ru-RU" sz="2400" dirty="0"/>
          </a:p>
        </p:txBody>
      </p:sp>
      <p:pic>
        <p:nvPicPr>
          <p:cNvPr id="4" name="Рисунок 3" descr="0323car_6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BFBFB"/>
              </a:clrFrom>
              <a:clrTo>
                <a:srgbClr val="FBFBFB">
                  <a:alpha val="0"/>
                </a:srgbClr>
              </a:clrTo>
            </a:clrChange>
          </a:blip>
          <a:srcRect t="6939" b="13682"/>
          <a:stretch>
            <a:fillRect/>
          </a:stretch>
        </p:blipFill>
        <p:spPr>
          <a:xfrm>
            <a:off x="7020272" y="5085184"/>
            <a:ext cx="1777360" cy="1772816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18388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Этапы работы над кейсом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764704"/>
          <a:ext cx="9144000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1680"/>
                <a:gridCol w="74523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</a:rPr>
                        <a:t>1 этап</a:t>
                      </a:r>
                      <a:endParaRPr lang="ru-RU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chemeClr val="tx1"/>
                          </a:solidFill>
                        </a:rPr>
                        <a:t>Знакомство с ситуацией, её особенностями</a:t>
                      </a:r>
                      <a:endParaRPr lang="ru-RU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</a:rPr>
                        <a:t>2 этап</a:t>
                      </a:r>
                      <a:endParaRPr lang="ru-RU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chemeClr val="tx1"/>
                          </a:solidFill>
                        </a:rPr>
                        <a:t>Выделение основной проблемы. Ознакомление с вопросами к кейсу.</a:t>
                      </a:r>
                      <a:endParaRPr lang="ru-RU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</a:rPr>
                        <a:t>3 этап</a:t>
                      </a:r>
                      <a:endParaRPr lang="ru-RU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chemeClr val="tx1"/>
                          </a:solidFill>
                        </a:rPr>
                        <a:t>Предложение концепции или тем для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</a:rPr>
                        <a:t> «мозгового штурма».</a:t>
                      </a:r>
                    </a:p>
                    <a:p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</a:rPr>
                        <a:t>При этом: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</a:rPr>
                        <a:t> количество предложенных идей должно быть как можно больше;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</a:rPr>
                        <a:t> высказанные идеи разрешается комбинировать, видоизменять, улучшать;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2400" b="0" dirty="0" smtClean="0">
                          <a:solidFill>
                            <a:schemeClr val="tx1"/>
                          </a:solidFill>
                        </a:rPr>
                        <a:t> производится творческий анализ идей  с целью поиска конструктивного решения проблемы.</a:t>
                      </a:r>
                      <a:endParaRPr lang="ru-RU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18388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Этапы работы над кейсом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764704"/>
          <a:ext cx="9144000" cy="43136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1680"/>
                <a:gridCol w="74523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</a:rPr>
                        <a:t>4 этап</a:t>
                      </a:r>
                      <a:endParaRPr lang="ru-RU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chemeClr val="tx1"/>
                          </a:solidFill>
                        </a:rPr>
                        <a:t>Применение того или иного решения , для чего учащимся следует вновь прочитать текст кейса, внимательно фиксируя факторы и проблемы, имеющие отношение к поставленным вопросам.</a:t>
                      </a:r>
                      <a:endParaRPr lang="ru-RU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0"/>
                      </a:schemeClr>
                    </a:solidFill>
                  </a:tcPr>
                </a:tc>
              </a:tr>
              <a:tr h="838944"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</a:rPr>
                        <a:t>5 этап</a:t>
                      </a:r>
                      <a:endParaRPr lang="ru-RU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chemeClr val="tx1"/>
                          </a:solidFill>
                        </a:rPr>
                        <a:t>Предложение одного или нескольких вариантов решения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</a:rPr>
                        <a:t> проблемы.</a:t>
                      </a:r>
                      <a:endParaRPr lang="ru-RU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</a:rPr>
                        <a:t>6 этап</a:t>
                      </a:r>
                      <a:endParaRPr lang="ru-RU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chemeClr val="tx1"/>
                          </a:solidFill>
                        </a:rPr>
                        <a:t>Рефлексия. Организуется обсуждение кейсов. Группы представляют свои решения и рекомендации, то есть делают презентации.</a:t>
                      </a:r>
                      <a:endParaRPr lang="ru-RU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5" name="Рисунок 4" descr="1c_education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8500" t="15806"/>
          <a:stretch>
            <a:fillRect/>
          </a:stretch>
        </p:blipFill>
        <p:spPr>
          <a:xfrm flipH="1">
            <a:off x="7415808" y="5353108"/>
            <a:ext cx="1728192" cy="1504892"/>
          </a:xfrm>
          <a:prstGeom prst="rect">
            <a:avLst/>
          </a:prstGeom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183880" cy="1051560"/>
          </a:xfrm>
        </p:spPr>
        <p:txBody>
          <a:bodyPr/>
          <a:lstStyle/>
          <a:p>
            <a:r>
              <a:rPr lang="ru-RU" dirty="0" smtClean="0"/>
              <a:t>Вывод: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28800"/>
            <a:ext cx="8723432" cy="4187952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	</a:t>
            </a:r>
            <a:r>
              <a:rPr lang="ru-RU" sz="3200" dirty="0" smtClean="0"/>
              <a:t>Способность выявлять, анализировать, просчитывать каждый шаг, ведущий к решению, является одним из самых больших преимуществ </a:t>
            </a:r>
            <a:r>
              <a:rPr lang="ru-RU" sz="3200" dirty="0" err="1" smtClean="0"/>
              <a:t>кейс-технологии</a:t>
            </a:r>
            <a:r>
              <a:rPr lang="ru-RU" sz="3200" dirty="0" smtClean="0"/>
              <a:t>.</a:t>
            </a:r>
            <a:endParaRPr lang="ru-RU" sz="3200" dirty="0"/>
          </a:p>
        </p:txBody>
      </p:sp>
      <p:pic>
        <p:nvPicPr>
          <p:cNvPr id="4" name="Рисунок 3" descr="dist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92080" y="4431792"/>
            <a:ext cx="3657600" cy="2426208"/>
          </a:xfrm>
          <a:prstGeom prst="rect">
            <a:avLst/>
          </a:prstGeom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0" y="332656"/>
            <a:ext cx="8723432" cy="5976664"/>
          </a:xfrm>
        </p:spPr>
        <p:txBody>
          <a:bodyPr/>
          <a:lstStyle/>
          <a:p>
            <a:pPr>
              <a:buNone/>
            </a:pPr>
            <a:r>
              <a:rPr lang="ru-RU" sz="2400" b="1" dirty="0" smtClean="0">
                <a:cs typeface="Times New Roman" pitchFamily="18" charset="0"/>
              </a:rPr>
              <a:t>	</a:t>
            </a:r>
            <a:r>
              <a:rPr lang="ru-RU" sz="2400" b="1" u="sng" dirty="0" smtClean="0">
                <a:cs typeface="Times New Roman" pitchFamily="18" charset="0"/>
              </a:rPr>
              <a:t>Особенностью метода </a:t>
            </a:r>
            <a:r>
              <a:rPr lang="ru-RU" sz="2400" b="1" u="sng" dirty="0" err="1" smtClean="0">
                <a:cs typeface="Times New Roman" pitchFamily="18" charset="0"/>
              </a:rPr>
              <a:t>case</a:t>
            </a:r>
            <a:r>
              <a:rPr lang="ru-RU" sz="2400" b="1" u="sng" dirty="0" smtClean="0">
                <a:cs typeface="Times New Roman" pitchFamily="18" charset="0"/>
              </a:rPr>
              <a:t> - технологий</a:t>
            </a:r>
            <a:r>
              <a:rPr lang="ru-RU" sz="2400" dirty="0" smtClean="0">
                <a:cs typeface="Times New Roman" pitchFamily="18" charset="0"/>
              </a:rPr>
              <a:t> является создание проблемной ситуации на основе фактов из реальной жизни.</a:t>
            </a:r>
          </a:p>
          <a:p>
            <a:pPr algn="ctr">
              <a:buNone/>
            </a:pPr>
            <a:r>
              <a:rPr lang="ru-RU" sz="2400" b="1" dirty="0" smtClean="0">
                <a:cs typeface="Times New Roman" pitchFamily="18" charset="0"/>
              </a:rPr>
              <a:t>	Непосредственная цель метода – совместными усилиями группы учеников проанализировать ситуацию (</a:t>
            </a:r>
            <a:r>
              <a:rPr lang="ru-RU" sz="2400" b="1" dirty="0" err="1" smtClean="0">
                <a:cs typeface="Times New Roman" pitchFamily="18" charset="0"/>
              </a:rPr>
              <a:t>case</a:t>
            </a:r>
            <a:r>
              <a:rPr lang="ru-RU" sz="2400" b="1" dirty="0" smtClean="0">
                <a:cs typeface="Times New Roman" pitchFamily="18" charset="0"/>
              </a:rPr>
              <a:t>), возникающую при конкретном положении дел, и выработать практическое решение; окончание процесса – оценка предложенных алгоритмов и выбор лучшего в контексте поставленной проблемы. </a:t>
            </a:r>
          </a:p>
          <a:p>
            <a:pPr>
              <a:buNone/>
            </a:pPr>
            <a:r>
              <a:rPr lang="ru-RU" sz="2400" b="1" dirty="0" smtClean="0">
                <a:ea typeface="Segoe UI" pitchFamily="34" charset="0"/>
                <a:cs typeface="Times New Roman" pitchFamily="18" charset="0"/>
              </a:rPr>
              <a:t>	При  этом акцент делается не на получение готовых знаний, а на их выработку, на </a:t>
            </a:r>
            <a:r>
              <a:rPr lang="ru-RU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Segoe UI" pitchFamily="34" charset="0"/>
                <a:cs typeface="Times New Roman" pitchFamily="18" charset="0"/>
              </a:rPr>
              <a:t>сотворчество</a:t>
            </a:r>
            <a:r>
              <a:rPr lang="ru-RU" sz="2400" b="1" dirty="0" smtClean="0">
                <a:ea typeface="Segoe UI" pitchFamily="34" charset="0"/>
                <a:cs typeface="Times New Roman" pitchFamily="18" charset="0"/>
              </a:rPr>
              <a:t> учителя и ученика!</a:t>
            </a:r>
          </a:p>
          <a:p>
            <a:pPr>
              <a:buNone/>
            </a:pPr>
            <a:endParaRPr lang="ru-RU" b="1" dirty="0" smtClean="0">
              <a:solidFill>
                <a:srgbClr val="14425D"/>
              </a:solidFill>
              <a:latin typeface="Arial Narrow" pitchFamily="34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solidFill>
                <a:srgbClr val="14425D"/>
              </a:solidFill>
              <a:latin typeface="Arial Narrow" pitchFamily="34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04664"/>
            <a:ext cx="9144000" cy="1050925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400" dirty="0" smtClean="0">
                <a:solidFill>
                  <a:schemeClr val="accent1"/>
                </a:solidFill>
              </a:rPr>
              <a:t>Возможности кейс - технологии </a:t>
            </a:r>
            <a:br>
              <a:rPr lang="ru-RU" sz="3400" dirty="0" smtClean="0">
                <a:solidFill>
                  <a:schemeClr val="accent1"/>
                </a:solidFill>
              </a:rPr>
            </a:br>
            <a:r>
              <a:rPr lang="ru-RU" sz="3400" dirty="0" smtClean="0">
                <a:solidFill>
                  <a:schemeClr val="accent1"/>
                </a:solidFill>
              </a:rPr>
              <a:t>в обогащающем обучении</a:t>
            </a:r>
          </a:p>
        </p:txBody>
      </p:sp>
      <p:sp>
        <p:nvSpPr>
          <p:cNvPr id="9219" name="TextBox 2"/>
          <p:cNvSpPr txBox="1">
            <a:spLocks noChangeArrowheads="1"/>
          </p:cNvSpPr>
          <p:nvPr/>
        </p:nvSpPr>
        <p:spPr bwMode="auto">
          <a:xfrm>
            <a:off x="539552" y="1628800"/>
            <a:ext cx="8143875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9388" indent="-457200" algn="just">
              <a:buFont typeface="Arial" charset="0"/>
              <a:buNone/>
            </a:pPr>
            <a:r>
              <a:rPr lang="ru-RU" sz="2400" dirty="0" smtClean="0">
                <a:solidFill>
                  <a:srgbClr val="14425D"/>
                </a:solidFill>
                <a:latin typeface="Arial Narrow" pitchFamily="34" charset="0"/>
                <a:ea typeface="Segoe UI" pitchFamily="34" charset="0"/>
                <a:cs typeface="Times New Roman" pitchFamily="18" charset="0"/>
              </a:rPr>
              <a:t>		</a:t>
            </a:r>
            <a:r>
              <a:rPr lang="ru-RU" sz="2800" dirty="0" smtClean="0">
                <a:solidFill>
                  <a:srgbClr val="14425D"/>
                </a:solidFill>
                <a:latin typeface="Arial Narrow" pitchFamily="34" charset="0"/>
                <a:ea typeface="Segoe UI" pitchFamily="34" charset="0"/>
                <a:cs typeface="Times New Roman" pitchFamily="18" charset="0"/>
              </a:rPr>
              <a:t>При </a:t>
            </a:r>
            <a:r>
              <a:rPr lang="ru-RU" sz="2800" dirty="0" err="1">
                <a:solidFill>
                  <a:srgbClr val="14425D"/>
                </a:solidFill>
                <a:latin typeface="Arial Narrow" pitchFamily="34" charset="0"/>
                <a:ea typeface="Segoe UI" pitchFamily="34" charset="0"/>
                <a:cs typeface="Times New Roman" pitchFamily="18" charset="0"/>
              </a:rPr>
              <a:t>кейс-технологии</a:t>
            </a:r>
            <a:r>
              <a:rPr lang="ru-RU" sz="2800" dirty="0">
                <a:solidFill>
                  <a:srgbClr val="14425D"/>
                </a:solidFill>
                <a:latin typeface="Arial Narrow" pitchFamily="34" charset="0"/>
                <a:ea typeface="Segoe UI" pitchFamily="34" charset="0"/>
                <a:cs typeface="Times New Roman" pitchFamily="18" charset="0"/>
              </a:rPr>
              <a:t> не даются конкретные ответы, их необходимо находить самостоятельно. Это позволяет учащимся, опираясь на собственный опыт, формулировать выводы, применять на практике полученные знания, предлагать собственный (или групповой) взгляд на проблему. В кейсе проблема представлена в неявном, скрытом виде, причем, как правило, она не имеет однозначного решения.</a:t>
            </a:r>
          </a:p>
          <a:p>
            <a:pPr marL="179388" indent="-457200" algn="just">
              <a:buFont typeface="Arial" charset="0"/>
              <a:buNone/>
            </a:pPr>
            <a:r>
              <a:rPr lang="ru-RU" sz="2800" dirty="0" smtClean="0">
                <a:solidFill>
                  <a:srgbClr val="14425D"/>
                </a:solidFill>
                <a:latin typeface="Arial Narrow" pitchFamily="34" charset="0"/>
                <a:ea typeface="Segoe UI" pitchFamily="34" charset="0"/>
                <a:cs typeface="Times New Roman" pitchFamily="18" charset="0"/>
              </a:rPr>
              <a:t>		В </a:t>
            </a:r>
            <a:r>
              <a:rPr lang="ru-RU" sz="2800" dirty="0">
                <a:solidFill>
                  <a:srgbClr val="14425D"/>
                </a:solidFill>
                <a:latin typeface="Arial Narrow" pitchFamily="34" charset="0"/>
                <a:ea typeface="Segoe UI" pitchFamily="34" charset="0"/>
                <a:cs typeface="Times New Roman" pitchFamily="18" charset="0"/>
              </a:rPr>
              <a:t>некоторых случаях нужно найти не только решения, но и сформулировать задачу, так как формулировка ее представлена не явно.</a:t>
            </a: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428625"/>
            <a:ext cx="8286750" cy="785813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000" dirty="0" smtClean="0">
                <a:solidFill>
                  <a:schemeClr val="accent1"/>
                </a:solidFill>
              </a:rPr>
              <a:t>Методы кейс - технологии</a:t>
            </a:r>
          </a:p>
        </p:txBody>
      </p:sp>
      <p:pic>
        <p:nvPicPr>
          <p:cNvPr id="10243" name="Схема 2">
            <a:hlinkClick r:id="rId3" action="ppaction://hlinksldjump"/>
          </p:cNvPr>
          <p:cNvPicPr>
            <a:picLocks noChangeArrowheads="1"/>
          </p:cNvPicPr>
          <p:nvPr/>
        </p:nvPicPr>
        <p:blipFill>
          <a:blip r:embed="rId4" cstate="print"/>
          <a:srcRect l="67651" t="51544" b="11913"/>
          <a:stretch>
            <a:fillRect/>
          </a:stretch>
        </p:blipFill>
        <p:spPr bwMode="auto">
          <a:xfrm>
            <a:off x="6084888" y="3860800"/>
            <a:ext cx="2711450" cy="172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4" name="Схема 2">
            <a:hlinkClick r:id="rId5" action="ppaction://hlinksldjump"/>
          </p:cNvPr>
          <p:cNvPicPr>
            <a:picLocks noChangeArrowheads="1"/>
          </p:cNvPicPr>
          <p:nvPr/>
        </p:nvPicPr>
        <p:blipFill>
          <a:blip r:embed="rId4" cstate="print"/>
          <a:srcRect l="34357" t="50000" r="33427" b="13457"/>
          <a:stretch>
            <a:fillRect/>
          </a:stretch>
        </p:blipFill>
        <p:spPr bwMode="auto">
          <a:xfrm>
            <a:off x="3276600" y="3789363"/>
            <a:ext cx="2700338" cy="172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Схема 2">
            <a:hlinkClick r:id="rId6" action="ppaction://hlinksldjump"/>
          </p:cNvPr>
          <p:cNvPicPr>
            <a:picLocks noChangeArrowheads="1"/>
          </p:cNvPicPr>
          <p:nvPr/>
        </p:nvPicPr>
        <p:blipFill>
          <a:blip r:embed="rId4" cstate="print"/>
          <a:srcRect t="50034" r="67575" b="11913"/>
          <a:stretch>
            <a:fillRect/>
          </a:stretch>
        </p:blipFill>
        <p:spPr bwMode="auto">
          <a:xfrm>
            <a:off x="468313" y="3716338"/>
            <a:ext cx="27178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6" name="Схема 2">
            <a:hlinkClick r:id="rId7" action="ppaction://hlinksldjump"/>
          </p:cNvPr>
          <p:cNvPicPr>
            <a:picLocks noChangeArrowheads="1"/>
          </p:cNvPicPr>
          <p:nvPr/>
        </p:nvPicPr>
        <p:blipFill>
          <a:blip r:embed="rId4" cstate="print"/>
          <a:srcRect l="67009" t="12181" b="51309"/>
          <a:stretch>
            <a:fillRect/>
          </a:stretch>
        </p:blipFill>
        <p:spPr bwMode="auto">
          <a:xfrm>
            <a:off x="6011863" y="1844675"/>
            <a:ext cx="2765425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7" name="Схема 2">
            <a:hlinkClick r:id="rId8" action="ppaction://hlinksldjump"/>
          </p:cNvPr>
          <p:cNvPicPr>
            <a:picLocks noChangeArrowheads="1"/>
          </p:cNvPicPr>
          <p:nvPr/>
        </p:nvPicPr>
        <p:blipFill>
          <a:blip r:embed="rId4" cstate="print"/>
          <a:srcRect l="33276" t="10471" r="33200" b="48456"/>
          <a:stretch>
            <a:fillRect/>
          </a:stretch>
        </p:blipFill>
        <p:spPr bwMode="auto">
          <a:xfrm>
            <a:off x="3203575" y="1773238"/>
            <a:ext cx="2809875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8" name="Схема 2">
            <a:hlinkClick r:id="rId9" action="ppaction://hlinksldjump"/>
          </p:cNvPr>
          <p:cNvPicPr>
            <a:picLocks noChangeArrowheads="1"/>
          </p:cNvPicPr>
          <p:nvPr/>
        </p:nvPicPr>
        <p:blipFill>
          <a:blip r:embed="rId4" cstate="print"/>
          <a:srcRect t="12148" r="66496" b="49799"/>
          <a:stretch>
            <a:fillRect/>
          </a:stretch>
        </p:blipFill>
        <p:spPr bwMode="auto">
          <a:xfrm>
            <a:off x="468313" y="1844675"/>
            <a:ext cx="2808287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188913"/>
            <a:ext cx="8183562" cy="76517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dirty="0" smtClean="0">
                <a:solidFill>
                  <a:schemeClr val="accent1"/>
                </a:solidFill>
              </a:rPr>
              <a:t>Метод инцидентов</a:t>
            </a:r>
          </a:p>
        </p:txBody>
      </p:sp>
      <p:sp>
        <p:nvSpPr>
          <p:cNvPr id="11267" name="Прямоугольник 2"/>
          <p:cNvSpPr>
            <a:spLocks noChangeArrowheads="1"/>
          </p:cNvSpPr>
          <p:nvPr/>
        </p:nvSpPr>
        <p:spPr bwMode="auto">
          <a:xfrm>
            <a:off x="179388" y="1268759"/>
            <a:ext cx="8569325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9388" indent="-457200" algn="just"/>
            <a:r>
              <a:rPr lang="ru-RU" sz="2400" b="1" dirty="0" smtClean="0">
                <a:solidFill>
                  <a:srgbClr val="14425D"/>
                </a:solidFill>
                <a:latin typeface="Arial Narrow" pitchFamily="34" charset="0"/>
                <a:ea typeface="Segoe UI" pitchFamily="34" charset="0"/>
                <a:cs typeface="Times New Roman" pitchFamily="18" charset="0"/>
              </a:rPr>
              <a:t>	В </a:t>
            </a:r>
            <a:r>
              <a:rPr lang="ru-RU" sz="2400" b="1" dirty="0">
                <a:solidFill>
                  <a:srgbClr val="14425D"/>
                </a:solidFill>
                <a:latin typeface="Arial Narrow" pitchFamily="34" charset="0"/>
                <a:ea typeface="Segoe UI" pitchFamily="34" charset="0"/>
                <a:cs typeface="Times New Roman" pitchFamily="18" charset="0"/>
              </a:rPr>
              <a:t>центре внимания находится процесс получения информации.</a:t>
            </a:r>
          </a:p>
          <a:p>
            <a:pPr marL="179388" indent="-457200" algn="just"/>
            <a:r>
              <a:rPr lang="ru-RU" sz="2400" b="1" u="sng" dirty="0" smtClean="0">
                <a:solidFill>
                  <a:srgbClr val="14425D"/>
                </a:solidFill>
                <a:latin typeface="Arial Narrow" pitchFamily="34" charset="0"/>
                <a:ea typeface="Segoe UI" pitchFamily="34" charset="0"/>
                <a:cs typeface="Times New Roman" pitchFamily="18" charset="0"/>
              </a:rPr>
              <a:t>	Цель</a:t>
            </a:r>
            <a:r>
              <a:rPr lang="ru-RU" sz="2400" b="1" u="sng" dirty="0">
                <a:solidFill>
                  <a:srgbClr val="14425D"/>
                </a:solidFill>
                <a:latin typeface="Arial Narrow" pitchFamily="34" charset="0"/>
                <a:ea typeface="Segoe UI" pitchFamily="34" charset="0"/>
                <a:cs typeface="Times New Roman" pitchFamily="18" charset="0"/>
              </a:rPr>
              <a:t> метода</a:t>
            </a:r>
            <a:r>
              <a:rPr lang="ru-RU" sz="2400" b="1" dirty="0">
                <a:solidFill>
                  <a:srgbClr val="14425D"/>
                </a:solidFill>
                <a:latin typeface="Arial Narrow" pitchFamily="34" charset="0"/>
                <a:ea typeface="Segoe UI" pitchFamily="34" charset="0"/>
                <a:cs typeface="Times New Roman" pitchFamily="18" charset="0"/>
              </a:rPr>
              <a:t>— поиск информации самим учеником, и – как следствие – обучение его работе с необходимой информацией, ее сбором, систематизацией и анализом. </a:t>
            </a:r>
          </a:p>
          <a:p>
            <a:pPr marL="179388" indent="-457200"/>
            <a:r>
              <a:rPr lang="ru-RU" sz="2400" b="1" dirty="0" smtClean="0">
                <a:solidFill>
                  <a:srgbClr val="14425D"/>
                </a:solidFill>
                <a:latin typeface="Arial Narrow" pitchFamily="34" charset="0"/>
                <a:ea typeface="Segoe UI" pitchFamily="34" charset="0"/>
                <a:cs typeface="Times New Roman" pitchFamily="18" charset="0"/>
              </a:rPr>
              <a:t>	Обучаемые </a:t>
            </a:r>
            <a:r>
              <a:rPr lang="ru-RU" sz="2400" b="1" dirty="0">
                <a:solidFill>
                  <a:srgbClr val="14425D"/>
                </a:solidFill>
                <a:latin typeface="Arial Narrow" pitchFamily="34" charset="0"/>
                <a:ea typeface="Segoe UI" pitchFamily="34" charset="0"/>
                <a:cs typeface="Times New Roman" pitchFamily="18" charset="0"/>
              </a:rPr>
              <a:t>получают кейс не в полном объеме. Сообщение может быть письменным или устным, по типу: «Случилось…» или «Произошло...». </a:t>
            </a:r>
            <a:r>
              <a:rPr lang="ru-RU" sz="2400" b="1" dirty="0" smtClean="0">
                <a:solidFill>
                  <a:srgbClr val="14425D"/>
                </a:solidFill>
                <a:latin typeface="Arial Narrow" pitchFamily="34" charset="0"/>
                <a:ea typeface="Segoe UI" pitchFamily="34" charset="0"/>
                <a:cs typeface="Times New Roman" pitchFamily="18" charset="0"/>
              </a:rPr>
              <a:t>  </a:t>
            </a:r>
            <a:r>
              <a:rPr lang="ru-RU" sz="2400" b="1" dirty="0">
                <a:solidFill>
                  <a:srgbClr val="14425D"/>
                </a:solidFill>
                <a:latin typeface="Arial Narrow" pitchFamily="34" charset="0"/>
                <a:ea typeface="Segoe UI" pitchFamily="34" charset="0"/>
                <a:cs typeface="Times New Roman" pitchFamily="18" charset="0"/>
              </a:rPr>
              <a:t>Хотя такая форма работы требует много времени, ее можно рассматривать как особенно приближенную к практике, где получение информации составляет существенную часть всего процесса принятия решения.</a:t>
            </a:r>
          </a:p>
        </p:txBody>
      </p:sp>
      <p:sp>
        <p:nvSpPr>
          <p:cNvPr id="7" name="Стрелка влево 6">
            <a:hlinkClick r:id="rId3" action="ppaction://hlinksldjump"/>
          </p:cNvPr>
          <p:cNvSpPr/>
          <p:nvPr/>
        </p:nvSpPr>
        <p:spPr>
          <a:xfrm>
            <a:off x="2627784" y="5733256"/>
            <a:ext cx="785812" cy="50006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750" y="0"/>
            <a:ext cx="8183563" cy="1179513"/>
          </a:xfrm>
        </p:spPr>
        <p:txBody>
          <a:bodyPr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ru-RU" sz="3200" dirty="0" smtClean="0">
                <a:solidFill>
                  <a:schemeClr val="accent1"/>
                </a:solidFill>
              </a:rPr>
              <a:t>Метод разбора деловой корреспонденции («баскетметод»)</a:t>
            </a:r>
          </a:p>
        </p:txBody>
      </p:sp>
      <p:sp>
        <p:nvSpPr>
          <p:cNvPr id="12291" name="Прямоугольник 3"/>
          <p:cNvSpPr>
            <a:spLocks noChangeArrowheads="1"/>
          </p:cNvSpPr>
          <p:nvPr/>
        </p:nvSpPr>
        <p:spPr bwMode="auto">
          <a:xfrm>
            <a:off x="395288" y="1412776"/>
            <a:ext cx="8215312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9388" indent="-457200" algn="just"/>
            <a:r>
              <a:rPr lang="ru-RU" sz="2400" b="1" dirty="0" smtClean="0">
                <a:solidFill>
                  <a:srgbClr val="14425D"/>
                </a:solidFill>
                <a:latin typeface="Arial Narrow" pitchFamily="34" charset="0"/>
                <a:ea typeface="Segoe UI" pitchFamily="34" charset="0"/>
                <a:cs typeface="Times New Roman" pitchFamily="18" charset="0"/>
              </a:rPr>
              <a:t>	Метод </a:t>
            </a:r>
            <a:r>
              <a:rPr lang="ru-RU" sz="2400" b="1" dirty="0">
                <a:solidFill>
                  <a:srgbClr val="14425D"/>
                </a:solidFill>
                <a:latin typeface="Arial Narrow" pitchFamily="34" charset="0"/>
                <a:ea typeface="Segoe UI" pitchFamily="34" charset="0"/>
                <a:cs typeface="Times New Roman" pitchFamily="18" charset="0"/>
              </a:rPr>
              <a:t>основан на работе с документами и бумагами, относящимися к той или иной организации, ситуации, проблеме.</a:t>
            </a:r>
          </a:p>
          <a:p>
            <a:pPr marL="179388" indent="-457200" algn="just"/>
            <a:r>
              <a:rPr lang="ru-RU" sz="2400" b="1" dirty="0" smtClean="0">
                <a:solidFill>
                  <a:srgbClr val="14425D"/>
                </a:solidFill>
                <a:latin typeface="Arial Narrow" pitchFamily="34" charset="0"/>
                <a:ea typeface="Segoe UI" pitchFamily="34" charset="0"/>
                <a:cs typeface="Times New Roman" pitchFamily="18" charset="0"/>
              </a:rPr>
              <a:t>	Учащиеся </a:t>
            </a:r>
            <a:r>
              <a:rPr lang="ru-RU" sz="2400" b="1" dirty="0">
                <a:solidFill>
                  <a:srgbClr val="14425D"/>
                </a:solidFill>
                <a:latin typeface="Arial Narrow" pitchFamily="34" charset="0"/>
                <a:ea typeface="Segoe UI" pitchFamily="34" charset="0"/>
                <a:cs typeface="Times New Roman" pitchFamily="18" charset="0"/>
              </a:rPr>
              <a:t>получают от преподавателя папки с одинаковым набором документов, в зависимости от темы и предмета.                                                             </a:t>
            </a:r>
            <a:r>
              <a:rPr lang="ru-RU" sz="2400" b="1" u="sng" dirty="0">
                <a:solidFill>
                  <a:srgbClr val="14425D"/>
                </a:solidFill>
                <a:latin typeface="Arial Narrow" pitchFamily="34" charset="0"/>
                <a:ea typeface="Segoe UI" pitchFamily="34" charset="0"/>
                <a:cs typeface="Times New Roman" pitchFamily="18" charset="0"/>
              </a:rPr>
              <a:t>Цель ученика </a:t>
            </a:r>
            <a:r>
              <a:rPr lang="ru-RU" sz="2400" b="1" dirty="0">
                <a:solidFill>
                  <a:srgbClr val="14425D"/>
                </a:solidFill>
                <a:latin typeface="Arial Narrow" pitchFamily="34" charset="0"/>
                <a:ea typeface="Segoe UI" pitchFamily="34" charset="0"/>
                <a:cs typeface="Times New Roman" pitchFamily="18" charset="0"/>
              </a:rPr>
              <a:t>— занять позицию человека, ответственного за работу с «входящими документами», и справиться со всеми задачами, которые она подразумевает. </a:t>
            </a:r>
          </a:p>
        </p:txBody>
      </p:sp>
      <p:sp>
        <p:nvSpPr>
          <p:cNvPr id="12292" name="Прямоугольник 5"/>
          <p:cNvSpPr>
            <a:spLocks noChangeArrowheads="1"/>
          </p:cNvSpPr>
          <p:nvPr/>
        </p:nvSpPr>
        <p:spPr bwMode="auto">
          <a:xfrm>
            <a:off x="395288" y="4724400"/>
            <a:ext cx="8137525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9388" indent="-457200" algn="just"/>
            <a:r>
              <a:rPr lang="ru-RU" sz="2400" b="1" dirty="0" smtClean="0">
                <a:solidFill>
                  <a:srgbClr val="14425D"/>
                </a:solidFill>
                <a:latin typeface="Arial Narrow" pitchFamily="34" charset="0"/>
                <a:ea typeface="Segoe UI" pitchFamily="34" charset="0"/>
                <a:cs typeface="Times New Roman" pitchFamily="18" charset="0"/>
              </a:rPr>
              <a:t>	Примерами </a:t>
            </a:r>
            <a:r>
              <a:rPr lang="ru-RU" sz="2400" b="1" dirty="0">
                <a:solidFill>
                  <a:srgbClr val="14425D"/>
                </a:solidFill>
                <a:latin typeface="Arial Narrow" pitchFamily="34" charset="0"/>
                <a:ea typeface="Segoe UI" pitchFamily="34" charset="0"/>
                <a:cs typeface="Times New Roman" pitchFamily="18" charset="0"/>
              </a:rPr>
              <a:t>использования метода могут служить кейсы по экономике, праву, обществознанию, истории, где требуется анализ большого количества первоисточников и документов.</a:t>
            </a:r>
          </a:p>
        </p:txBody>
      </p:sp>
      <p:sp>
        <p:nvSpPr>
          <p:cNvPr id="9" name="Стрелка влево 8">
            <a:hlinkClick r:id="rId3" action="ppaction://hlinksldjump"/>
          </p:cNvPr>
          <p:cNvSpPr/>
          <p:nvPr/>
        </p:nvSpPr>
        <p:spPr>
          <a:xfrm>
            <a:off x="179388" y="6237288"/>
            <a:ext cx="354012" cy="3556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5" name="Прямоугольник 6"/>
          <p:cNvSpPr>
            <a:spLocks noChangeArrowheads="1"/>
          </p:cNvSpPr>
          <p:nvPr/>
        </p:nvSpPr>
        <p:spPr bwMode="auto">
          <a:xfrm>
            <a:off x="539750" y="476250"/>
            <a:ext cx="8136706" cy="3847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>
              <a:defRPr/>
            </a:pPr>
            <a:r>
              <a:rPr lang="ru-RU" sz="4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Times New Roman" pitchFamily="18" charset="0"/>
              </a:rPr>
              <a:t>Историческая справка</a:t>
            </a:r>
          </a:p>
          <a:p>
            <a:pPr marL="609600" indent="-609600" algn="ctr">
              <a:defRPr/>
            </a:pP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  <a:p>
            <a:pPr marL="609600" indent="-609600">
              <a:buFont typeface="Wingdings" pitchFamily="2" charset="2"/>
              <a:buNone/>
              <a:defRPr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      Впервые работа с кейсами в рамках учебного процесса была реализована в Гарвардской школе бизнеса в 1908 г. </a:t>
            </a:r>
          </a:p>
          <a:p>
            <a:pPr marL="609600" indent="-609600">
              <a:buFont typeface="Wingdings" pitchFamily="2" charset="2"/>
              <a:buNone/>
              <a:defRPr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          </a:t>
            </a:r>
          </a:p>
          <a:p>
            <a:pPr marL="609600" indent="-609600">
              <a:buFont typeface="Wingdings" pitchFamily="2" charset="2"/>
              <a:buNone/>
              <a:defRPr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      В России данная технология стала внедряться лишь последние 3-4 года. </a:t>
            </a: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1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3" y="285750"/>
            <a:ext cx="8183562" cy="71437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dirty="0" smtClean="0">
                <a:solidFill>
                  <a:schemeClr val="accent1"/>
                </a:solidFill>
              </a:rPr>
              <a:t>Игровое проектирование</a:t>
            </a:r>
          </a:p>
        </p:txBody>
      </p:sp>
      <p:sp>
        <p:nvSpPr>
          <p:cNvPr id="13315" name="Прямоугольник 2"/>
          <p:cNvSpPr>
            <a:spLocks noChangeArrowheads="1"/>
          </p:cNvSpPr>
          <p:nvPr/>
        </p:nvSpPr>
        <p:spPr bwMode="auto">
          <a:xfrm>
            <a:off x="3348038" y="1052735"/>
            <a:ext cx="579596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9388" indent="-457200"/>
            <a:r>
              <a:rPr lang="ru-RU" sz="2400" b="1" u="sng" dirty="0" smtClean="0">
                <a:solidFill>
                  <a:srgbClr val="14425D"/>
                </a:solidFill>
                <a:latin typeface="Arial Narrow" pitchFamily="34" charset="0"/>
                <a:ea typeface="Segoe UI" pitchFamily="34" charset="0"/>
                <a:cs typeface="Times New Roman" pitchFamily="18" charset="0"/>
              </a:rPr>
              <a:t>	Цель</a:t>
            </a:r>
            <a:r>
              <a:rPr lang="ru-RU" sz="2400" b="1" dirty="0" smtClean="0">
                <a:solidFill>
                  <a:srgbClr val="14425D"/>
                </a:solidFill>
                <a:latin typeface="Arial Narrow" pitchFamily="34" charset="0"/>
                <a:ea typeface="Segoe UI" pitchFamily="34" charset="0"/>
                <a:cs typeface="Times New Roman" pitchFamily="18" charset="0"/>
              </a:rPr>
              <a:t>  </a:t>
            </a:r>
            <a:r>
              <a:rPr lang="ru-RU" sz="2400" b="1" dirty="0">
                <a:solidFill>
                  <a:srgbClr val="14425D"/>
                </a:solidFill>
                <a:latin typeface="Arial Narrow" pitchFamily="34" charset="0"/>
                <a:ea typeface="Segoe UI" pitchFamily="34" charset="0"/>
                <a:cs typeface="Times New Roman" pitchFamily="18" charset="0"/>
              </a:rPr>
              <a:t>— процесс создания или совершенствования проектов. </a:t>
            </a:r>
          </a:p>
          <a:p>
            <a:pPr marL="179388" indent="-457200"/>
            <a:r>
              <a:rPr lang="ru-RU" sz="2400" b="1" dirty="0" smtClean="0">
                <a:solidFill>
                  <a:srgbClr val="14425D"/>
                </a:solidFill>
                <a:latin typeface="Arial Narrow" pitchFamily="34" charset="0"/>
                <a:ea typeface="Segoe UI" pitchFamily="34" charset="0"/>
                <a:cs typeface="Times New Roman" pitchFamily="18" charset="0"/>
              </a:rPr>
              <a:t>	Участников </a:t>
            </a:r>
            <a:r>
              <a:rPr lang="ru-RU" sz="2400" b="1" dirty="0">
                <a:solidFill>
                  <a:srgbClr val="14425D"/>
                </a:solidFill>
                <a:latin typeface="Arial Narrow" pitchFamily="34" charset="0"/>
                <a:ea typeface="Segoe UI" pitchFamily="34" charset="0"/>
                <a:cs typeface="Times New Roman" pitchFamily="18" charset="0"/>
              </a:rPr>
              <a:t>занятия можно разбить на группы, каждая из которых будет разрабатывать свой проект. </a:t>
            </a:r>
          </a:p>
        </p:txBody>
      </p:sp>
      <p:sp>
        <p:nvSpPr>
          <p:cNvPr id="4" name="Стрелка влево 3">
            <a:hlinkClick r:id="rId3" action="ppaction://hlinksldjump"/>
          </p:cNvPr>
          <p:cNvSpPr/>
          <p:nvPr/>
        </p:nvSpPr>
        <p:spPr>
          <a:xfrm>
            <a:off x="827584" y="6093296"/>
            <a:ext cx="785813" cy="50006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3317" name="Рисунок 4" descr="dno015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1340768"/>
            <a:ext cx="2603500" cy="157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8" name="Прямоугольник 5"/>
          <p:cNvSpPr>
            <a:spLocks noChangeArrowheads="1"/>
          </p:cNvSpPr>
          <p:nvPr/>
        </p:nvSpPr>
        <p:spPr bwMode="auto">
          <a:xfrm>
            <a:off x="467544" y="4437112"/>
            <a:ext cx="7704137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9388" indent="-457200"/>
            <a:r>
              <a:rPr lang="ru-RU" sz="2400" b="1" dirty="0" smtClean="0">
                <a:solidFill>
                  <a:srgbClr val="14425D"/>
                </a:solidFill>
                <a:latin typeface="Arial Narrow" pitchFamily="34" charset="0"/>
                <a:ea typeface="Segoe UI" pitchFamily="34" charset="0"/>
                <a:cs typeface="Times New Roman" pitchFamily="18" charset="0"/>
              </a:rPr>
              <a:t>	Процесс </a:t>
            </a:r>
            <a:r>
              <a:rPr lang="ru-RU" sz="2400" b="1" dirty="0">
                <a:solidFill>
                  <a:srgbClr val="14425D"/>
                </a:solidFill>
                <a:latin typeface="Arial Narrow" pitchFamily="34" charset="0"/>
                <a:ea typeface="Segoe UI" pitchFamily="34" charset="0"/>
                <a:cs typeface="Times New Roman" pitchFamily="18" charset="0"/>
              </a:rPr>
              <a:t>конструирования перспективы несёт в себе все элементы творческого отношения к реальности, позволяет глубже понять явления сегодняшнего дня, увидеть пути развития.</a:t>
            </a:r>
          </a:p>
        </p:txBody>
      </p:sp>
      <p:sp>
        <p:nvSpPr>
          <p:cNvPr id="13319" name="Прямоугольник 6"/>
          <p:cNvSpPr>
            <a:spLocks noChangeArrowheads="1"/>
          </p:cNvSpPr>
          <p:nvPr/>
        </p:nvSpPr>
        <p:spPr bwMode="auto">
          <a:xfrm>
            <a:off x="611188" y="3212975"/>
            <a:ext cx="792956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9388" indent="-457200"/>
            <a:r>
              <a:rPr lang="ru-RU" sz="2400" b="1" dirty="0" smtClean="0">
                <a:solidFill>
                  <a:srgbClr val="14425D"/>
                </a:solidFill>
                <a:latin typeface="Arial Narrow" pitchFamily="34" charset="0"/>
                <a:ea typeface="Segoe UI" pitchFamily="34" charset="0"/>
                <a:cs typeface="Times New Roman" pitchFamily="18" charset="0"/>
              </a:rPr>
              <a:t>	Игровое </a:t>
            </a:r>
            <a:r>
              <a:rPr lang="ru-RU" sz="2400" b="1" dirty="0">
                <a:solidFill>
                  <a:srgbClr val="14425D"/>
                </a:solidFill>
                <a:latin typeface="Arial Narrow" pitchFamily="34" charset="0"/>
                <a:ea typeface="Segoe UI" pitchFamily="34" charset="0"/>
                <a:cs typeface="Times New Roman" pitchFamily="18" charset="0"/>
              </a:rPr>
              <a:t>проектирование может включать проекты разного типа: исследовательский, поисковый, творческий, аналитический, прогностический. </a:t>
            </a: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342900"/>
            <a:ext cx="8286750" cy="585788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dirty="0" smtClean="0">
                <a:solidFill>
                  <a:schemeClr val="accent1"/>
                </a:solidFill>
              </a:rPr>
              <a:t>Ситуационно-ролевая игра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28625" y="857250"/>
            <a:ext cx="8215313" cy="26479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u="sng" dirty="0">
                <a:solidFill>
                  <a:schemeClr val="accent3">
                    <a:lumMod val="75000"/>
                  </a:schemeClr>
                </a:solidFill>
                <a:latin typeface="Arial Narrow" pitchFamily="34" charset="0"/>
                <a:ea typeface="Segoe UI" pitchFamily="34" charset="0"/>
                <a:cs typeface="Times New Roman" pitchFamily="18" charset="0"/>
              </a:rPr>
              <a:t>Цель</a:t>
            </a:r>
            <a:r>
              <a:rPr lang="ru-RU" sz="2400" b="1" dirty="0">
                <a:solidFill>
                  <a:schemeClr val="accent3">
                    <a:lumMod val="75000"/>
                  </a:schemeClr>
                </a:solidFill>
                <a:latin typeface="Arial Narrow" pitchFamily="34" charset="0"/>
                <a:ea typeface="Segoe UI" pitchFamily="34" charset="0"/>
                <a:cs typeface="Times New Roman" pitchFamily="18" charset="0"/>
              </a:rPr>
              <a:t> - в виде инсценировки создать перед аудиторией правдивую историческую, правовую, социально-психологическую ситуацию и затем дать возможность оценить поступки и поведение участников игры.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accent3">
                    <a:lumMod val="75000"/>
                  </a:schemeClr>
                </a:solidFill>
                <a:latin typeface="Arial Narrow" pitchFamily="34" charset="0"/>
                <a:ea typeface="Segoe UI" pitchFamily="34" charset="0"/>
                <a:cs typeface="Times New Roman" pitchFamily="18" charset="0"/>
              </a:rPr>
              <a:t>Одна из разновидностей метода инсценировки — ролевая игра.</a:t>
            </a:r>
          </a:p>
        </p:txBody>
      </p:sp>
      <p:sp>
        <p:nvSpPr>
          <p:cNvPr id="4" name="Стрелка влево 3">
            <a:hlinkClick r:id="rId3" action="ppaction://hlinksldjump"/>
          </p:cNvPr>
          <p:cNvSpPr/>
          <p:nvPr/>
        </p:nvSpPr>
        <p:spPr>
          <a:xfrm>
            <a:off x="357188" y="6000750"/>
            <a:ext cx="785812" cy="50006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4341" name="Picture 4" descr="C:\Program Files\Microsoft Office\MEDIA\CAGCAT10\j0233018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888" y="3500438"/>
            <a:ext cx="2500312" cy="264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183562" cy="8636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ru-RU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Метод дискуссии</a:t>
            </a:r>
          </a:p>
        </p:txBody>
      </p:sp>
      <p:sp>
        <p:nvSpPr>
          <p:cNvPr id="15363" name="Прямоугольник 7"/>
          <p:cNvSpPr>
            <a:spLocks noChangeArrowheads="1"/>
          </p:cNvSpPr>
          <p:nvPr/>
        </p:nvSpPr>
        <p:spPr bwMode="auto">
          <a:xfrm>
            <a:off x="468313" y="1628775"/>
            <a:ext cx="8064500" cy="308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800" b="1" u="sng">
                <a:solidFill>
                  <a:srgbClr val="14425D"/>
                </a:solidFill>
                <a:latin typeface="Arial Narrow" pitchFamily="34" charset="0"/>
                <a:ea typeface="Segoe UI" pitchFamily="34" charset="0"/>
                <a:cs typeface="Times New Roman" pitchFamily="18" charset="0"/>
              </a:rPr>
              <a:t>Дискуссия</a:t>
            </a:r>
            <a:r>
              <a:rPr lang="ru-RU" sz="2800" b="1">
                <a:solidFill>
                  <a:srgbClr val="14425D"/>
                </a:solidFill>
                <a:latin typeface="Arial Narrow" pitchFamily="34" charset="0"/>
                <a:ea typeface="Segoe UI" pitchFamily="34" charset="0"/>
                <a:cs typeface="Times New Roman" pitchFamily="18" charset="0"/>
              </a:rPr>
              <a:t> — обмен мнениями по какому-либо вопросу в соответствии с более или менее определёнными правилами процедуры. </a:t>
            </a:r>
          </a:p>
          <a:p>
            <a:pPr algn="just"/>
            <a:r>
              <a:rPr lang="ru-RU" sz="2800" b="1">
                <a:solidFill>
                  <a:srgbClr val="14425D"/>
                </a:solidFill>
                <a:latin typeface="Arial Narrow" pitchFamily="34" charset="0"/>
                <a:ea typeface="Segoe UI" pitchFamily="34" charset="0"/>
                <a:cs typeface="Times New Roman" pitchFamily="18" charset="0"/>
              </a:rPr>
              <a:t>К интенсивным технологиям обучения относятся групповые и межгрупповые дискуссии.</a:t>
            </a:r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357188" y="6000750"/>
            <a:ext cx="785812" cy="50006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14688" y="392113"/>
            <a:ext cx="5254625" cy="75088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dirty="0" smtClean="0">
                <a:solidFill>
                  <a:schemeClr val="accent1"/>
                </a:solidFill>
              </a:rPr>
              <a:t>Кейс - стади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684213" y="1196975"/>
            <a:ext cx="7775575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marL="179388" indent="-457200" algn="just">
              <a:defRPr/>
            </a:pPr>
            <a:r>
              <a:rPr lang="ru-RU" sz="2400" b="1" u="sng" dirty="0" smtClean="0">
                <a:solidFill>
                  <a:srgbClr val="14425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ea typeface="Segoe UI" pitchFamily="34" charset="0"/>
                <a:cs typeface="Times New Roman" pitchFamily="18" charset="0"/>
              </a:rPr>
              <a:t>Цель </a:t>
            </a:r>
            <a:r>
              <a:rPr lang="ru-RU" sz="2400" b="1" u="sng" dirty="0">
                <a:solidFill>
                  <a:srgbClr val="14425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ea typeface="Segoe UI" pitchFamily="34" charset="0"/>
                <a:cs typeface="Times New Roman" pitchFamily="18" charset="0"/>
              </a:rPr>
              <a:t>метода кейс - </a:t>
            </a:r>
            <a:r>
              <a:rPr lang="ru-RU" sz="2400" b="1" u="sng" dirty="0" err="1">
                <a:solidFill>
                  <a:srgbClr val="14425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ea typeface="Segoe UI" pitchFamily="34" charset="0"/>
                <a:cs typeface="Times New Roman" pitchFamily="18" charset="0"/>
              </a:rPr>
              <a:t>стади</a:t>
            </a:r>
            <a:r>
              <a:rPr lang="ru-RU" sz="2400" b="1" dirty="0">
                <a:solidFill>
                  <a:srgbClr val="14425D"/>
                </a:solidFill>
                <a:latin typeface="Arial Narrow" pitchFamily="34" charset="0"/>
                <a:ea typeface="Segoe UI" pitchFamily="34" charset="0"/>
                <a:cs typeface="Times New Roman" pitchFamily="18" charset="0"/>
              </a:rPr>
              <a:t> – совместными усилиями группы учащихся проанализировать представленную ситуацию, разработать варианты проблем, найти их практическое решение, закончить оценкой предложенных алгоритмов и выбором лучшего из них.</a:t>
            </a: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3"/>
          <p:cNvSpPr>
            <a:spLocks noGrp="1"/>
          </p:cNvSpPr>
          <p:nvPr>
            <p:ph type="body" idx="1"/>
          </p:nvPr>
        </p:nvSpPr>
        <p:spPr>
          <a:xfrm>
            <a:off x="503238" y="530225"/>
            <a:ext cx="8183562" cy="5059363"/>
          </a:xfrm>
        </p:spPr>
        <p:txBody>
          <a:bodyPr/>
          <a:lstStyle/>
          <a:p>
            <a:pPr>
              <a:buFont typeface="Wingdings 2" pitchFamily="18" charset="2"/>
              <a:buNone/>
              <a:defRPr/>
            </a:pPr>
            <a:r>
              <a:rPr lang="ru-RU" sz="3600" b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Метод кейс - стади</a:t>
            </a:r>
            <a:r>
              <a:rPr lang="ru-RU" sz="2400" smtClean="0"/>
              <a:t> предполагает: </a:t>
            </a:r>
          </a:p>
          <a:p>
            <a:pPr>
              <a:buFont typeface="Wingdings 2" pitchFamily="18" charset="2"/>
              <a:buNone/>
              <a:defRPr/>
            </a:pPr>
            <a:endParaRPr lang="ru-RU" sz="2400" smtClean="0"/>
          </a:p>
          <a:p>
            <a:pPr>
              <a:defRPr/>
            </a:pPr>
            <a:r>
              <a:rPr lang="ru-RU" sz="2400" smtClean="0"/>
              <a:t>подготовленный в письменном виде пример кейса;</a:t>
            </a:r>
          </a:p>
          <a:p>
            <a:pPr>
              <a:defRPr/>
            </a:pPr>
            <a:r>
              <a:rPr lang="ru-RU" sz="2400" smtClean="0"/>
              <a:t>самостоятельное изучение и обсуждение кейса учащимися;</a:t>
            </a:r>
          </a:p>
          <a:p>
            <a:pPr>
              <a:defRPr/>
            </a:pPr>
            <a:r>
              <a:rPr lang="ru-RU" sz="2400" smtClean="0"/>
              <a:t>совместное обсуждение кейса в аудитории под руководством преподавателя;</a:t>
            </a:r>
          </a:p>
          <a:p>
            <a:pPr>
              <a:defRPr/>
            </a:pPr>
            <a:r>
              <a:rPr lang="ru-RU" sz="2400" smtClean="0"/>
              <a:t>следование принципу "процесс обсуждения важнее самого решения".</a:t>
            </a: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/>
          </p:cNvSpPr>
          <p:nvPr>
            <p:ph type="body" sz="half" idx="1"/>
          </p:nvPr>
        </p:nvSpPr>
        <p:spPr>
          <a:xfrm>
            <a:off x="323850" y="260350"/>
            <a:ext cx="4608513" cy="6408738"/>
          </a:xfrm>
        </p:spPr>
        <p:txBody>
          <a:bodyPr/>
          <a:lstStyle/>
          <a:p>
            <a:pPr marL="381000" indent="-381000">
              <a:buFont typeface="Wingdings 2" pitchFamily="18" charset="2"/>
              <a:buNone/>
              <a:defRPr/>
            </a:pPr>
            <a:r>
              <a:rPr lang="ru-RU" sz="4000" b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Этапы</a:t>
            </a:r>
            <a:r>
              <a:rPr lang="ru-RU" sz="2000" smtClean="0"/>
              <a:t>	</a:t>
            </a:r>
          </a:p>
          <a:p>
            <a:pPr marL="381000" indent="-381000">
              <a:buFont typeface="Wingdings 2" pitchFamily="18" charset="2"/>
              <a:buAutoNum type="arabicPeriod"/>
              <a:defRPr/>
            </a:pPr>
            <a:r>
              <a:rPr lang="ru-RU" sz="2000" smtClean="0"/>
              <a:t>Знакомство с конкретным случаем</a:t>
            </a:r>
          </a:p>
          <a:p>
            <a:pPr marL="381000" indent="-381000">
              <a:buFont typeface="Wingdings 2" pitchFamily="18" charset="2"/>
              <a:buAutoNum type="arabicPeriod"/>
              <a:defRPr/>
            </a:pPr>
            <a:r>
              <a:rPr lang="ru-RU" sz="2000" smtClean="0"/>
              <a:t>Поиск: оценка информации, полученной из материалов задания, и самостоятельно привлеченной	</a:t>
            </a:r>
          </a:p>
          <a:p>
            <a:pPr marL="381000" indent="-381000">
              <a:buFont typeface="Wingdings 2" pitchFamily="18" charset="2"/>
              <a:buAutoNum type="arabicPeriod"/>
              <a:defRPr/>
            </a:pPr>
            <a:r>
              <a:rPr lang="ru-RU" sz="2000" smtClean="0"/>
              <a:t>Обсуждение: обсуждение возможностей альтернативных решений</a:t>
            </a:r>
          </a:p>
          <a:p>
            <a:pPr marL="381000" indent="-381000">
              <a:buFont typeface="Wingdings 2" pitchFamily="18" charset="2"/>
              <a:buAutoNum type="arabicPeriod"/>
              <a:defRPr/>
            </a:pPr>
            <a:r>
              <a:rPr lang="ru-RU" sz="2000" smtClean="0"/>
              <a:t>Резолюция: нахождение решения в группах	</a:t>
            </a:r>
          </a:p>
          <a:p>
            <a:pPr marL="381000" indent="-381000">
              <a:buFont typeface="Wingdings 2" pitchFamily="18" charset="2"/>
              <a:buAutoNum type="arabicPeriod"/>
              <a:defRPr/>
            </a:pPr>
            <a:r>
              <a:rPr lang="ru-RU" sz="2000" smtClean="0"/>
              <a:t>Диспут: отдельные группы защищают свое решение</a:t>
            </a:r>
          </a:p>
          <a:p>
            <a:pPr marL="381000" indent="-381000">
              <a:buFont typeface="Wingdings 2" pitchFamily="18" charset="2"/>
              <a:buAutoNum type="arabicPeriod"/>
              <a:defRPr/>
            </a:pPr>
            <a:r>
              <a:rPr lang="ru-RU" sz="2000" smtClean="0"/>
              <a:t>Сопоставление итогов: сравнение решений, принятых в группах	</a:t>
            </a:r>
          </a:p>
        </p:txBody>
      </p:sp>
      <p:sp>
        <p:nvSpPr>
          <p:cNvPr id="63493" name="Rectangle 5"/>
          <p:cNvSpPr>
            <a:spLocks noGrp="1"/>
          </p:cNvSpPr>
          <p:nvPr>
            <p:ph type="body" sz="half" idx="2"/>
          </p:nvPr>
        </p:nvSpPr>
        <p:spPr>
          <a:xfrm>
            <a:off x="4670425" y="260350"/>
            <a:ext cx="4294188" cy="6192838"/>
          </a:xfrm>
        </p:spPr>
        <p:txBody>
          <a:bodyPr/>
          <a:lstStyle/>
          <a:p>
            <a:pPr marL="381000" indent="-381000">
              <a:buFont typeface="Wingdings 2" pitchFamily="18" charset="2"/>
              <a:buNone/>
              <a:defRPr/>
            </a:pPr>
            <a:r>
              <a:rPr lang="ru-RU" sz="4000" b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Цель</a:t>
            </a:r>
            <a:r>
              <a:rPr lang="ru-RU" sz="2400" smtClean="0"/>
              <a:t> </a:t>
            </a:r>
            <a:r>
              <a:rPr lang="ru-RU" sz="4000" b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этапа</a:t>
            </a:r>
          </a:p>
          <a:p>
            <a:pPr marL="381000" indent="-381000">
              <a:buFont typeface="Wingdings 2" pitchFamily="18" charset="2"/>
              <a:buAutoNum type="arabicPeriod"/>
              <a:defRPr/>
            </a:pPr>
            <a:r>
              <a:rPr lang="ru-RU" sz="2000" smtClean="0"/>
              <a:t>Понимание проблемной ситуации и ситуации принятия решения</a:t>
            </a:r>
          </a:p>
          <a:p>
            <a:pPr marL="381000" indent="-381000">
              <a:buFont typeface="Wingdings 2" pitchFamily="18" charset="2"/>
              <a:buAutoNum type="arabicPeriod"/>
              <a:defRPr/>
            </a:pPr>
            <a:r>
              <a:rPr lang="ru-RU" sz="2000" smtClean="0"/>
              <a:t>Научиться добывать информацию, необходимую для поиска решения и оценивать ее</a:t>
            </a:r>
          </a:p>
          <a:p>
            <a:pPr marL="381000" indent="-381000">
              <a:buFont typeface="Wingdings 2" pitchFamily="18" charset="2"/>
              <a:buAutoNum type="arabicPeriod"/>
              <a:defRPr/>
            </a:pPr>
            <a:r>
              <a:rPr lang="ru-RU" sz="2000" smtClean="0"/>
              <a:t>Развитие альтернативного мышления</a:t>
            </a:r>
          </a:p>
          <a:p>
            <a:pPr marL="381000" indent="-381000">
              <a:buFont typeface="Wingdings 2" pitchFamily="18" charset="2"/>
              <a:buAutoNum type="arabicPeriod"/>
              <a:defRPr/>
            </a:pPr>
            <a:r>
              <a:rPr lang="ru-RU" sz="2000" smtClean="0"/>
              <a:t>Сопоставление и оценка вариантов решения.</a:t>
            </a:r>
          </a:p>
          <a:p>
            <a:pPr marL="381000" indent="-381000">
              <a:buFont typeface="Wingdings 2" pitchFamily="18" charset="2"/>
              <a:buAutoNum type="arabicPeriod"/>
              <a:defRPr/>
            </a:pPr>
            <a:r>
              <a:rPr lang="ru-RU" sz="2000" smtClean="0"/>
              <a:t>Аргументированная защита решений</a:t>
            </a:r>
          </a:p>
          <a:p>
            <a:pPr marL="381000" indent="-381000">
              <a:buFont typeface="Wingdings 2" pitchFamily="18" charset="2"/>
              <a:buAutoNum type="arabicPeriod"/>
              <a:defRPr/>
            </a:pPr>
            <a:r>
              <a:rPr lang="ru-RU" sz="2000" smtClean="0"/>
              <a:t>Оценить взаимосвязь интересов, в которых находятся отдельные решения</a:t>
            </a:r>
          </a:p>
          <a:p>
            <a:pPr marL="381000" indent="-381000">
              <a:defRPr/>
            </a:pPr>
            <a:endParaRPr lang="ru-RU" sz="2000" smtClean="0"/>
          </a:p>
          <a:p>
            <a:pPr marL="381000" indent="-381000">
              <a:defRPr/>
            </a:pPr>
            <a:endParaRPr lang="ru-RU" sz="2000" smtClean="0"/>
          </a:p>
          <a:p>
            <a:pPr marL="381000" indent="-381000">
              <a:defRPr/>
            </a:pPr>
            <a:endParaRPr lang="ru-RU" sz="2000" smtClean="0"/>
          </a:p>
          <a:p>
            <a:pPr marL="381000" indent="-381000">
              <a:defRPr/>
            </a:pPr>
            <a:endParaRPr lang="ru-RU" sz="2000" smtClean="0"/>
          </a:p>
          <a:p>
            <a:pPr marL="381000" indent="-381000">
              <a:defRPr/>
            </a:pPr>
            <a:endParaRPr lang="ru-RU" sz="2000" smtClean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63" y="428625"/>
            <a:ext cx="7540625" cy="750888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dirty="0" smtClean="0">
                <a:solidFill>
                  <a:schemeClr val="accent1"/>
                </a:solidFill>
              </a:rPr>
              <a:t>Особенности:</a:t>
            </a:r>
          </a:p>
        </p:txBody>
      </p:sp>
      <p:sp>
        <p:nvSpPr>
          <p:cNvPr id="19459" name="TextBox 2"/>
          <p:cNvSpPr txBox="1">
            <a:spLocks noChangeArrowheads="1"/>
          </p:cNvSpPr>
          <p:nvPr/>
        </p:nvSpPr>
        <p:spPr bwMode="auto">
          <a:xfrm>
            <a:off x="323850" y="1268760"/>
            <a:ext cx="5545138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9388" indent="-457200">
              <a:buFont typeface="Verdana" pitchFamily="34" charset="0"/>
              <a:buNone/>
            </a:pPr>
            <a:r>
              <a:rPr lang="ru-RU" sz="2400" b="1" dirty="0" smtClean="0">
                <a:solidFill>
                  <a:srgbClr val="14425D"/>
                </a:solidFill>
                <a:latin typeface="Arial Narrow" pitchFamily="34" charset="0"/>
                <a:cs typeface="Times New Roman" pitchFamily="18" charset="0"/>
              </a:rPr>
              <a:t>	Присутствует </a:t>
            </a:r>
            <a:r>
              <a:rPr lang="ru-RU" sz="2400" b="1" dirty="0">
                <a:solidFill>
                  <a:srgbClr val="14425D"/>
                </a:solidFill>
                <a:latin typeface="Arial Narrow" pitchFamily="34" charset="0"/>
                <a:ea typeface="Segoe UI" pitchFamily="34" charset="0"/>
                <a:cs typeface="Times New Roman" pitchFamily="18" charset="0"/>
              </a:rPr>
              <a:t>исследовательская стадия процесса</a:t>
            </a:r>
          </a:p>
          <a:p>
            <a:pPr marL="179388" indent="-457200">
              <a:buFont typeface="Verdana" pitchFamily="34" charset="0"/>
              <a:buNone/>
            </a:pPr>
            <a:r>
              <a:rPr lang="ru-RU" sz="2400" b="1" dirty="0" smtClean="0">
                <a:solidFill>
                  <a:srgbClr val="14425D"/>
                </a:solidFill>
                <a:latin typeface="Arial Narrow" pitchFamily="34" charset="0"/>
                <a:ea typeface="Segoe UI" pitchFamily="34" charset="0"/>
                <a:cs typeface="Times New Roman" pitchFamily="18" charset="0"/>
              </a:rPr>
              <a:t>	</a:t>
            </a:r>
            <a:r>
              <a:rPr lang="ru-RU" sz="2400" b="1" dirty="0" smtClean="0">
                <a:solidFill>
                  <a:srgbClr val="14425D"/>
                </a:solidFill>
                <a:latin typeface="Arial Narrow" pitchFamily="34" charset="0"/>
                <a:cs typeface="Times New Roman" pitchFamily="18" charset="0"/>
              </a:rPr>
              <a:t>К</a:t>
            </a:r>
            <a:r>
              <a:rPr lang="ru-RU" sz="2400" b="1" dirty="0" smtClean="0">
                <a:solidFill>
                  <a:srgbClr val="14425D"/>
                </a:solidFill>
                <a:latin typeface="Arial Narrow" pitchFamily="34" charset="0"/>
                <a:cs typeface="Segoe UI" pitchFamily="34" charset="0"/>
              </a:rPr>
              <a:t>оллективное </a:t>
            </a:r>
            <a:r>
              <a:rPr lang="ru-RU" sz="2400" b="1" dirty="0">
                <a:solidFill>
                  <a:srgbClr val="14425D"/>
                </a:solidFill>
                <a:latin typeface="Arial Narrow" pitchFamily="34" charset="0"/>
                <a:cs typeface="Segoe UI" pitchFamily="34" charset="0"/>
              </a:rPr>
              <a:t>обучение или работа в группе</a:t>
            </a:r>
          </a:p>
          <a:p>
            <a:pPr marL="179388" indent="-457200">
              <a:buFont typeface="Verdana" pitchFamily="34" charset="0"/>
              <a:buNone/>
            </a:pPr>
            <a:r>
              <a:rPr lang="ru-RU" sz="2400" b="1" dirty="0" smtClean="0">
                <a:solidFill>
                  <a:srgbClr val="14425D"/>
                </a:solidFill>
                <a:latin typeface="Arial Narrow" pitchFamily="34" charset="0"/>
                <a:cs typeface="Segoe UI" pitchFamily="34" charset="0"/>
              </a:rPr>
              <a:t>	</a:t>
            </a:r>
            <a:r>
              <a:rPr lang="ru-RU" sz="2400" b="1" dirty="0" smtClean="0">
                <a:solidFill>
                  <a:srgbClr val="14425D"/>
                </a:solidFill>
                <a:latin typeface="Arial Narrow" pitchFamily="34" charset="0"/>
                <a:cs typeface="Times New Roman" pitchFamily="18" charset="0"/>
              </a:rPr>
              <a:t>Ин</a:t>
            </a:r>
            <a:r>
              <a:rPr lang="ru-RU" sz="2400" b="1" dirty="0" smtClean="0">
                <a:solidFill>
                  <a:srgbClr val="14425D"/>
                </a:solidFill>
                <a:latin typeface="Arial Narrow" pitchFamily="34" charset="0"/>
                <a:cs typeface="Segoe UI" pitchFamily="34" charset="0"/>
              </a:rPr>
              <a:t>теграция </a:t>
            </a:r>
            <a:r>
              <a:rPr lang="ru-RU" sz="2400" b="1" dirty="0">
                <a:solidFill>
                  <a:srgbClr val="14425D"/>
                </a:solidFill>
                <a:latin typeface="Arial Narrow" pitchFamily="34" charset="0"/>
                <a:cs typeface="Segoe UI" pitchFamily="34" charset="0"/>
              </a:rPr>
              <a:t>индивидуального, группового и коллективного обучения</a:t>
            </a:r>
          </a:p>
          <a:p>
            <a:pPr marL="179388" indent="-457200">
              <a:buFont typeface="Verdana" pitchFamily="34" charset="0"/>
              <a:buNone/>
            </a:pPr>
            <a:r>
              <a:rPr lang="ru-RU" sz="2400" b="1" dirty="0" smtClean="0">
                <a:solidFill>
                  <a:srgbClr val="14425D"/>
                </a:solidFill>
                <a:latin typeface="Arial Narrow" pitchFamily="34" charset="0"/>
                <a:cs typeface="Segoe UI" pitchFamily="34" charset="0"/>
              </a:rPr>
              <a:t>	</a:t>
            </a:r>
            <a:r>
              <a:rPr lang="ru-RU" sz="2400" b="1" dirty="0" smtClean="0">
                <a:solidFill>
                  <a:srgbClr val="14425D"/>
                </a:solidFill>
                <a:latin typeface="Arial Narrow" pitchFamily="34" charset="0"/>
                <a:cs typeface="Times New Roman" pitchFamily="18" charset="0"/>
              </a:rPr>
              <a:t>Сп</a:t>
            </a:r>
            <a:r>
              <a:rPr lang="ru-RU" sz="2400" b="1" dirty="0" smtClean="0">
                <a:solidFill>
                  <a:srgbClr val="14425D"/>
                </a:solidFill>
                <a:latin typeface="Arial Narrow" pitchFamily="34" charset="0"/>
                <a:cs typeface="Segoe UI" pitchFamily="34" charset="0"/>
              </a:rPr>
              <a:t>ецифическая </a:t>
            </a:r>
            <a:r>
              <a:rPr lang="ru-RU" sz="2400" b="1" dirty="0">
                <a:solidFill>
                  <a:srgbClr val="14425D"/>
                </a:solidFill>
                <a:latin typeface="Arial Narrow" pitchFamily="34" charset="0"/>
                <a:cs typeface="Segoe UI" pitchFamily="34" charset="0"/>
              </a:rPr>
              <a:t>разновидность проектной технологии</a:t>
            </a:r>
          </a:p>
          <a:p>
            <a:pPr marL="179388" indent="-457200">
              <a:buFont typeface="Verdana" pitchFamily="34" charset="0"/>
              <a:buNone/>
            </a:pPr>
            <a:r>
              <a:rPr lang="ru-RU" sz="2400" b="1" dirty="0" smtClean="0">
                <a:solidFill>
                  <a:srgbClr val="14425D"/>
                </a:solidFill>
                <a:latin typeface="Arial Narrow" pitchFamily="34" charset="0"/>
                <a:cs typeface="Times New Roman" pitchFamily="18" charset="0"/>
              </a:rPr>
              <a:t>	С</a:t>
            </a:r>
            <a:r>
              <a:rPr lang="ru-RU" sz="2400" b="1" dirty="0" smtClean="0">
                <a:solidFill>
                  <a:srgbClr val="14425D"/>
                </a:solidFill>
                <a:latin typeface="Arial Narrow" pitchFamily="34" charset="0"/>
                <a:cs typeface="Segoe UI" pitchFamily="34" charset="0"/>
              </a:rPr>
              <a:t>тимулирование </a:t>
            </a:r>
            <a:r>
              <a:rPr lang="ru-RU" sz="2400" b="1" dirty="0">
                <a:solidFill>
                  <a:srgbClr val="14425D"/>
                </a:solidFill>
                <a:latin typeface="Arial Narrow" pitchFamily="34" charset="0"/>
                <a:cs typeface="Segoe UI" pitchFamily="34" charset="0"/>
              </a:rPr>
              <a:t>деятельности учащихся для  достижения успеха</a:t>
            </a:r>
          </a:p>
        </p:txBody>
      </p:sp>
      <p:pic>
        <p:nvPicPr>
          <p:cNvPr id="19460" name="Рисунок 4" descr="brteach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425" y="3357563"/>
            <a:ext cx="2917825" cy="254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Рисунок 5" descr="2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5963" y="1071563"/>
            <a:ext cx="3062287" cy="219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3" y="285750"/>
            <a:ext cx="8183562" cy="60801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dirty="0" smtClean="0">
                <a:solidFill>
                  <a:schemeClr val="accent1"/>
                </a:solidFill>
              </a:rPr>
              <a:t>Использование кейс – стади…</a:t>
            </a:r>
          </a:p>
        </p:txBody>
      </p:sp>
      <p:sp>
        <p:nvSpPr>
          <p:cNvPr id="20483" name="Прямоугольник 2"/>
          <p:cNvSpPr>
            <a:spLocks noChangeArrowheads="1"/>
          </p:cNvSpPr>
          <p:nvPr/>
        </p:nvSpPr>
        <p:spPr bwMode="auto">
          <a:xfrm>
            <a:off x="323850" y="1268760"/>
            <a:ext cx="8569325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9388" indent="-457200" algn="just">
              <a:buFont typeface="Arial" charset="0"/>
              <a:buChar char="•"/>
            </a:pPr>
            <a:r>
              <a:rPr lang="ru-RU" sz="2400" b="1" dirty="0" smtClean="0">
                <a:solidFill>
                  <a:srgbClr val="14425D"/>
                </a:solidFill>
                <a:latin typeface="Arial Narrow" pitchFamily="34" charset="0"/>
                <a:ea typeface="Segoe UI" pitchFamily="34" charset="0"/>
                <a:cs typeface="Times New Roman" pitchFamily="18" charset="0"/>
              </a:rPr>
              <a:t>Позволяет </a:t>
            </a:r>
            <a:r>
              <a:rPr lang="ru-RU" sz="2400" b="1" dirty="0">
                <a:solidFill>
                  <a:srgbClr val="14425D"/>
                </a:solidFill>
                <a:latin typeface="Arial Narrow" pitchFamily="34" charset="0"/>
                <a:ea typeface="Segoe UI" pitchFamily="34" charset="0"/>
                <a:cs typeface="Times New Roman" pitchFamily="18" charset="0"/>
              </a:rPr>
              <a:t>приобретать новые знания и навыки практической работы;</a:t>
            </a:r>
          </a:p>
          <a:p>
            <a:pPr marL="179388" indent="-457200" algn="just">
              <a:buFont typeface="Arial" charset="0"/>
              <a:buChar char="•"/>
            </a:pPr>
            <a:r>
              <a:rPr lang="ru-RU" sz="2400" b="1" dirty="0" smtClean="0">
                <a:solidFill>
                  <a:srgbClr val="14425D"/>
                </a:solidFill>
                <a:latin typeface="Arial Narrow" pitchFamily="34" charset="0"/>
                <a:ea typeface="Segoe UI" pitchFamily="34" charset="0"/>
                <a:cs typeface="Times New Roman" pitchFamily="18" charset="0"/>
              </a:rPr>
              <a:t>Помогает </a:t>
            </a:r>
            <a:r>
              <a:rPr lang="ru-RU" sz="2400" b="1" dirty="0">
                <a:solidFill>
                  <a:srgbClr val="14425D"/>
                </a:solidFill>
                <a:latin typeface="Arial Narrow" pitchFamily="34" charset="0"/>
                <a:ea typeface="Segoe UI" pitchFamily="34" charset="0"/>
                <a:cs typeface="Times New Roman" pitchFamily="18" charset="0"/>
              </a:rPr>
              <a:t>получить знания по тем дисциплинам, где нет однозначного ответа на поставленный вопрос</a:t>
            </a:r>
          </a:p>
          <a:p>
            <a:pPr marL="179388" indent="-457200" algn="just">
              <a:buFont typeface="Arial" charset="0"/>
              <a:buChar char="•"/>
            </a:pPr>
            <a:r>
              <a:rPr lang="ru-RU" sz="2400" b="1" dirty="0" smtClean="0">
                <a:solidFill>
                  <a:srgbClr val="14425D"/>
                </a:solidFill>
                <a:latin typeface="Arial Narrow" pitchFamily="34" charset="0"/>
                <a:ea typeface="Segoe UI" pitchFamily="34" charset="0"/>
                <a:cs typeface="Times New Roman" pitchFamily="18" charset="0"/>
              </a:rPr>
              <a:t>Принципиально </a:t>
            </a:r>
            <a:r>
              <a:rPr lang="ru-RU" sz="2400" b="1" dirty="0">
                <a:solidFill>
                  <a:srgbClr val="14425D"/>
                </a:solidFill>
                <a:latin typeface="Arial Narrow" pitchFamily="34" charset="0"/>
                <a:ea typeface="Segoe UI" pitchFamily="34" charset="0"/>
                <a:cs typeface="Times New Roman" pitchFamily="18" charset="0"/>
              </a:rPr>
              <a:t>отличается от  традиционных методик: школьник равноправен с другими учениками и преподавателем в процессе обсуждения проблемы и поиска истины;</a:t>
            </a:r>
          </a:p>
          <a:p>
            <a:pPr marL="179388" indent="-457200" algn="just">
              <a:buFont typeface="Arial" charset="0"/>
              <a:buChar char="•"/>
            </a:pPr>
            <a:r>
              <a:rPr lang="ru-RU" sz="2400" b="1" dirty="0" smtClean="0">
                <a:solidFill>
                  <a:srgbClr val="14425D"/>
                </a:solidFill>
                <a:latin typeface="Arial Narrow" pitchFamily="34" charset="0"/>
                <a:ea typeface="Segoe UI" pitchFamily="34" charset="0"/>
                <a:cs typeface="Times New Roman" pitchFamily="18" charset="0"/>
              </a:rPr>
              <a:t>Преодолевает </a:t>
            </a:r>
            <a:r>
              <a:rPr lang="ru-RU" sz="2400" b="1" dirty="0">
                <a:solidFill>
                  <a:srgbClr val="14425D"/>
                </a:solidFill>
                <a:latin typeface="Arial Narrow" pitchFamily="34" charset="0"/>
                <a:ea typeface="Segoe UI" pitchFamily="34" charset="0"/>
                <a:cs typeface="Times New Roman" pitchFamily="18" charset="0"/>
              </a:rPr>
              <a:t>классический дефект обучения, связанный с «сухостью», не эмоциональностью изложения материала: эмоций, творческой конкуренции и даже борьбы в этом методе так много, что хорошо организованное обсуждение кейса может напоминать театральный спектакль.</a:t>
            </a: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188913"/>
            <a:ext cx="8183562" cy="6794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/>
                </a:solidFill>
              </a:rPr>
              <a:t>Работа ученика с кейсом</a:t>
            </a:r>
          </a:p>
        </p:txBody>
      </p:sp>
      <p:sp>
        <p:nvSpPr>
          <p:cNvPr id="21507" name="Прямоугольник 3"/>
          <p:cNvSpPr>
            <a:spLocks noChangeArrowheads="1"/>
          </p:cNvSpPr>
          <p:nvPr/>
        </p:nvSpPr>
        <p:spPr bwMode="auto">
          <a:xfrm>
            <a:off x="395288" y="1268759"/>
            <a:ext cx="8748712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36538" indent="-514350"/>
            <a:r>
              <a:rPr lang="ru-RU" sz="2400" b="1" dirty="0" smtClean="0">
                <a:solidFill>
                  <a:srgbClr val="14425D"/>
                </a:solidFill>
                <a:latin typeface="Arial Narrow" pitchFamily="34" charset="0"/>
                <a:ea typeface="Segoe UI" pitchFamily="34" charset="0"/>
                <a:cs typeface="Times New Roman" pitchFamily="18" charset="0"/>
              </a:rPr>
              <a:t>1 </a:t>
            </a:r>
            <a:r>
              <a:rPr lang="ru-RU" sz="2400" b="1" dirty="0">
                <a:solidFill>
                  <a:srgbClr val="14425D"/>
                </a:solidFill>
                <a:latin typeface="Arial Narrow" pitchFamily="34" charset="0"/>
                <a:ea typeface="Segoe UI" pitchFamily="34" charset="0"/>
                <a:cs typeface="Times New Roman" pitchFamily="18" charset="0"/>
              </a:rPr>
              <a:t>этап — знакомство с ситуацией, её особенностями;</a:t>
            </a:r>
          </a:p>
          <a:p>
            <a:pPr marL="236538" indent="-514350"/>
            <a:r>
              <a:rPr lang="ru-RU" sz="2400" b="1" dirty="0" smtClean="0">
                <a:solidFill>
                  <a:srgbClr val="14425D"/>
                </a:solidFill>
                <a:latin typeface="Arial Narrow" pitchFamily="34" charset="0"/>
                <a:ea typeface="Segoe UI" pitchFamily="34" charset="0"/>
                <a:cs typeface="Times New Roman" pitchFamily="18" charset="0"/>
              </a:rPr>
              <a:t>2 </a:t>
            </a:r>
            <a:r>
              <a:rPr lang="ru-RU" sz="2400" b="1" dirty="0">
                <a:solidFill>
                  <a:srgbClr val="14425D"/>
                </a:solidFill>
                <a:latin typeface="Arial Narrow" pitchFamily="34" charset="0"/>
                <a:ea typeface="Segoe UI" pitchFamily="34" charset="0"/>
                <a:cs typeface="Times New Roman" pitchFamily="18" charset="0"/>
              </a:rPr>
              <a:t>этап — выделение основной проблемы (проблем), выделение персоналий, которые могут реально воздействовать на ситуацию;</a:t>
            </a:r>
          </a:p>
          <a:p>
            <a:pPr marL="236538" indent="-514350"/>
            <a:r>
              <a:rPr lang="ru-RU" sz="2400" b="1" dirty="0" smtClean="0">
                <a:solidFill>
                  <a:srgbClr val="14425D"/>
                </a:solidFill>
                <a:latin typeface="Arial Narrow" pitchFamily="34" charset="0"/>
                <a:ea typeface="Segoe UI" pitchFamily="34" charset="0"/>
                <a:cs typeface="Times New Roman" pitchFamily="18" charset="0"/>
              </a:rPr>
              <a:t>3 </a:t>
            </a:r>
            <a:r>
              <a:rPr lang="ru-RU" sz="2400" b="1" dirty="0">
                <a:solidFill>
                  <a:srgbClr val="14425D"/>
                </a:solidFill>
                <a:latin typeface="Arial Narrow" pitchFamily="34" charset="0"/>
                <a:ea typeface="Segoe UI" pitchFamily="34" charset="0"/>
                <a:cs typeface="Times New Roman" pitchFamily="18" charset="0"/>
              </a:rPr>
              <a:t>этап — предложение концепций или тем для «мозгового штурма»;</a:t>
            </a:r>
          </a:p>
          <a:p>
            <a:pPr marL="236538" indent="-514350"/>
            <a:r>
              <a:rPr lang="ru-RU" sz="2400" b="1" dirty="0" smtClean="0">
                <a:solidFill>
                  <a:srgbClr val="14425D"/>
                </a:solidFill>
                <a:latin typeface="Arial Narrow" pitchFamily="34" charset="0"/>
                <a:ea typeface="Segoe UI" pitchFamily="34" charset="0"/>
                <a:cs typeface="Times New Roman" pitchFamily="18" charset="0"/>
              </a:rPr>
              <a:t>4 </a:t>
            </a:r>
            <a:r>
              <a:rPr lang="ru-RU" sz="2400" b="1" dirty="0">
                <a:solidFill>
                  <a:srgbClr val="14425D"/>
                </a:solidFill>
                <a:latin typeface="Arial Narrow" pitchFamily="34" charset="0"/>
                <a:ea typeface="Segoe UI" pitchFamily="34" charset="0"/>
                <a:cs typeface="Times New Roman" pitchFamily="18" charset="0"/>
              </a:rPr>
              <a:t>этап — анализ последствий принятия того или иного решения;</a:t>
            </a:r>
          </a:p>
          <a:p>
            <a:pPr marL="236538" indent="-514350"/>
            <a:r>
              <a:rPr lang="ru-RU" sz="2400" b="1" dirty="0" smtClean="0">
                <a:solidFill>
                  <a:srgbClr val="14425D"/>
                </a:solidFill>
                <a:latin typeface="Arial Narrow" pitchFamily="34" charset="0"/>
                <a:ea typeface="Segoe UI" pitchFamily="34" charset="0"/>
                <a:cs typeface="Times New Roman" pitchFamily="18" charset="0"/>
              </a:rPr>
              <a:t>5 </a:t>
            </a:r>
            <a:r>
              <a:rPr lang="ru-RU" sz="2400" b="1" dirty="0">
                <a:solidFill>
                  <a:srgbClr val="14425D"/>
                </a:solidFill>
                <a:latin typeface="Arial Narrow" pitchFamily="34" charset="0"/>
                <a:ea typeface="Segoe UI" pitchFamily="34" charset="0"/>
                <a:cs typeface="Times New Roman" pitchFamily="18" charset="0"/>
              </a:rPr>
              <a:t>этап — решение кейса — предложение одного или нескольких вариантов последовательности действий, указание на важные проблемы, механизмы их предотвращения и решения.</a:t>
            </a: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350"/>
            <a:ext cx="9396413" cy="576263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algn="ctr" eaLnBrk="1" hangingPunct="1">
              <a:defRPr/>
            </a:pPr>
            <a:r>
              <a:rPr lang="ru-RU" sz="320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Действия учителя в кейс - технологии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95288" y="1052736"/>
            <a:ext cx="8497192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  <a:defRPr/>
            </a:pP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  <a:latin typeface="Arial Narrow" pitchFamily="34" charset="0"/>
              </a:rPr>
              <a:t>  </a:t>
            </a:r>
            <a:r>
              <a:rPr lang="ru-RU" sz="2400" b="1" i="1" dirty="0">
                <a:solidFill>
                  <a:schemeClr val="accent3">
                    <a:lumMod val="50000"/>
                  </a:schemeClr>
                </a:solidFill>
                <a:latin typeface="Arial Narrow" pitchFamily="34" charset="0"/>
              </a:rPr>
              <a:t>создание кейса или использование уже имеющегося;</a:t>
            </a:r>
          </a:p>
          <a:p>
            <a:pPr>
              <a:buFont typeface="Wingdings" pitchFamily="2" charset="2"/>
              <a:buChar char="v"/>
              <a:defRPr/>
            </a:pPr>
            <a:r>
              <a:rPr lang="ru-RU" sz="2400" b="1" i="1" dirty="0">
                <a:solidFill>
                  <a:schemeClr val="accent3">
                    <a:lumMod val="50000"/>
                  </a:schemeClr>
                </a:solidFill>
                <a:latin typeface="Arial Narrow" pitchFamily="34" charset="0"/>
              </a:rPr>
              <a:t>  распределение учеников по малым группам (4-6 человек);</a:t>
            </a:r>
          </a:p>
          <a:p>
            <a:pPr>
              <a:buFont typeface="Wingdings" pitchFamily="2" charset="2"/>
              <a:buChar char="v"/>
              <a:defRPr/>
            </a:pPr>
            <a:r>
              <a:rPr lang="ru-RU" sz="2400" b="1" i="1" dirty="0">
                <a:solidFill>
                  <a:schemeClr val="accent3">
                    <a:lumMod val="50000"/>
                  </a:schemeClr>
                </a:solidFill>
                <a:latin typeface="Arial Narrow" pitchFamily="34" charset="0"/>
              </a:rPr>
              <a:t>  знакомство учащихся с ситуацией, системой оценивания решений проблемы, сроками выполнения заданий;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2400" b="1" i="1" dirty="0">
                <a:solidFill>
                  <a:schemeClr val="accent3">
                    <a:lumMod val="50000"/>
                  </a:schemeClr>
                </a:solidFill>
                <a:latin typeface="Arial Narrow" pitchFamily="34" charset="0"/>
              </a:rPr>
              <a:t>  организация работы учащихся в малых группах, определение докладчиков;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2400" b="1" i="1" dirty="0">
                <a:solidFill>
                  <a:schemeClr val="accent3">
                    <a:lumMod val="50000"/>
                  </a:schemeClr>
                </a:solidFill>
                <a:latin typeface="Arial Narrow" pitchFamily="34" charset="0"/>
              </a:rPr>
              <a:t>  </a:t>
            </a:r>
            <a:r>
              <a:rPr lang="ru-RU" sz="2400" b="1" i="1" dirty="0">
                <a:solidFill>
                  <a:schemeClr val="accent3">
                    <a:lumMod val="50000"/>
                  </a:schemeClr>
                </a:solidFill>
                <a:latin typeface="Arial Narrow" pitchFamily="34" charset="0"/>
                <a:hlinkClick r:id="rId3" action="ppaction://hlinksldjump"/>
              </a:rPr>
              <a:t>работа с кейсом</a:t>
            </a:r>
            <a:r>
              <a:rPr lang="ru-RU" sz="2400" b="1" i="1" dirty="0">
                <a:solidFill>
                  <a:schemeClr val="accent3">
                    <a:lumMod val="50000"/>
                  </a:schemeClr>
                </a:solidFill>
                <a:latin typeface="Arial Narrow" pitchFamily="34" charset="0"/>
              </a:rPr>
              <a:t>;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2400" b="1" i="1" dirty="0">
                <a:solidFill>
                  <a:schemeClr val="accent3">
                    <a:lumMod val="50000"/>
                  </a:schemeClr>
                </a:solidFill>
                <a:latin typeface="Arial Narrow" pitchFamily="34" charset="0"/>
              </a:rPr>
              <a:t>  организация презентации решений в малых группах;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2400" b="1" i="1" dirty="0">
                <a:solidFill>
                  <a:schemeClr val="accent3">
                    <a:lumMod val="50000"/>
                  </a:schemeClr>
                </a:solidFill>
                <a:latin typeface="Arial Narrow" pitchFamily="34" charset="0"/>
              </a:rPr>
              <a:t>  организация общей дискуссии; 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2400" b="1" i="1" dirty="0">
                <a:solidFill>
                  <a:schemeClr val="accent3">
                    <a:lumMod val="50000"/>
                  </a:schemeClr>
                </a:solidFill>
                <a:latin typeface="Arial Narrow" pitchFamily="34" charset="0"/>
              </a:rPr>
              <a:t>  обобщающее выступление учителя, его анализ ситуации;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2400" b="1" i="1" dirty="0">
                <a:solidFill>
                  <a:schemeClr val="accent3">
                    <a:lumMod val="50000"/>
                  </a:schemeClr>
                </a:solidFill>
                <a:latin typeface="Arial Narrow" pitchFamily="34" charset="0"/>
              </a:rPr>
              <a:t>  оценивание учащихся преподавателем.</a:t>
            </a: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183880" cy="692696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000" dirty="0" smtClean="0">
                <a:solidFill>
                  <a:schemeClr val="accent1"/>
                </a:solidFill>
              </a:rPr>
              <a:t>Кейс–технология – это…</a:t>
            </a:r>
            <a:endParaRPr lang="ru-RU" sz="4000" dirty="0">
              <a:solidFill>
                <a:schemeClr val="accent1"/>
              </a:solidFill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0" y="836712"/>
            <a:ext cx="9144000" cy="5760640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14425D"/>
                </a:solidFill>
                <a:latin typeface="Arial Narrow" pitchFamily="34" charset="0"/>
                <a:ea typeface="Segoe UI" pitchFamily="34" charset="0"/>
                <a:cs typeface="Times New Roman" pitchFamily="18" charset="0"/>
              </a:rPr>
              <a:t>	</a:t>
            </a:r>
            <a:r>
              <a:rPr lang="ru-RU" sz="2600" dirty="0" smtClean="0">
                <a:ea typeface="Segoe UI" pitchFamily="34" charset="0"/>
                <a:cs typeface="Times New Roman" pitchFamily="18" charset="0"/>
              </a:rPr>
              <a:t>- техника обучения (кейс – от английского «случай») использующая описание реальной ситуации. Учащиеся должны проанализировать ситуацию, разобраться в сути проблемы, предложить возможные решения, выбрать лучшее.</a:t>
            </a:r>
          </a:p>
          <a:p>
            <a:pPr>
              <a:buNone/>
            </a:pPr>
            <a:endParaRPr lang="ru-RU" sz="1200" dirty="0" smtClean="0">
              <a:ea typeface="Segoe UI" pitchFamily="34" charset="0"/>
              <a:cs typeface="Times New Roman" pitchFamily="18" charset="0"/>
            </a:endParaRPr>
          </a:p>
          <a:p>
            <a:pPr>
              <a:buNone/>
            </a:pPr>
            <a:r>
              <a:rPr lang="ru-RU" sz="2600" dirty="0" smtClean="0">
                <a:ea typeface="Segoe UI" pitchFamily="34" charset="0"/>
                <a:cs typeface="Times New Roman" pitchFamily="18" charset="0"/>
              </a:rPr>
              <a:t>	- специально подготовленный материал с описанием конкретной проблемы, которую необходимо разрешить в составе группы.</a:t>
            </a:r>
          </a:p>
          <a:p>
            <a:pPr>
              <a:buNone/>
            </a:pPr>
            <a:endParaRPr lang="ru-RU" sz="1100" dirty="0" smtClean="0">
              <a:ea typeface="Segoe UI" pitchFamily="34" charset="0"/>
              <a:cs typeface="Times New Roman" pitchFamily="18" charset="0"/>
            </a:endParaRPr>
          </a:p>
          <a:p>
            <a:pPr>
              <a:buNone/>
            </a:pPr>
            <a:r>
              <a:rPr lang="ru-RU" sz="2600" dirty="0" smtClean="0">
                <a:ea typeface="Segoe UI" pitchFamily="34" charset="0"/>
                <a:cs typeface="Times New Roman" pitchFamily="18" charset="0"/>
              </a:rPr>
              <a:t>	- конкретная практическая ситуация, рассказывающая о событии, в котором обнаруживается проблема, требующая решения.</a:t>
            </a:r>
          </a:p>
          <a:p>
            <a:pPr>
              <a:buNone/>
            </a:pP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28625" y="500063"/>
            <a:ext cx="8358188" cy="48942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endParaRPr lang="ru-RU" sz="2400" b="1" i="1" dirty="0">
              <a:solidFill>
                <a:schemeClr val="accent3">
                  <a:lumMod val="50000"/>
                </a:schemeClr>
              </a:solidFill>
            </a:endParaRPr>
          </a:p>
          <a:p>
            <a:pPr algn="ctr">
              <a:defRPr/>
            </a:pPr>
            <a:r>
              <a:rPr lang="ru-RU" sz="2400" b="1" i="1" dirty="0">
                <a:solidFill>
                  <a:schemeClr val="accent3">
                    <a:lumMod val="50000"/>
                  </a:schemeClr>
                </a:solidFill>
              </a:rPr>
              <a:t>Есть 3 возможные стратегии поведения преподавателя (учителя) в ходе работы с кейсом</a:t>
            </a:r>
            <a:r>
              <a:rPr lang="ru-RU" sz="2400" i="1" dirty="0">
                <a:solidFill>
                  <a:schemeClr val="accent3">
                    <a:lumMod val="50000"/>
                  </a:schemeClr>
                </a:solidFill>
              </a:rPr>
              <a:t>:</a:t>
            </a:r>
          </a:p>
          <a:p>
            <a:pPr>
              <a:defRPr/>
            </a:pPr>
            <a:endParaRPr lang="ru-RU" sz="2400" dirty="0">
              <a:solidFill>
                <a:schemeClr val="accent3">
                  <a:lumMod val="50000"/>
                </a:schemeClr>
              </a:solidFill>
            </a:endParaRPr>
          </a:p>
          <a:p>
            <a:pPr marL="342900" indent="-342900">
              <a:buFontTx/>
              <a:buAutoNum type="arabicPeriod"/>
              <a:defRPr/>
            </a:pPr>
            <a:r>
              <a:rPr lang="ru-RU" sz="2400" dirty="0">
                <a:solidFill>
                  <a:schemeClr val="accent3">
                    <a:lumMod val="50000"/>
                  </a:schemeClr>
                </a:solidFill>
              </a:rPr>
              <a:t>Учитель будет давать ключи к разгадке в форме дополнительных вопросов или (дополнительной) информации;</a:t>
            </a:r>
          </a:p>
          <a:p>
            <a:pPr marL="342900" indent="-342900">
              <a:buFontTx/>
              <a:buAutoNum type="arabicPeriod"/>
              <a:defRPr/>
            </a:pPr>
            <a:endParaRPr lang="ru-RU" sz="2400" dirty="0">
              <a:solidFill>
                <a:schemeClr val="accent3">
                  <a:lumMod val="50000"/>
                </a:schemeClr>
              </a:solidFill>
            </a:endParaRPr>
          </a:p>
          <a:p>
            <a:pPr marL="342900" indent="-342900">
              <a:buFontTx/>
              <a:buAutoNum type="arabicPeriod"/>
              <a:defRPr/>
            </a:pPr>
            <a:r>
              <a:rPr lang="ru-RU" sz="2400" dirty="0">
                <a:solidFill>
                  <a:schemeClr val="accent3">
                    <a:lumMod val="50000"/>
                  </a:schemeClr>
                </a:solidFill>
              </a:rPr>
              <a:t>В определенных условиях учитель будет сам давать ответ; </a:t>
            </a:r>
          </a:p>
          <a:p>
            <a:pPr marL="342900" indent="-342900">
              <a:buFontTx/>
              <a:buAutoNum type="arabicPeriod"/>
              <a:defRPr/>
            </a:pPr>
            <a:endParaRPr lang="ru-RU" sz="2400" dirty="0">
              <a:solidFill>
                <a:schemeClr val="accent3">
                  <a:lumMod val="50000"/>
                </a:schemeClr>
              </a:solidFill>
            </a:endParaRPr>
          </a:p>
          <a:p>
            <a:pPr marL="342900" indent="-342900">
              <a:buFontTx/>
              <a:buAutoNum type="arabicPeriod"/>
              <a:defRPr/>
            </a:pPr>
            <a:r>
              <a:rPr lang="ru-RU" sz="2400" dirty="0">
                <a:solidFill>
                  <a:schemeClr val="accent3">
                    <a:lumMod val="50000"/>
                  </a:schemeClr>
                </a:solidFill>
              </a:rPr>
              <a:t>Учитель может ничего не делать, (оставаться молчаливым) пока кто-то работает над проблемой. </a:t>
            </a:r>
          </a:p>
        </p:txBody>
      </p:sp>
      <p:sp>
        <p:nvSpPr>
          <p:cNvPr id="4" name="Стрелка влево 3">
            <a:hlinkClick r:id="rId3" action="ppaction://hlinksldjump"/>
          </p:cNvPr>
          <p:cNvSpPr/>
          <p:nvPr/>
        </p:nvSpPr>
        <p:spPr>
          <a:xfrm>
            <a:off x="357188" y="6000750"/>
            <a:ext cx="785812" cy="50006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260648"/>
            <a:ext cx="8496944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00"/>
            <a:r>
              <a:rPr lang="ru-RU" dirty="0"/>
              <a:t>Описание опыта. </a:t>
            </a:r>
            <a:endParaRPr lang="ru-RU" dirty="0" smtClean="0"/>
          </a:p>
          <a:p>
            <a:pPr marL="36000"/>
            <a:r>
              <a:rPr lang="ru-RU" dirty="0" smtClean="0"/>
              <a:t>       </a:t>
            </a:r>
            <a:r>
              <a:rPr lang="ru-RU" dirty="0" smtClean="0">
                <a:solidFill>
                  <a:srgbClr val="FF0000"/>
                </a:solidFill>
              </a:rPr>
              <a:t>Испанские </a:t>
            </a:r>
            <a:r>
              <a:rPr lang="ru-RU" dirty="0">
                <a:solidFill>
                  <a:srgbClr val="FF0000"/>
                </a:solidFill>
              </a:rPr>
              <a:t>исследователи продемонстрировали простой и недорогой способ проверки подлинности товаров на оптических носителях. Установить происхождение компакт-дисков помогло понимание технологии их изготовления и простая лазерная указка. Отличить пиратский CD от лицензионного по внешнему виду невозможно, ведь имитация фабричной упаковки и голографических наклеек весьма качественна. Само явление дифракции и помогло ученым признать разницу между дисками.</a:t>
            </a:r>
          </a:p>
          <a:p>
            <a:pPr marL="36000"/>
            <a:r>
              <a:rPr lang="ru-RU" dirty="0"/>
              <a:t>Вопрос кейса: </a:t>
            </a:r>
            <a:r>
              <a:rPr lang="ru-RU" dirty="0">
                <a:solidFill>
                  <a:srgbClr val="0070C0"/>
                </a:solidFill>
              </a:rPr>
              <a:t>Представьте себя испанскими учеными и объясните характерные отличия между этими двумя дисками.</a:t>
            </a:r>
          </a:p>
          <a:p>
            <a:pPr marL="36000"/>
            <a:r>
              <a:rPr lang="ru-RU" dirty="0"/>
              <a:t> </a:t>
            </a:r>
            <a:r>
              <a:rPr lang="ru-RU" dirty="0" smtClean="0"/>
              <a:t>      </a:t>
            </a:r>
            <a:r>
              <a:rPr lang="ru-RU" i="1" dirty="0" smtClean="0"/>
              <a:t>Итак</a:t>
            </a:r>
            <a:r>
              <a:rPr lang="ru-RU" i="1" dirty="0"/>
              <a:t>, применение учителем кейс-технологии, с одной стороны стимулирует индивидуальную активность обучающихся, формирует позитивную мотивацию к обучению, уменьшает количество «пассивных» и неуверенных в себе учеников, обеспечивает высокую эффективность обучения развития будущих специалистов, формирует определенные личностные качества и компетенции, а с другой – дает возможность учителю самосовершенствоваться, по-другому мыслить и действовать и обновлять собственный творческий потенциал. Таким образом технология «кейс» придерживается общих целей обучения: усвоение содержания и обработка навыков на необходимом уровне, личностное развитие ученика, развитие аналитических навыков и умения работать в команде, способности выслушать и понять альтернативную точку зрения, умения принимать обобщающее решение с учетом альтернатив, планировать свои действия и предусматривать их последствия</a:t>
            </a:r>
          </a:p>
        </p:txBody>
      </p:sp>
    </p:spTree>
    <p:extLst>
      <p:ext uri="{BB962C8B-B14F-4D97-AF65-F5344CB8AC3E}">
        <p14:creationId xmlns:p14="http://schemas.microsoft.com/office/powerpoint/2010/main" val="2021695106"/>
      </p:ext>
    </p:extLst>
  </p:cSld>
  <p:clrMapOvr>
    <a:masterClrMapping/>
  </p:clrMapOvr>
  <p:transition>
    <p:strips dir="ru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3" y="285750"/>
            <a:ext cx="8183562" cy="765175"/>
          </a:xfrm>
        </p:spPr>
        <p:txBody>
          <a:bodyPr/>
          <a:lstStyle/>
          <a:p>
            <a:pPr>
              <a:defRPr/>
            </a:pPr>
            <a:r>
              <a:rPr lang="ru-RU" dirty="0" smtClean="0">
                <a:solidFill>
                  <a:schemeClr val="accent1"/>
                </a:solidFill>
              </a:rPr>
              <a:t>Виды кейсов</a:t>
            </a:r>
          </a:p>
        </p:txBody>
      </p:sp>
      <p:sp>
        <p:nvSpPr>
          <p:cNvPr id="24579" name="TextBox 2"/>
          <p:cNvSpPr txBox="1">
            <a:spLocks noChangeArrowheads="1"/>
          </p:cNvSpPr>
          <p:nvPr/>
        </p:nvSpPr>
        <p:spPr bwMode="auto">
          <a:xfrm>
            <a:off x="500063" y="1000125"/>
            <a:ext cx="8215312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solidFill>
                  <a:schemeClr val="accent2"/>
                </a:solidFill>
              </a:rPr>
              <a:t>Кейс – это единый информационный комплекс. </a:t>
            </a:r>
          </a:p>
          <a:p>
            <a:r>
              <a:rPr lang="ru-RU" sz="2000" b="1">
                <a:solidFill>
                  <a:schemeClr val="accent2"/>
                </a:solidFill>
              </a:rPr>
              <a:t>Как правило, кейс состоит из трех частей: вспомогательная информация, необходимая для анализа кейса; описание конкретной ситуации; задания к кейсу. </a:t>
            </a:r>
          </a:p>
        </p:txBody>
      </p:sp>
      <p:pic>
        <p:nvPicPr>
          <p:cNvPr id="24580" name="Рисунок 5" descr="document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63" y="2357438"/>
            <a:ext cx="1238250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1" name="Рисунок 7" descr="24240_img2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500" y="3429000"/>
            <a:ext cx="1238250" cy="110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2" name="Рисунок 9" descr="item_5209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0063" y="4714875"/>
            <a:ext cx="15716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3" name="TextBox 11"/>
          <p:cNvSpPr txBox="1">
            <a:spLocks noChangeArrowheads="1"/>
          </p:cNvSpPr>
          <p:nvPr/>
        </p:nvSpPr>
        <p:spPr bwMode="auto">
          <a:xfrm>
            <a:off x="2143125" y="2428875"/>
            <a:ext cx="67151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002060"/>
                </a:solidFill>
              </a:rPr>
              <a:t>Печатный кейс (может содержать графики, таблицы, диаграммы, иллюстрации, что делает его более наглядным).</a:t>
            </a:r>
          </a:p>
        </p:txBody>
      </p:sp>
      <p:sp>
        <p:nvSpPr>
          <p:cNvPr id="24584" name="TextBox 12"/>
          <p:cNvSpPr txBox="1">
            <a:spLocks noChangeArrowheads="1"/>
          </p:cNvSpPr>
          <p:nvPr/>
        </p:nvSpPr>
        <p:spPr bwMode="auto">
          <a:xfrm>
            <a:off x="2071688" y="3500438"/>
            <a:ext cx="67151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002060"/>
                </a:solidFill>
              </a:rPr>
              <a:t>Мультимедиа - кейс (наиболее популярный в последнее время, но зависит от технического оснащения школы).</a:t>
            </a:r>
          </a:p>
        </p:txBody>
      </p:sp>
      <p:sp>
        <p:nvSpPr>
          <p:cNvPr id="24585" name="TextBox 13"/>
          <p:cNvSpPr txBox="1">
            <a:spLocks noChangeArrowheads="1"/>
          </p:cNvSpPr>
          <p:nvPr/>
        </p:nvSpPr>
        <p:spPr bwMode="auto">
          <a:xfrm>
            <a:off x="2071688" y="4857750"/>
            <a:ext cx="67151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002060"/>
                </a:solidFill>
              </a:rPr>
              <a:t>Видео кейс (может содержать фильм, аудио и видео материалы. Его минус - ограничена возможность многократного просмотра </a:t>
            </a:r>
            <a:r>
              <a:rPr lang="ru-RU">
                <a:solidFill>
                  <a:srgbClr val="002060"/>
                </a:solidFill>
                <a:sym typeface="Symbol" pitchFamily="18" charset="2"/>
              </a:rPr>
              <a:t> искажение информации и ошибки</a:t>
            </a:r>
            <a:r>
              <a:rPr lang="ru-RU">
                <a:solidFill>
                  <a:srgbClr val="002060"/>
                </a:solidFill>
              </a:rPr>
              <a:t>).</a:t>
            </a: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/>
          </p:cNvSpPr>
          <p:nvPr>
            <p:ph type="title"/>
          </p:nvPr>
        </p:nvSpPr>
        <p:spPr bwMode="auto">
          <a:xfrm>
            <a:off x="323850" y="404813"/>
            <a:ext cx="8183563" cy="647700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ru-RU" smtClean="0">
                <a:effectLst/>
              </a:rPr>
              <a:t>Примеры</a:t>
            </a:r>
          </a:p>
        </p:txBody>
      </p:sp>
      <p:sp>
        <p:nvSpPr>
          <p:cNvPr id="25603" name="Rectangle 3"/>
          <p:cNvSpPr>
            <a:spLocks noGrp="1"/>
          </p:cNvSpPr>
          <p:nvPr>
            <p:ph type="body" idx="1"/>
          </p:nvPr>
        </p:nvSpPr>
        <p:spPr>
          <a:xfrm>
            <a:off x="468313" y="1268413"/>
            <a:ext cx="8183562" cy="3673475"/>
          </a:xfrm>
        </p:spPr>
        <p:txBody>
          <a:bodyPr/>
          <a:lstStyle/>
          <a:p>
            <a:r>
              <a:rPr lang="ru-RU" sz="2400" smtClean="0">
                <a:hlinkClick r:id="rId2" action="ppaction://hlinkfile"/>
              </a:rPr>
              <a:t>1</a:t>
            </a:r>
            <a:r>
              <a:rPr lang="ru-RU" sz="2400" smtClean="0"/>
              <a:t> (подготовка к ЕГЭ)</a:t>
            </a:r>
          </a:p>
          <a:p>
            <a:r>
              <a:rPr lang="ru-RU" sz="2400" smtClean="0">
                <a:hlinkClick r:id="rId3" action="ppaction://hlinkfile"/>
              </a:rPr>
              <a:t>2</a:t>
            </a:r>
            <a:r>
              <a:rPr lang="ru-RU" sz="2400" smtClean="0"/>
              <a:t> (Использование элементов кейс-технологий на примере урока физики по теме "Сила упругости". 7-й класс)</a:t>
            </a:r>
          </a:p>
          <a:p>
            <a:r>
              <a:rPr lang="ru-RU" sz="2400" smtClean="0">
                <a:hlinkClick r:id="rId4" action="ppaction://hlinkfile"/>
              </a:rPr>
              <a:t>3</a:t>
            </a:r>
            <a:r>
              <a:rPr lang="ru-RU" sz="2400" smtClean="0"/>
              <a:t> (Электризация тел. Два рода зарядов. Проводники и непроводники электричества. Урок физики. 8 класс.)</a:t>
            </a:r>
          </a:p>
          <a:p>
            <a:r>
              <a:rPr lang="ru-RU" sz="2400" smtClean="0"/>
              <a:t>4 (Влияние </a:t>
            </a:r>
            <a:r>
              <a:rPr lang="ru-RU" sz="2400" smtClean="0">
                <a:hlinkClick r:id="rId5" action="ppaction://hlinkpres?slideindex=1&amp;slidetitle="/>
              </a:rPr>
              <a:t>«школьного шума» </a:t>
            </a:r>
            <a:r>
              <a:rPr lang="ru-RU" sz="2400" smtClean="0"/>
              <a:t>на организм ученика, исследование </a:t>
            </a:r>
            <a:r>
              <a:rPr lang="ru-RU" sz="2400" smtClean="0">
                <a:hlinkClick r:id="rId6" action="ppaction://hlinkpres?slideindex=1&amp;slidetitle="/>
              </a:rPr>
              <a:t>качества мыла</a:t>
            </a:r>
            <a:r>
              <a:rPr lang="ru-RU" sz="2400" smtClean="0"/>
              <a:t>) </a:t>
            </a:r>
          </a:p>
          <a:p>
            <a:pPr>
              <a:buFont typeface="Wingdings 2" pitchFamily="18" charset="2"/>
              <a:buNone/>
            </a:pPr>
            <a:endParaRPr lang="ru-RU" sz="2400" smtClean="0"/>
          </a:p>
          <a:p>
            <a:pPr>
              <a:buFont typeface="Wingdings 2" pitchFamily="18" charset="2"/>
              <a:buNone/>
            </a:pPr>
            <a:endParaRPr lang="ru-RU" sz="2400" smtClean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825" y="260350"/>
            <a:ext cx="8183563" cy="693738"/>
          </a:xfrm>
        </p:spPr>
        <p:txBody>
          <a:bodyPr/>
          <a:lstStyle/>
          <a:p>
            <a:pPr algn="ctr">
              <a:defRPr/>
            </a:pPr>
            <a:r>
              <a:rPr lang="ru-RU" dirty="0" smtClean="0"/>
              <a:t>Вывод </a:t>
            </a:r>
            <a:endParaRPr lang="ru-RU" dirty="0"/>
          </a:p>
        </p:txBody>
      </p:sp>
      <p:sp>
        <p:nvSpPr>
          <p:cNvPr id="26627" name="Прямоугольник 2"/>
          <p:cNvSpPr>
            <a:spLocks noChangeArrowheads="1"/>
          </p:cNvSpPr>
          <p:nvPr/>
        </p:nvSpPr>
        <p:spPr bwMode="auto">
          <a:xfrm>
            <a:off x="500063" y="1071563"/>
            <a:ext cx="8143875" cy="520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9388" indent="-457200" algn="just">
              <a:buFont typeface="Arial" charset="0"/>
              <a:buNone/>
            </a:pPr>
            <a:r>
              <a:rPr lang="ru-RU" sz="2400" b="1">
                <a:solidFill>
                  <a:srgbClr val="14425D"/>
                </a:solidFill>
                <a:latin typeface="Arial Narrow" pitchFamily="34" charset="0"/>
                <a:ea typeface="Segoe UI" pitchFamily="34" charset="0"/>
                <a:cs typeface="Times New Roman" pitchFamily="18" charset="0"/>
              </a:rPr>
              <a:t>Практически любой преподаватель, который захочет внедрять кейс - технологии, сможет это сделать вполне профессионально, изучив специальную литературу и имея на руках учебные ситуации. Однако выбор в пользу применения данной технологии обучения не должен стать самоцелью: ведь каждая из названных технологий ситуационного анализа должна быть внедрена с учётом учебных целей и задач, особенностей учебной группы, их интересов и потребностей, уровня компетентности, регламента и многих других факторов, определяющих возможности внедрения кейс - технологий, их подготовки и проведения.</a:t>
            </a:r>
          </a:p>
        </p:txBody>
      </p:sp>
      <p:pic>
        <p:nvPicPr>
          <p:cNvPr id="26628" name="Рисунок 4" descr="Изображение в Рисунок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750" y="0"/>
            <a:ext cx="161925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Прямоугольник 6"/>
          <p:cNvSpPr>
            <a:spLocks noGrp="1" noChangeArrowheads="1"/>
          </p:cNvSpPr>
          <p:nvPr>
            <p:ph type="body" idx="1"/>
          </p:nvPr>
        </p:nvSpPr>
        <p:spPr>
          <a:xfrm>
            <a:off x="468313" y="1916113"/>
            <a:ext cx="8183562" cy="4187825"/>
          </a:xfrm>
          <a:noFill/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ru-RU" b="1" i="1" smtClean="0"/>
              <a:t>“Самое главное в жизни – это собственный опыт”.</a:t>
            </a:r>
            <a:br>
              <a:rPr lang="ru-RU" b="1" i="1" smtClean="0"/>
            </a:br>
            <a:r>
              <a:rPr lang="ru-RU" b="1" i="1" smtClean="0"/>
              <a:t>                               </a:t>
            </a:r>
          </a:p>
          <a:p>
            <a:pPr algn="r">
              <a:buFont typeface="Wingdings 2" pitchFamily="18" charset="2"/>
              <a:buNone/>
            </a:pPr>
            <a:r>
              <a:rPr lang="ru-RU" b="1" i="1" smtClean="0"/>
              <a:t>В. Скотт</a:t>
            </a: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183880" cy="100811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 smtClean="0"/>
              <a:t>Кейс-технологии</a:t>
            </a:r>
            <a:r>
              <a:rPr lang="ru-RU" dirty="0" smtClean="0"/>
              <a:t> направлены на развитие компетенций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268760"/>
            <a:ext cx="8964488" cy="5589240"/>
          </a:xfrm>
        </p:spPr>
        <p:txBody>
          <a:bodyPr/>
          <a:lstStyle/>
          <a:p>
            <a:pPr marL="514350" indent="-514350">
              <a:buNone/>
            </a:pPr>
            <a:r>
              <a:rPr lang="ru-RU" sz="2600" u="sng" dirty="0" smtClean="0"/>
              <a:t>обучаемые</a:t>
            </a:r>
            <a:r>
              <a:rPr lang="ru-RU" sz="2600" dirty="0" smtClean="0"/>
              <a:t> </a:t>
            </a:r>
          </a:p>
          <a:p>
            <a:pPr marL="274638" indent="-274638">
              <a:buNone/>
            </a:pPr>
            <a:r>
              <a:rPr lang="ru-RU" sz="2600" dirty="0" smtClean="0"/>
              <a:t>- получают коммуникативные навыки;</a:t>
            </a:r>
          </a:p>
          <a:p>
            <a:pPr marL="274638" indent="-274638">
              <a:buNone/>
            </a:pPr>
            <a:endParaRPr lang="ru-RU" sz="1050" dirty="0" smtClean="0"/>
          </a:p>
          <a:p>
            <a:pPr marL="274638" indent="-274638">
              <a:buNone/>
            </a:pPr>
            <a:r>
              <a:rPr lang="ru-RU" sz="2600" dirty="0" smtClean="0"/>
              <a:t>- развивают презентационные умения;</a:t>
            </a:r>
          </a:p>
          <a:p>
            <a:pPr marL="274638" indent="-274638">
              <a:buFontTx/>
              <a:buChar char="-"/>
            </a:pPr>
            <a:endParaRPr lang="ru-RU" sz="1050" dirty="0" smtClean="0"/>
          </a:p>
          <a:p>
            <a:pPr marL="274638" indent="-274638">
              <a:buNone/>
            </a:pPr>
            <a:r>
              <a:rPr lang="ru-RU" sz="2600" dirty="0" smtClean="0"/>
              <a:t>- формируют интерактивные умения, </a:t>
            </a:r>
            <a:r>
              <a:rPr lang="ru-RU" sz="2600" dirty="0" err="1" smtClean="0"/>
              <a:t>позво-ляющие</a:t>
            </a:r>
            <a:r>
              <a:rPr lang="ru-RU" sz="2600" dirty="0" smtClean="0"/>
              <a:t> эффективно взаимодействовать и принимать коллективные решения;</a:t>
            </a:r>
          </a:p>
          <a:p>
            <a:pPr marL="274638" indent="-274638">
              <a:buFontTx/>
              <a:buChar char="-"/>
            </a:pPr>
            <a:endParaRPr lang="ru-RU" sz="1050" dirty="0" smtClean="0"/>
          </a:p>
          <a:p>
            <a:pPr marL="274638" indent="-274638">
              <a:buNone/>
            </a:pPr>
            <a:r>
              <a:rPr lang="ru-RU" sz="2600" dirty="0" smtClean="0"/>
              <a:t>- приобретают экспертные умения и навыки;</a:t>
            </a:r>
          </a:p>
          <a:p>
            <a:pPr marL="274638" indent="-274638">
              <a:buFontTx/>
              <a:buChar char="-"/>
            </a:pPr>
            <a:endParaRPr lang="ru-RU" sz="1050" dirty="0" smtClean="0"/>
          </a:p>
          <a:p>
            <a:pPr marL="274638" indent="-274638">
              <a:buNone/>
            </a:pPr>
            <a:r>
              <a:rPr lang="ru-RU" sz="2600" dirty="0" smtClean="0"/>
              <a:t>- учатся учиться, самостоятельно находить необходимую информацию для решения ситуационных проблем.</a:t>
            </a:r>
            <a:endParaRPr lang="ru-RU" sz="2600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183880" cy="648072"/>
          </a:xfrm>
        </p:spPr>
        <p:txBody>
          <a:bodyPr/>
          <a:lstStyle/>
          <a:p>
            <a:pPr algn="ctr"/>
            <a:r>
              <a:rPr lang="ru-RU" dirty="0" smtClean="0"/>
              <a:t>Методы </a:t>
            </a:r>
            <a:r>
              <a:rPr lang="ru-RU" dirty="0" err="1" smtClean="0"/>
              <a:t>кейс-технологии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616624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sz="2700" dirty="0" smtClean="0"/>
              <a:t>Наиболее распространённым методом </a:t>
            </a:r>
            <a:r>
              <a:rPr lang="ru-RU" sz="2700" dirty="0" err="1" smtClean="0"/>
              <a:t>кейс-технологии</a:t>
            </a:r>
            <a:r>
              <a:rPr lang="ru-RU" sz="2700" dirty="0" smtClean="0"/>
              <a:t> является </a:t>
            </a:r>
            <a:r>
              <a:rPr lang="ru-RU" sz="2700" b="1" dirty="0" smtClean="0"/>
              <a:t>метод ситуационного анализа</a:t>
            </a:r>
            <a:r>
              <a:rPr lang="ru-RU" sz="2700" dirty="0" smtClean="0"/>
              <a:t>, разновидностями которого являются:</a:t>
            </a:r>
          </a:p>
          <a:p>
            <a:pPr>
              <a:buNone/>
            </a:pPr>
            <a:endParaRPr lang="ru-RU" sz="2700" dirty="0" smtClean="0"/>
          </a:p>
          <a:p>
            <a:pPr>
              <a:buNone/>
            </a:pPr>
            <a:r>
              <a:rPr lang="ru-RU" sz="2700" dirty="0" smtClean="0"/>
              <a:t>	- анализ конкретных ситуаций (АКС);</a:t>
            </a:r>
          </a:p>
          <a:p>
            <a:pPr>
              <a:buNone/>
            </a:pPr>
            <a:endParaRPr lang="ru-RU" sz="2700" dirty="0" smtClean="0"/>
          </a:p>
          <a:p>
            <a:pPr>
              <a:buNone/>
            </a:pPr>
            <a:r>
              <a:rPr lang="ru-RU" sz="2700" dirty="0" smtClean="0"/>
              <a:t>	- ситуационные задачи и упражнения;</a:t>
            </a:r>
          </a:p>
          <a:p>
            <a:pPr>
              <a:buNone/>
            </a:pPr>
            <a:endParaRPr lang="ru-RU" sz="2700" dirty="0" smtClean="0"/>
          </a:p>
          <a:p>
            <a:pPr>
              <a:buNone/>
            </a:pPr>
            <a:r>
              <a:rPr lang="ru-RU" sz="2700" dirty="0" smtClean="0"/>
              <a:t>	- </a:t>
            </a:r>
            <a:r>
              <a:rPr lang="ru-RU" sz="2700" dirty="0" err="1" smtClean="0"/>
              <a:t>кейс-стади</a:t>
            </a:r>
            <a:r>
              <a:rPr lang="ru-RU" sz="2700" dirty="0" smtClean="0"/>
              <a:t> или метод учебных конкретных     	ситуаций.</a:t>
            </a:r>
            <a:endParaRPr lang="ru-RU" sz="2700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183880" cy="100811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 smtClean="0"/>
              <a:t>Кейс-стади</a:t>
            </a:r>
            <a:r>
              <a:rPr lang="ru-RU" dirty="0" smtClean="0"/>
              <a:t> или метод учебных конкретных ситуаций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40060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		</a:t>
            </a:r>
            <a:r>
              <a:rPr lang="ru-RU" sz="2400" dirty="0" smtClean="0"/>
              <a:t>Суть метода </a:t>
            </a:r>
            <a:r>
              <a:rPr lang="ru-RU" sz="2400" dirty="0" err="1" smtClean="0"/>
              <a:t>кейс-стади</a:t>
            </a:r>
            <a:r>
              <a:rPr lang="ru-RU" sz="2400" dirty="0" smtClean="0"/>
              <a:t> заключается в том, что группа обучающихся знакомится с ситуацией, анализирует её, диагностирует проблему и представляет свои идеи и решения в дискуссии с другими группами.</a:t>
            </a:r>
          </a:p>
          <a:p>
            <a:pPr>
              <a:buNone/>
            </a:pPr>
            <a:r>
              <a:rPr lang="ru-RU" sz="2400" dirty="0" smtClean="0"/>
              <a:t>		Метод </a:t>
            </a:r>
            <a:r>
              <a:rPr lang="ru-RU" sz="2400" dirty="0" err="1" smtClean="0"/>
              <a:t>кейс-стади</a:t>
            </a:r>
            <a:r>
              <a:rPr lang="ru-RU" sz="2400" dirty="0" smtClean="0"/>
              <a:t> – это метод обучения, при котором учащиеся и учитель участвуют в непосредственном обсуждении деловых ситуаций или задач, что делает данный метод наиболее эффективным.</a:t>
            </a:r>
            <a:endParaRPr lang="ru-RU" sz="2400" dirty="0"/>
          </a:p>
        </p:txBody>
      </p:sp>
      <p:pic>
        <p:nvPicPr>
          <p:cNvPr id="4" name="Рисунок 3" descr="keis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44208" y="5096670"/>
            <a:ext cx="2071112" cy="1761330"/>
          </a:xfrm>
          <a:prstGeom prst="rect">
            <a:avLst/>
          </a:prstGeom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183880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Технология метода </a:t>
            </a:r>
            <a:r>
              <a:rPr lang="ru-RU" dirty="0" err="1" smtClean="0"/>
              <a:t>кейс-стади</a:t>
            </a:r>
            <a:r>
              <a:rPr lang="ru-RU" dirty="0" smtClean="0"/>
              <a:t> заключается в следующем: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268760"/>
            <a:ext cx="8568952" cy="5328592"/>
          </a:xfrm>
        </p:spPr>
        <p:txBody>
          <a:bodyPr/>
          <a:lstStyle/>
          <a:p>
            <a:pPr marL="441325" indent="-441325">
              <a:buNone/>
            </a:pPr>
            <a:r>
              <a:rPr lang="ru-RU" sz="2400" dirty="0" smtClean="0"/>
              <a:t>1. По определённым правилам разрабатывается модель конкретной ситуации, отражающая тот комплекс знаний и практических навыков, которые должны приобрести учащиеся.</a:t>
            </a:r>
          </a:p>
          <a:p>
            <a:pPr marL="441325" indent="-441325">
              <a:buNone/>
            </a:pPr>
            <a:r>
              <a:rPr lang="ru-RU" sz="2400" dirty="0" smtClean="0"/>
              <a:t>2. Описанная ситуация должна содержать проблему, которую диагностируют сами учащиеся.</a:t>
            </a:r>
          </a:p>
          <a:p>
            <a:pPr marL="441325" indent="-441325">
              <a:buNone/>
            </a:pPr>
            <a:r>
              <a:rPr lang="ru-RU" sz="2400" dirty="0" smtClean="0"/>
              <a:t>3. Учащиеся предлагают варианты решений проблемы, исходя из имеющихся знаний и умений.</a:t>
            </a:r>
          </a:p>
          <a:p>
            <a:pPr marL="441325" indent="-441325">
              <a:buNone/>
            </a:pPr>
            <a:endParaRPr lang="ru-RU" sz="2400" dirty="0" smtClean="0"/>
          </a:p>
          <a:p>
            <a:pPr marL="441325" indent="-441325">
              <a:buNone/>
            </a:pPr>
            <a:r>
              <a:rPr lang="ru-RU" sz="2400" dirty="0" smtClean="0"/>
              <a:t>	</a:t>
            </a:r>
            <a:r>
              <a:rPr lang="ru-RU" sz="2400" b="1" dirty="0" smtClean="0"/>
              <a:t>Преподаватель</a:t>
            </a:r>
            <a:r>
              <a:rPr lang="ru-RU" sz="2400" dirty="0" smtClean="0"/>
              <a:t> выступает </a:t>
            </a:r>
            <a:r>
              <a:rPr lang="ru-RU" sz="2400" b="1" dirty="0" smtClean="0"/>
              <a:t>в роли диспетчера </a:t>
            </a:r>
            <a:r>
              <a:rPr lang="ru-RU" sz="2400" dirty="0" smtClean="0"/>
              <a:t>процесса взаимодействия учащихся.	 </a:t>
            </a:r>
            <a:endParaRPr lang="ru-RU" sz="2400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183880" cy="648072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Плюсы метода </a:t>
            </a:r>
            <a:r>
              <a:rPr lang="ru-RU" sz="3200" dirty="0" err="1" smtClean="0"/>
              <a:t>кейс-стади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400600"/>
          </a:xfrm>
        </p:spPr>
        <p:txBody>
          <a:bodyPr/>
          <a:lstStyle/>
          <a:p>
            <a:pPr>
              <a:buNone/>
            </a:pPr>
            <a:r>
              <a:rPr lang="ru-RU" sz="2400" dirty="0" smtClean="0"/>
              <a:t>	Представляет собой разновидность </a:t>
            </a:r>
            <a:r>
              <a:rPr lang="ru-RU" sz="2400" dirty="0" err="1" smtClean="0"/>
              <a:t>исследовательско-аналитической</a:t>
            </a:r>
            <a:r>
              <a:rPr lang="ru-RU" sz="2400" dirty="0" smtClean="0"/>
              <a:t> технологии.</a:t>
            </a:r>
          </a:p>
          <a:p>
            <a:pPr>
              <a:buNone/>
            </a:pPr>
            <a:endParaRPr lang="ru-RU" sz="1000" dirty="0" smtClean="0"/>
          </a:p>
          <a:p>
            <a:pPr>
              <a:buNone/>
            </a:pPr>
            <a:r>
              <a:rPr lang="ru-RU" sz="2400" dirty="0" smtClean="0"/>
              <a:t>	Является технологией коллективного обучения.</a:t>
            </a:r>
          </a:p>
          <a:p>
            <a:pPr>
              <a:buNone/>
            </a:pPr>
            <a:endParaRPr lang="ru-RU" sz="1000" dirty="0" smtClean="0"/>
          </a:p>
          <a:p>
            <a:pPr>
              <a:buNone/>
            </a:pPr>
            <a:r>
              <a:rPr lang="ru-RU" sz="2400" dirty="0" smtClean="0"/>
              <a:t>	Интегрирует в себе технологию развивающего обучения.</a:t>
            </a:r>
          </a:p>
          <a:p>
            <a:pPr>
              <a:buNone/>
            </a:pPr>
            <a:endParaRPr lang="ru-RU" sz="1000" dirty="0" smtClean="0"/>
          </a:p>
          <a:p>
            <a:pPr>
              <a:buNone/>
            </a:pPr>
            <a:r>
              <a:rPr lang="ru-RU" sz="2400" dirty="0" smtClean="0"/>
              <a:t>	Выступает в обучении как синергетическая технология («погружение» в ситуацию, «умножение» знаний, «озарение», «открытие»).</a:t>
            </a:r>
          </a:p>
          <a:p>
            <a:pPr>
              <a:buNone/>
            </a:pPr>
            <a:endParaRPr lang="ru-RU" sz="1000" dirty="0" smtClean="0"/>
          </a:p>
          <a:p>
            <a:pPr>
              <a:buNone/>
            </a:pPr>
            <a:r>
              <a:rPr lang="ru-RU" sz="2400" dirty="0" smtClean="0"/>
              <a:t>	Позволяет создать ситуацию успеха.</a:t>
            </a:r>
          </a:p>
          <a:p>
            <a:pPr>
              <a:buNone/>
            </a:pPr>
            <a:endParaRPr lang="ru-RU" sz="1000" dirty="0" smtClean="0"/>
          </a:p>
          <a:p>
            <a:pPr>
              <a:buNone/>
            </a:pPr>
            <a:r>
              <a:rPr lang="ru-RU" sz="2400" dirty="0" smtClean="0"/>
              <a:t>	Относится к разновидностям проектной технологии.</a:t>
            </a:r>
            <a:endParaRPr lang="ru-RU" sz="2400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18388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Классификация кейсов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24744"/>
            <a:ext cx="8892480" cy="5472608"/>
          </a:xfrm>
        </p:spPr>
        <p:txBody>
          <a:bodyPr/>
          <a:lstStyle/>
          <a:p>
            <a:pPr marL="514350" indent="-514350">
              <a:buNone/>
            </a:pPr>
            <a:r>
              <a:rPr lang="ru-RU" dirty="0" smtClean="0"/>
              <a:t>1.	Иллюстративные учебные ситуации – кейсы, цель которых обучить алгоритму принятия правильного решения в определённой ситуации.</a:t>
            </a:r>
          </a:p>
          <a:p>
            <a:pPr marL="514350" indent="-514350">
              <a:buNone/>
            </a:pPr>
            <a:endParaRPr lang="ru-RU" sz="1000" dirty="0" smtClean="0"/>
          </a:p>
          <a:p>
            <a:pPr marL="514350" indent="-514350">
              <a:buNone/>
            </a:pPr>
            <a:r>
              <a:rPr lang="ru-RU" dirty="0" smtClean="0"/>
              <a:t>2.	Учебные ситуации с формулированием проблемы – кейсы, в которых описывается ситуация и формулируется проблема.</a:t>
            </a:r>
          </a:p>
          <a:p>
            <a:pPr marL="514350" indent="-514350">
              <a:buNone/>
            </a:pPr>
            <a:endParaRPr lang="ru-RU" sz="1000" dirty="0" smtClean="0"/>
          </a:p>
          <a:p>
            <a:pPr marL="514350" indent="-514350">
              <a:buNone/>
            </a:pPr>
            <a:r>
              <a:rPr lang="ru-RU" dirty="0" smtClean="0"/>
              <a:t>	</a:t>
            </a:r>
            <a:r>
              <a:rPr lang="ru-RU" u="sng" dirty="0" smtClean="0"/>
              <a:t>Цель</a:t>
            </a:r>
            <a:r>
              <a:rPr lang="ru-RU" dirty="0" smtClean="0"/>
              <a:t> – самостоятельно выявить проблему, указать пути её решения.</a:t>
            </a:r>
            <a:endParaRPr lang="ru-RU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1073</TotalTime>
  <Words>1101</Words>
  <Application>Microsoft Office PowerPoint</Application>
  <PresentationFormat>Экран (4:3)</PresentationFormat>
  <Paragraphs>202</Paragraphs>
  <Slides>35</Slides>
  <Notes>16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45" baseType="lpstr">
      <vt:lpstr>Arial</vt:lpstr>
      <vt:lpstr>Arial Narrow</vt:lpstr>
      <vt:lpstr>Calibri</vt:lpstr>
      <vt:lpstr>Segoe UI</vt:lpstr>
      <vt:lpstr>Symbol</vt:lpstr>
      <vt:lpstr>Times New Roman</vt:lpstr>
      <vt:lpstr>Verdana</vt:lpstr>
      <vt:lpstr>Wingdings</vt:lpstr>
      <vt:lpstr>Wingdings 2</vt:lpstr>
      <vt:lpstr>Аспект</vt:lpstr>
      <vt:lpstr>Кейс – технологии  в учебном процессе</vt:lpstr>
      <vt:lpstr>Презентация PowerPoint</vt:lpstr>
      <vt:lpstr>Кейс–технология – это…</vt:lpstr>
      <vt:lpstr>Кейс-технологии направлены на развитие компетенций </vt:lpstr>
      <vt:lpstr>Методы кейс-технологии</vt:lpstr>
      <vt:lpstr>Кейс-стади или метод учебных конкретных ситуаций </vt:lpstr>
      <vt:lpstr>Технология метода кейс-стади заключается в следующем:</vt:lpstr>
      <vt:lpstr>Плюсы метода кейс-стади</vt:lpstr>
      <vt:lpstr>Классификация кейсов</vt:lpstr>
      <vt:lpstr>Классификация кейсов</vt:lpstr>
      <vt:lpstr>Процедура работы с кейсом</vt:lpstr>
      <vt:lpstr>Этапы работы над кейсом</vt:lpstr>
      <vt:lpstr>Этапы работы над кейсом</vt:lpstr>
      <vt:lpstr>Вывод:</vt:lpstr>
      <vt:lpstr>Презентация PowerPoint</vt:lpstr>
      <vt:lpstr>Возможности кейс - технологии  в обогащающем обучении</vt:lpstr>
      <vt:lpstr>Методы кейс - технологии</vt:lpstr>
      <vt:lpstr>Метод инцидентов</vt:lpstr>
      <vt:lpstr>Метод разбора деловой корреспонденции («баскетметод»)</vt:lpstr>
      <vt:lpstr>Игровое проектирование</vt:lpstr>
      <vt:lpstr>Ситуационно-ролевая игра</vt:lpstr>
      <vt:lpstr>Метод дискуссии</vt:lpstr>
      <vt:lpstr>Кейс - стади</vt:lpstr>
      <vt:lpstr>Презентация PowerPoint</vt:lpstr>
      <vt:lpstr>Презентация PowerPoint</vt:lpstr>
      <vt:lpstr>Особенности:</vt:lpstr>
      <vt:lpstr>Использование кейс – стади…</vt:lpstr>
      <vt:lpstr>Работа ученика с кейсом</vt:lpstr>
      <vt:lpstr>Действия учителя в кейс - технологии</vt:lpstr>
      <vt:lpstr>Презентация PowerPoint</vt:lpstr>
      <vt:lpstr>Презентация PowerPoint</vt:lpstr>
      <vt:lpstr>Виды кейсов</vt:lpstr>
      <vt:lpstr>Примеры</vt:lpstr>
      <vt:lpstr>Вывод </vt:lpstr>
      <vt:lpstr>Презентация PowerPoint</vt:lpstr>
    </vt:vector>
  </TitlesOfParts>
  <Company>JKX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Кейс – технологии в учебном процессе</dc:title>
  <dc:creator>user</dc:creator>
  <cp:lastModifiedBy>Слушатель</cp:lastModifiedBy>
  <cp:revision>96</cp:revision>
  <dcterms:created xsi:type="dcterms:W3CDTF">2010-04-10T16:46:07Z</dcterms:created>
  <dcterms:modified xsi:type="dcterms:W3CDTF">2017-08-17T07:12:40Z</dcterms:modified>
</cp:coreProperties>
</file>