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A2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6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6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A20042"/>
                </a:solidFill>
                <a:latin typeface="Georgia" pitchFamily="18" charset="0"/>
              </a:rPr>
              <a:t>Безопасное использование интерактивных средств обучения </a:t>
            </a:r>
            <a:r>
              <a:rPr lang="ru-RU" sz="3600" dirty="0" smtClean="0">
                <a:solidFill>
                  <a:srgbClr val="A20042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A20042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A20042"/>
                </a:solidFill>
                <a:latin typeface="Georgia" pitchFamily="18" charset="0"/>
              </a:rPr>
              <a:t>в дошкольных образовательных организациях</a:t>
            </a:r>
            <a:r>
              <a:rPr lang="ru-RU" dirty="0" smtClean="0">
                <a:solidFill>
                  <a:srgbClr val="A20042"/>
                </a:solidFill>
              </a:rPr>
              <a:t/>
            </a:r>
            <a:br>
              <a:rPr lang="ru-RU" dirty="0" smtClean="0">
                <a:solidFill>
                  <a:srgbClr val="A20042"/>
                </a:solidFill>
              </a:rPr>
            </a:br>
            <a:endParaRPr lang="ru-RU" dirty="0">
              <a:solidFill>
                <a:srgbClr val="A20042"/>
              </a:solidFill>
            </a:endParaRPr>
          </a:p>
        </p:txBody>
      </p:sp>
      <p:pic>
        <p:nvPicPr>
          <p:cNvPr id="4" name="Содержимое 3" descr="фон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58"/>
            <a:ext cx="3286148" cy="2143140"/>
          </a:xfrm>
          <a:prstGeom prst="rect">
            <a:avLst/>
          </a:prstGeom>
        </p:spPr>
      </p:pic>
      <p:pic>
        <p:nvPicPr>
          <p:cNvPr id="5" name="Рисунок 4" descr="логотип ИРО прозрач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34"/>
            <a:ext cx="1285884" cy="1285884"/>
          </a:xfrm>
          <a:prstGeom prst="rect">
            <a:avLst/>
          </a:prstGeom>
        </p:spPr>
      </p:pic>
      <p:pic>
        <p:nvPicPr>
          <p:cNvPr id="8" name="Рисунок 7" descr="фон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831252"/>
            <a:ext cx="3143272" cy="199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49774_stock-vector-interactive-surface-t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571618"/>
            <a:ext cx="4204786" cy="316059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857238"/>
            <a:ext cx="55007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Непрерывная продолжительность работы </a:t>
            </a:r>
          </a:p>
          <a:p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с интерактивными средствами обучения </a:t>
            </a:r>
          </a:p>
          <a:p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для детей 5 лет не должна превышать 10 минут, </a:t>
            </a:r>
          </a:p>
          <a:p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для детей 6-7 лет – 15 </a:t>
            </a: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минут</a:t>
            </a: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8" name="Рисунок 7" descr="фон9.png"/>
          <p:cNvPicPr>
            <a:picLocks noChangeAspect="1"/>
          </p:cNvPicPr>
          <p:nvPr/>
        </p:nvPicPr>
        <p:blipFill>
          <a:blip r:embed="rId4" cstate="print"/>
          <a:srcRect l="59527" t="41698"/>
          <a:stretch>
            <a:fillRect/>
          </a:stretch>
        </p:blipFill>
        <p:spPr>
          <a:xfrm>
            <a:off x="428596" y="3214692"/>
            <a:ext cx="1593505" cy="1610682"/>
          </a:xfrm>
          <a:prstGeom prst="rect">
            <a:avLst/>
          </a:prstGeom>
        </p:spPr>
      </p:pic>
      <p:pic>
        <p:nvPicPr>
          <p:cNvPr id="10" name="Рисунок 9" descr="фон9.png"/>
          <p:cNvPicPr>
            <a:picLocks noChangeAspect="1"/>
          </p:cNvPicPr>
          <p:nvPr/>
        </p:nvPicPr>
        <p:blipFill>
          <a:blip r:embed="rId5"/>
          <a:srcRect l="70179" r="21750" b="87385"/>
          <a:stretch>
            <a:fillRect/>
          </a:stretch>
        </p:blipFill>
        <p:spPr>
          <a:xfrm>
            <a:off x="1428728" y="2857502"/>
            <a:ext cx="571504" cy="626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86116" y="2143122"/>
            <a:ext cx="2583367" cy="2000264"/>
            <a:chOff x="500034" y="1357304"/>
            <a:chExt cx="2583367" cy="2000264"/>
          </a:xfrm>
        </p:grpSpPr>
        <p:pic>
          <p:nvPicPr>
            <p:cNvPr id="4" name="Рисунок 3" descr="Без названия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1357304"/>
              <a:ext cx="2583367" cy="200026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571472" y="1428742"/>
              <a:ext cx="2428892" cy="17859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1472" y="1785932"/>
              <a:ext cx="24288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  <a:latin typeface="Georgia" pitchFamily="18" charset="0"/>
                </a:rPr>
                <a:t>Неправильно подобранные цвета текста и фона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0034" y="2143122"/>
            <a:ext cx="2583367" cy="2000264"/>
            <a:chOff x="3286116" y="1357304"/>
            <a:chExt cx="2583367" cy="2000264"/>
          </a:xfrm>
        </p:grpSpPr>
        <p:pic>
          <p:nvPicPr>
            <p:cNvPr id="7" name="Рисунок 6" descr="Без названия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6116" y="1357304"/>
              <a:ext cx="2583367" cy="2000264"/>
            </a:xfrm>
            <a:prstGeom prst="rect">
              <a:avLst/>
            </a:prstGeom>
          </p:spPr>
        </p:pic>
        <p:pic>
          <p:nvPicPr>
            <p:cNvPr id="11" name="Рисунок 10" descr="circles-colorful-rainbow-bright-107398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7554" y="1428742"/>
              <a:ext cx="2428892" cy="178595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571472" y="2428874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Очень яркий фон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000760" y="2143122"/>
            <a:ext cx="2583367" cy="2000264"/>
            <a:chOff x="6072198" y="1285866"/>
            <a:chExt cx="2583367" cy="2000264"/>
          </a:xfrm>
        </p:grpSpPr>
        <p:pic>
          <p:nvPicPr>
            <p:cNvPr id="8" name="Рисунок 7" descr="Без названия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2198" y="1285866"/>
              <a:ext cx="2583367" cy="2000264"/>
            </a:xfrm>
            <a:prstGeom prst="rect">
              <a:avLst/>
            </a:prstGeom>
          </p:spPr>
        </p:pic>
        <p:pic>
          <p:nvPicPr>
            <p:cNvPr id="16" name="Рисунок 15" descr="c5fbb1998b7d0b02bea34279dd49d2c3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3637" y="1357305"/>
              <a:ext cx="436566" cy="785818"/>
            </a:xfrm>
            <a:prstGeom prst="rect">
              <a:avLst/>
            </a:prstGeom>
          </p:spPr>
        </p:pic>
        <p:pic>
          <p:nvPicPr>
            <p:cNvPr id="17" name="Рисунок 16" descr="c5fbb1998b7d0b02bea34279dd49d2c3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2330" y="1357304"/>
              <a:ext cx="436566" cy="785818"/>
            </a:xfrm>
            <a:prstGeom prst="rect">
              <a:avLst/>
            </a:prstGeom>
          </p:spPr>
        </p:pic>
        <p:pic>
          <p:nvPicPr>
            <p:cNvPr id="18" name="Рисунок 17" descr="c5fbb1998b7d0b02bea34279dd49d2c3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9586" y="1357304"/>
              <a:ext cx="436566" cy="785818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143636" y="2214560"/>
              <a:ext cx="24106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3300"/>
                  </a:solidFill>
                  <a:latin typeface="Georgia" pitchFamily="18" charset="0"/>
                </a:rPr>
                <a:t>Излишняя анимация</a:t>
              </a:r>
              <a:endParaRPr lang="ru-RU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57158" y="114299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20042"/>
                </a:solidFill>
                <a:latin typeface="Georgia" pitchFamily="18" charset="0"/>
              </a:rPr>
              <a:t>Ошибки в оформлении</a:t>
            </a:r>
            <a:endParaRPr lang="ru-RU" sz="2400" dirty="0">
              <a:solidFill>
                <a:srgbClr val="A200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57158" y="1285866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A20042"/>
                </a:solidFill>
                <a:latin typeface="Georgia" pitchFamily="18" charset="0"/>
              </a:rPr>
              <a:t>Медиакомпетентность  - </a:t>
            </a: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способность использовать, анализировать, оценивать и передавать сообщения  в различных формах </a:t>
            </a:r>
          </a:p>
          <a:p>
            <a:pPr algn="ctr"/>
            <a:endParaRPr lang="ru-RU" sz="2400" dirty="0">
              <a:solidFill>
                <a:srgbClr val="A20042"/>
              </a:solidFill>
            </a:endParaRPr>
          </a:p>
        </p:txBody>
      </p:sp>
      <p:pic>
        <p:nvPicPr>
          <p:cNvPr id="22" name="Рисунок 21" descr="image_image_38280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500312"/>
            <a:ext cx="1368020" cy="1442129"/>
          </a:xfrm>
          <a:prstGeom prst="rect">
            <a:avLst/>
          </a:prstGeom>
        </p:spPr>
      </p:pic>
      <p:pic>
        <p:nvPicPr>
          <p:cNvPr id="20" name="Рисунок 19" descr="500px-Russia_0+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357568"/>
            <a:ext cx="1166804" cy="1166804"/>
          </a:xfrm>
          <a:prstGeom prst="rect">
            <a:avLst/>
          </a:prstGeom>
        </p:spPr>
      </p:pic>
      <p:pic>
        <p:nvPicPr>
          <p:cNvPr id="23" name="Рисунок 22" descr="160434188-612x6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2928940"/>
            <a:ext cx="2414584" cy="1593941"/>
          </a:xfrm>
          <a:prstGeom prst="rect">
            <a:avLst/>
          </a:prstGeom>
        </p:spPr>
      </p:pic>
      <p:pic>
        <p:nvPicPr>
          <p:cNvPr id="24" name="Рисунок 23" descr="2472832030262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2285998"/>
            <a:ext cx="1209860" cy="1661195"/>
          </a:xfrm>
          <a:prstGeom prst="rect">
            <a:avLst/>
          </a:prstGeom>
        </p:spPr>
      </p:pic>
      <p:pic>
        <p:nvPicPr>
          <p:cNvPr id="25" name="Рисунок 24" descr="chat_v2_icon-icons.com_677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3286130"/>
            <a:ext cx="1323984" cy="132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57158" y="2214560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20042"/>
                </a:solidFill>
                <a:latin typeface="Georgia" pitchFamily="18" charset="0"/>
              </a:rPr>
              <a:t>СПАСИБО ЗА ВНИМАНИЕ!</a:t>
            </a:r>
            <a:endParaRPr lang="ru-RU" sz="3200" dirty="0">
              <a:solidFill>
                <a:srgbClr val="A200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echnology-png-tech-icon-103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642924"/>
            <a:ext cx="5286412" cy="4003302"/>
          </a:xfrm>
        </p:spPr>
      </p:pic>
      <p:pic>
        <p:nvPicPr>
          <p:cNvPr id="7" name="Рисунок 6" descr="фон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492830"/>
            <a:ext cx="3926587" cy="2335391"/>
          </a:xfrm>
          <a:prstGeom prst="rect">
            <a:avLst/>
          </a:prstGeom>
        </p:spPr>
      </p:pic>
      <p:pic>
        <p:nvPicPr>
          <p:cNvPr id="8" name="Рисунок 7" descr="фон7.png"/>
          <p:cNvPicPr>
            <a:picLocks noChangeAspect="1"/>
          </p:cNvPicPr>
          <p:nvPr/>
        </p:nvPicPr>
        <p:blipFill>
          <a:blip r:embed="rId5"/>
          <a:srcRect l="3991" t="12548" r="75345" b="61214"/>
          <a:stretch>
            <a:fillRect/>
          </a:stretch>
        </p:blipFill>
        <p:spPr>
          <a:xfrm>
            <a:off x="6572264" y="571486"/>
            <a:ext cx="2219088" cy="164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857238"/>
            <a:ext cx="8429684" cy="3737385"/>
          </a:xfrm>
        </p:spPr>
        <p:txBody>
          <a:bodyPr>
            <a:noAutofit/>
          </a:bodyPr>
          <a:lstStyle/>
          <a:p>
            <a:pPr marL="0" indent="363538" algn="ctr">
              <a:buNone/>
            </a:pPr>
            <a:r>
              <a:rPr lang="ru-RU" sz="1600" dirty="0" smtClean="0">
                <a:latin typeface="Georgia" pitchFamily="18" charset="0"/>
              </a:rPr>
              <a:t>Образовательный процесс строится на основе </a:t>
            </a:r>
          </a:p>
          <a:p>
            <a:pPr marL="0" indent="363538" algn="ctr">
              <a:buNone/>
            </a:pPr>
            <a:r>
              <a:rPr lang="ru-RU" sz="1600" b="1" dirty="0" err="1" smtClean="0">
                <a:solidFill>
                  <a:srgbClr val="003300"/>
                </a:solidFill>
                <a:latin typeface="Georgia" pitchFamily="18" charset="0"/>
              </a:rPr>
              <a:t>субъект-субъектного</a:t>
            </a:r>
            <a:r>
              <a:rPr lang="ru-RU" sz="1600" b="1" dirty="0" smtClean="0">
                <a:solidFill>
                  <a:srgbClr val="003300"/>
                </a:solidFill>
                <a:latin typeface="Georgia" pitchFamily="18" charset="0"/>
              </a:rPr>
              <a:t> взаимодействия</a:t>
            </a:r>
          </a:p>
          <a:p>
            <a:pPr marL="0" indent="363538">
              <a:buNone/>
            </a:pPr>
            <a:endParaRPr lang="ru-RU" sz="800" dirty="0" smtClean="0">
              <a:latin typeface="Georgia" pitchFamily="18" charset="0"/>
            </a:endParaRPr>
          </a:p>
          <a:p>
            <a:pPr marL="0" indent="363538">
              <a:buNone/>
            </a:pPr>
            <a:endParaRPr lang="ru-RU" sz="800" dirty="0" smtClean="0">
              <a:latin typeface="Georgia" pitchFamily="18" charset="0"/>
            </a:endParaRPr>
          </a:p>
          <a:p>
            <a:pPr marL="0" indent="363538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0" indent="363538">
              <a:buNone/>
            </a:pPr>
            <a:r>
              <a:rPr lang="ru-RU" sz="1600" i="1" dirty="0" smtClean="0">
                <a:solidFill>
                  <a:srgbClr val="A20042"/>
                </a:solidFill>
                <a:latin typeface="Georgia" pitchFamily="18" charset="0"/>
              </a:rPr>
              <a:t>Интерактивное обучение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– это обучение с хорошо организованной обратной связью субъектов и объектов обучения, с двусторонним обменом информацией между </a:t>
            </a:r>
            <a:r>
              <a:rPr lang="ru-RU" sz="1600" dirty="0" smtClean="0">
                <a:latin typeface="Georgia" pitchFamily="18" charset="0"/>
              </a:rPr>
              <a:t>ними</a:t>
            </a:r>
            <a:endParaRPr lang="ru-RU" sz="1600" dirty="0" smtClean="0">
              <a:latin typeface="Georgia" pitchFamily="18" charset="0"/>
            </a:endParaRPr>
          </a:p>
          <a:p>
            <a:pPr marL="0" indent="363538">
              <a:buNone/>
            </a:pPr>
            <a:endParaRPr lang="ru-RU" sz="800" dirty="0" smtClean="0">
              <a:latin typeface="Georgia" pitchFamily="18" charset="0"/>
            </a:endParaRPr>
          </a:p>
          <a:p>
            <a:pPr marL="0" indent="363538">
              <a:buNone/>
            </a:pPr>
            <a:endParaRPr lang="ru-RU" sz="800" dirty="0" smtClean="0">
              <a:latin typeface="Georgia" pitchFamily="18" charset="0"/>
            </a:endParaRPr>
          </a:p>
          <a:p>
            <a:pPr marL="0" indent="363538">
              <a:buNone/>
            </a:pPr>
            <a:r>
              <a:rPr lang="ru-RU" sz="1600" i="1" dirty="0" smtClean="0">
                <a:solidFill>
                  <a:srgbClr val="A20042"/>
                </a:solidFill>
                <a:latin typeface="Georgia" pitchFamily="18" charset="0"/>
              </a:rPr>
              <a:t>Интерактивные технологии </a:t>
            </a:r>
            <a:r>
              <a:rPr lang="ru-RU" sz="1600" dirty="0" smtClean="0">
                <a:latin typeface="Georgia" pitchFamily="18" charset="0"/>
              </a:rPr>
              <a:t>– это вид информационного обмена учащихся с окружающей информационной </a:t>
            </a:r>
            <a:r>
              <a:rPr lang="ru-RU" sz="1600" dirty="0" smtClean="0">
                <a:latin typeface="Georgia" pitchFamily="18" charset="0"/>
              </a:rPr>
              <a:t>средой </a:t>
            </a:r>
            <a:r>
              <a:rPr lang="ru-RU" sz="1600" dirty="0" smtClean="0">
                <a:latin typeface="Georgia" pitchFamily="18" charset="0"/>
              </a:rPr>
              <a:t>(В.В. </a:t>
            </a:r>
            <a:r>
              <a:rPr lang="ru-RU" sz="1600" dirty="0" err="1" smtClean="0">
                <a:latin typeface="Georgia" pitchFamily="18" charset="0"/>
              </a:rPr>
              <a:t>Гузеев</a:t>
            </a:r>
            <a:r>
              <a:rPr lang="ru-RU" sz="1600" dirty="0" smtClean="0">
                <a:latin typeface="Georgia" pitchFamily="18" charset="0"/>
              </a:rPr>
              <a:t>)</a:t>
            </a:r>
          </a:p>
          <a:p>
            <a:pPr marL="0" indent="363538">
              <a:buNone/>
            </a:pPr>
            <a:endParaRPr lang="ru-RU" sz="800" dirty="0" smtClean="0">
              <a:latin typeface="Georgia" pitchFamily="18" charset="0"/>
            </a:endParaRPr>
          </a:p>
          <a:p>
            <a:pPr marL="0" indent="363538">
              <a:buNone/>
            </a:pPr>
            <a:endParaRPr lang="ru-RU" sz="800" dirty="0" smtClean="0">
              <a:latin typeface="Georgia" pitchFamily="18" charset="0"/>
            </a:endParaRPr>
          </a:p>
          <a:p>
            <a:pPr marL="0" indent="363538">
              <a:buNone/>
            </a:pPr>
            <a:r>
              <a:rPr lang="ru-RU" sz="1600" i="1" dirty="0" smtClean="0">
                <a:solidFill>
                  <a:srgbClr val="A20042"/>
                </a:solidFill>
                <a:latin typeface="Georgia" pitchFamily="18" charset="0"/>
              </a:rPr>
              <a:t>Интерактивные технологии </a:t>
            </a:r>
            <a:r>
              <a:rPr lang="ru-RU" sz="1600" dirty="0" smtClean="0">
                <a:latin typeface="Georgia" pitchFamily="18" charset="0"/>
              </a:rPr>
              <a:t>– комплекс методов, способов и средств, обеспечивающих диалоговое </a:t>
            </a:r>
            <a:r>
              <a:rPr lang="ru-RU" sz="1600" dirty="0" smtClean="0">
                <a:latin typeface="Georgia" pitchFamily="18" charset="0"/>
              </a:rPr>
              <a:t>взаимодействие</a:t>
            </a:r>
            <a:endParaRPr lang="ru-RU" sz="1600" dirty="0" smtClean="0">
              <a:latin typeface="Georgia" pitchFamily="18" charset="0"/>
            </a:endParaRPr>
          </a:p>
          <a:p>
            <a:pPr marL="0" indent="363538">
              <a:buNone/>
            </a:pPr>
            <a:endParaRPr lang="ru-RU" sz="1400" dirty="0"/>
          </a:p>
        </p:txBody>
      </p:sp>
      <p:pic>
        <p:nvPicPr>
          <p:cNvPr id="9" name="Рисунок 8" descr="фон5.png"/>
          <p:cNvPicPr>
            <a:picLocks noChangeAspect="1"/>
          </p:cNvPicPr>
          <p:nvPr/>
        </p:nvPicPr>
        <p:blipFill>
          <a:blip r:embed="rId3"/>
          <a:srcRect l="72757" t="2294" b="31171"/>
          <a:stretch>
            <a:fillRect/>
          </a:stretch>
        </p:blipFill>
        <p:spPr>
          <a:xfrm>
            <a:off x="7429520" y="3032706"/>
            <a:ext cx="1354819" cy="1896497"/>
          </a:xfrm>
          <a:prstGeom prst="rect">
            <a:avLst/>
          </a:prstGeom>
        </p:spPr>
      </p:pic>
      <p:pic>
        <p:nvPicPr>
          <p:cNvPr id="10" name="Рисунок 9" descr="фон9.png"/>
          <p:cNvPicPr>
            <a:picLocks noChangeAspect="1"/>
          </p:cNvPicPr>
          <p:nvPr/>
        </p:nvPicPr>
        <p:blipFill>
          <a:blip r:embed="rId4"/>
          <a:srcRect l="71187" r="21750" b="88823"/>
          <a:stretch>
            <a:fillRect/>
          </a:stretch>
        </p:blipFill>
        <p:spPr>
          <a:xfrm>
            <a:off x="571472" y="714362"/>
            <a:ext cx="578992" cy="642942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 rot="1245332">
            <a:off x="4733112" y="1544925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928676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20042"/>
                </a:solidFill>
                <a:latin typeface="Georgia" pitchFamily="18" charset="0"/>
              </a:rPr>
              <a:t>Интерактивные средства обучения</a:t>
            </a:r>
            <a:r>
              <a:rPr lang="ru-RU" sz="2400" dirty="0" smtClean="0">
                <a:solidFill>
                  <a:srgbClr val="A20042"/>
                </a:solidFill>
              </a:rPr>
              <a:t> </a:t>
            </a:r>
            <a:endParaRPr lang="ru-RU" sz="2400" dirty="0">
              <a:solidFill>
                <a:srgbClr val="A20042"/>
              </a:solidFill>
            </a:endParaRPr>
          </a:p>
        </p:txBody>
      </p:sp>
      <p:pic>
        <p:nvPicPr>
          <p:cNvPr id="12" name="Рисунок 11" descr="ActiVote.jpg"/>
          <p:cNvPicPr>
            <a:picLocks noChangeAspect="1"/>
          </p:cNvPicPr>
          <p:nvPr/>
        </p:nvPicPr>
        <p:blipFill>
          <a:blip r:embed="rId3"/>
          <a:srcRect l="15133" r="15119"/>
          <a:stretch>
            <a:fillRect/>
          </a:stretch>
        </p:blipFill>
        <p:spPr>
          <a:xfrm rot="2201818">
            <a:off x="2370889" y="1628558"/>
            <a:ext cx="1571414" cy="2000779"/>
          </a:xfrm>
          <a:prstGeom prst="rect">
            <a:avLst/>
          </a:prstGeom>
        </p:spPr>
      </p:pic>
      <p:pic>
        <p:nvPicPr>
          <p:cNvPr id="13" name="Рисунок 12" descr="smart_system_smart_board_680iv_imag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00180"/>
            <a:ext cx="3214710" cy="3214710"/>
          </a:xfrm>
          <a:prstGeom prst="rect">
            <a:avLst/>
          </a:prstGeom>
        </p:spPr>
      </p:pic>
      <p:pic>
        <p:nvPicPr>
          <p:cNvPr id="7" name="Рисунок 6" descr="2219_extra_norm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071816"/>
            <a:ext cx="3047989" cy="1714494"/>
          </a:xfrm>
          <a:prstGeom prst="rect">
            <a:avLst/>
          </a:prstGeom>
        </p:spPr>
      </p:pic>
      <p:pic>
        <p:nvPicPr>
          <p:cNvPr id="14" name="Рисунок 13" descr="фон6.png"/>
          <p:cNvPicPr>
            <a:picLocks noChangeAspect="1"/>
          </p:cNvPicPr>
          <p:nvPr/>
        </p:nvPicPr>
        <p:blipFill>
          <a:blip r:embed="rId6" cstate="print"/>
          <a:srcRect r="58647"/>
          <a:stretch>
            <a:fillRect/>
          </a:stretch>
        </p:blipFill>
        <p:spPr>
          <a:xfrm>
            <a:off x="357158" y="1951298"/>
            <a:ext cx="2000264" cy="287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85723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20042"/>
                </a:solidFill>
                <a:latin typeface="Georgia" pitchFamily="18" charset="0"/>
              </a:rPr>
              <a:t>Интерактивные средства обучения</a:t>
            </a:r>
            <a:r>
              <a:rPr lang="ru-RU" sz="2400" dirty="0" smtClean="0">
                <a:solidFill>
                  <a:srgbClr val="A20042"/>
                </a:solidFill>
              </a:rPr>
              <a:t> </a:t>
            </a:r>
            <a:endParaRPr lang="ru-RU" sz="2400" dirty="0">
              <a:solidFill>
                <a:srgbClr val="A20042"/>
              </a:solidFill>
            </a:endParaRPr>
          </a:p>
        </p:txBody>
      </p:sp>
      <p:pic>
        <p:nvPicPr>
          <p:cNvPr id="13" name="Рисунок 12" descr="smart_system_smart_board_680iv_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500180"/>
            <a:ext cx="3214710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428742"/>
            <a:ext cx="335758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3300"/>
                </a:solidFill>
                <a:latin typeface="Georgia" pitchFamily="18" charset="0"/>
              </a:rPr>
              <a:t>Notebook</a:t>
            </a: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Georgia" pitchFamily="18" charset="0"/>
              </a:rPr>
              <a:t>Interwrite</a:t>
            </a:r>
            <a:r>
              <a:rPr lang="en-US" dirty="0" smtClean="0">
                <a:solidFill>
                  <a:srgbClr val="003300"/>
                </a:solidFill>
                <a:latin typeface="Georgia" pitchFamily="18" charset="0"/>
              </a:rPr>
              <a:t> Workspace</a:t>
            </a: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3300"/>
                </a:solidFill>
                <a:latin typeface="Georgia" pitchFamily="18" charset="0"/>
              </a:rPr>
              <a:t>Elite </a:t>
            </a:r>
            <a:r>
              <a:rPr lang="en-US" dirty="0" err="1" smtClean="0">
                <a:solidFill>
                  <a:srgbClr val="003300"/>
                </a:solidFill>
                <a:latin typeface="Georgia" pitchFamily="18" charset="0"/>
              </a:rPr>
              <a:t>Panaboard</a:t>
            </a: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err="1" smtClean="0">
                <a:solidFill>
                  <a:srgbClr val="003300"/>
                </a:solidFill>
                <a:latin typeface="Georgia" pitchFamily="18" charset="0"/>
              </a:rPr>
              <a:t>EasiTeach</a:t>
            </a:r>
            <a:r>
              <a:rPr lang="en-US" dirty="0" smtClean="0">
                <a:solidFill>
                  <a:srgbClr val="003300"/>
                </a:solidFill>
                <a:latin typeface="Georgia" pitchFamily="18" charset="0"/>
              </a:rPr>
              <a:t> Next Generation</a:t>
            </a: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rgbClr val="003300"/>
                </a:solidFill>
                <a:latin typeface="Georgia" pitchFamily="18" charset="0"/>
              </a:rPr>
              <a:t>Hitachi </a:t>
            </a:r>
            <a:r>
              <a:rPr lang="en-US" dirty="0" err="1" smtClean="0">
                <a:solidFill>
                  <a:srgbClr val="003300"/>
                </a:solidFill>
                <a:latin typeface="Georgia" pitchFamily="18" charset="0"/>
              </a:rPr>
              <a:t>StarBoard</a:t>
            </a: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err="1" smtClean="0">
                <a:solidFill>
                  <a:srgbClr val="003300"/>
                </a:solidFill>
                <a:latin typeface="Georgia" pitchFamily="18" charset="0"/>
              </a:rPr>
              <a:t>IQBoard</a:t>
            </a:r>
            <a:endParaRPr lang="en-US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9" name="Рисунок 8" descr="фон8.png"/>
          <p:cNvPicPr>
            <a:picLocks noChangeAspect="1"/>
          </p:cNvPicPr>
          <p:nvPr/>
        </p:nvPicPr>
        <p:blipFill>
          <a:blip r:embed="rId4" cstate="print"/>
          <a:srcRect t="21568" r="41482" b="30981"/>
          <a:stretch>
            <a:fillRect/>
          </a:stretch>
        </p:blipFill>
        <p:spPr>
          <a:xfrm>
            <a:off x="3786182" y="3530005"/>
            <a:ext cx="2286016" cy="1300664"/>
          </a:xfrm>
          <a:prstGeom prst="rect">
            <a:avLst/>
          </a:prstGeom>
        </p:spPr>
      </p:pic>
      <p:pic>
        <p:nvPicPr>
          <p:cNvPr id="10" name="Рисунок 9" descr="фон7.png"/>
          <p:cNvPicPr>
            <a:picLocks noChangeAspect="1"/>
          </p:cNvPicPr>
          <p:nvPr/>
        </p:nvPicPr>
        <p:blipFill>
          <a:blip r:embed="rId5"/>
          <a:srcRect r="78013" b="63457"/>
          <a:stretch>
            <a:fillRect/>
          </a:stretch>
        </p:blipFill>
        <p:spPr>
          <a:xfrm>
            <a:off x="7500958" y="214296"/>
            <a:ext cx="1177476" cy="116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85723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20042"/>
                </a:solidFill>
                <a:latin typeface="Georgia" pitchFamily="18" charset="0"/>
              </a:rPr>
              <a:t>Интерактивные средства обучения</a:t>
            </a:r>
            <a:r>
              <a:rPr lang="ru-RU" sz="2400" dirty="0" smtClean="0">
                <a:solidFill>
                  <a:srgbClr val="A20042"/>
                </a:solidFill>
              </a:rPr>
              <a:t> </a:t>
            </a:r>
            <a:endParaRPr lang="ru-RU" sz="2400" dirty="0">
              <a:solidFill>
                <a:srgbClr val="A20042"/>
              </a:solidFill>
            </a:endParaRPr>
          </a:p>
        </p:txBody>
      </p:sp>
      <p:pic>
        <p:nvPicPr>
          <p:cNvPr id="5" name="Рисунок 4" descr="interatkivnaya_pesochnica_s_detskimi_igrami_75shtu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0034" y="1428742"/>
            <a:ext cx="2039653" cy="3386142"/>
          </a:xfrm>
          <a:prstGeom prst="rect">
            <a:avLst/>
          </a:prstGeom>
        </p:spPr>
      </p:pic>
      <p:pic>
        <p:nvPicPr>
          <p:cNvPr id="6" name="Рисунок 5" descr="колибри-плюс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571618"/>
            <a:ext cx="3665165" cy="2603099"/>
          </a:xfrm>
          <a:prstGeom prst="rect">
            <a:avLst/>
          </a:prstGeom>
        </p:spPr>
      </p:pic>
      <p:pic>
        <p:nvPicPr>
          <p:cNvPr id="7" name="Рисунок 6" descr="skaner_dlya_ozhivshix_risunkov_igr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1500180"/>
            <a:ext cx="2246381" cy="2255525"/>
          </a:xfrm>
          <a:prstGeom prst="rect">
            <a:avLst/>
          </a:prstGeom>
        </p:spPr>
      </p:pic>
      <p:pic>
        <p:nvPicPr>
          <p:cNvPr id="11" name="Рисунок 10" descr="interaktivnyj_pol_v_korpuse_nov_kor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3214692"/>
            <a:ext cx="2033962" cy="1585494"/>
          </a:xfrm>
          <a:prstGeom prst="rect">
            <a:avLst/>
          </a:prstGeom>
        </p:spPr>
      </p:pic>
      <p:pic>
        <p:nvPicPr>
          <p:cNvPr id="12" name="Рисунок 11" descr="фон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2928940"/>
            <a:ext cx="3212239" cy="191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8860" y="857238"/>
            <a:ext cx="614366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усиление мотивации,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00330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поддержание интереса,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00330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опосредованная оценка результатов деятельности,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00330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личностно-ориентированный подход, возможность выбрать тематику, уровень сложности,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00330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развитие компьютерной грамотности,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00330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развитие внимание, памяти, 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00330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- развитие моторики</a:t>
            </a:r>
            <a:endParaRPr lang="ru-RU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7" name="Рисунок 6" descr="img_2911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571882"/>
            <a:ext cx="1281790" cy="1100170"/>
          </a:xfrm>
          <a:prstGeom prst="rect">
            <a:avLst/>
          </a:prstGeom>
        </p:spPr>
      </p:pic>
      <p:pic>
        <p:nvPicPr>
          <p:cNvPr id="11" name="Рисунок 10" descr="фон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643056"/>
            <a:ext cx="5355347" cy="318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p_i_normativi_dlya_doo_sanpin_2413049-13_v_posledney_redakcii_sanpin_2413147-13.jpg"/>
          <p:cNvPicPr>
            <a:picLocks noChangeAspect="1"/>
          </p:cNvPicPr>
          <p:nvPr/>
        </p:nvPicPr>
        <p:blipFill>
          <a:blip r:embed="rId3">
            <a:lum contrast="20000"/>
          </a:blip>
          <a:srcRect t="1648" r="19565" b="4409"/>
          <a:stretch>
            <a:fillRect/>
          </a:stretch>
        </p:blipFill>
        <p:spPr>
          <a:xfrm>
            <a:off x="4857753" y="642924"/>
            <a:ext cx="3486484" cy="4071966"/>
          </a:xfrm>
          <a:prstGeom prst="rect">
            <a:avLst/>
          </a:prstGeom>
        </p:spPr>
      </p:pic>
      <p:pic>
        <p:nvPicPr>
          <p:cNvPr id="6" name="Рисунок 5" descr="136898-500x500.jpg"/>
          <p:cNvPicPr>
            <a:picLocks noChangeAspect="1"/>
          </p:cNvPicPr>
          <p:nvPr/>
        </p:nvPicPr>
        <p:blipFill>
          <a:blip r:embed="rId4"/>
          <a:srcRect r="6135"/>
          <a:stretch>
            <a:fillRect/>
          </a:stretch>
        </p:blipFill>
        <p:spPr>
          <a:xfrm>
            <a:off x="428596" y="714362"/>
            <a:ext cx="3643338" cy="3881448"/>
          </a:xfrm>
          <a:prstGeom prst="rect">
            <a:avLst/>
          </a:prstGeom>
        </p:spPr>
      </p:pic>
      <p:pic>
        <p:nvPicPr>
          <p:cNvPr id="8" name="Рисунок 7" descr="фон7.png"/>
          <p:cNvPicPr>
            <a:picLocks noChangeAspect="1"/>
          </p:cNvPicPr>
          <p:nvPr/>
        </p:nvPicPr>
        <p:blipFill>
          <a:blip r:embed="rId5"/>
          <a:srcRect r="80681" b="43929"/>
          <a:stretch>
            <a:fillRect/>
          </a:stretch>
        </p:blipFill>
        <p:spPr>
          <a:xfrm>
            <a:off x="4000496" y="1785932"/>
            <a:ext cx="103460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1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ulqtimedijnyie_auditori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62"/>
            <a:ext cx="3676005" cy="3357586"/>
          </a:xfrm>
          <a:prstGeom prst="rect">
            <a:avLst/>
          </a:prstGeom>
        </p:spPr>
      </p:pic>
      <p:pic>
        <p:nvPicPr>
          <p:cNvPr id="9" name="Рисунок 8" descr="83e6d73440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5984" y="1857370"/>
            <a:ext cx="2214578" cy="2871905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57752" y="1928808"/>
            <a:ext cx="3500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 Равномерное освещение,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00330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 Антибликовое покрытие,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00330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 Расстояние от пола 30-70 см.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189</Words>
  <Application>Microsoft Office PowerPoint</Application>
  <PresentationFormat>Экран (16:9)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Тема Office</vt:lpstr>
      <vt:lpstr>Безопасное использование интерактивных средств обучения  в дошкольных образовательных организациях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использование интерактивных средств обучения  в дошкольных образовательных организациях </dc:title>
  <dc:creator>lenovo</dc:creator>
  <cp:lastModifiedBy>Татьяна В. Пришляк</cp:lastModifiedBy>
  <cp:revision>27</cp:revision>
  <dcterms:created xsi:type="dcterms:W3CDTF">2018-08-14T15:57:17Z</dcterms:created>
  <dcterms:modified xsi:type="dcterms:W3CDTF">2018-08-15T13:43:05Z</dcterms:modified>
</cp:coreProperties>
</file>