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79" r:id="rId3"/>
    <p:sldId id="280" r:id="rId4"/>
    <p:sldId id="281" r:id="rId5"/>
    <p:sldId id="282" r:id="rId6"/>
    <p:sldId id="260" r:id="rId7"/>
    <p:sldId id="258" r:id="rId8"/>
    <p:sldId id="263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5" r:id="rId20"/>
    <p:sldId id="273" r:id="rId21"/>
    <p:sldId id="283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200"/>
    <a:srgbClr val="FFFFFF"/>
    <a:srgbClr val="F4740A"/>
    <a:srgbClr val="558ED5"/>
    <a:srgbClr val="FFFF99"/>
    <a:srgbClr val="7F7F7F"/>
    <a:srgbClr val="1A9D13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4" autoAdjust="0"/>
    <p:restoredTop sz="94660"/>
  </p:normalViewPr>
  <p:slideViewPr>
    <p:cSldViewPr>
      <p:cViewPr>
        <p:scale>
          <a:sx n="64" d="100"/>
          <a:sy n="64" d="100"/>
        </p:scale>
        <p:origin x="-137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D0231-DB04-42F2-B6AF-BBFE95D2C7E3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C92AE-702D-43A2-A6F8-D3AA41EB6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3825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C92AE-702D-43A2-A6F8-D3AA41EB633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72CC7F-D2DE-4518-9770-4E916348997C}" type="datetimeFigureOut">
              <a:rPr lang="ru-RU" smtClean="0"/>
              <a:pPr>
                <a:defRPr/>
              </a:pPr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717FD-9B4C-48E5-B1C7-016081720A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CC280B-F489-4DF7-ACFA-601B081FA1C9}" type="datetimeFigureOut">
              <a:rPr lang="ru-RU" smtClean="0"/>
              <a:pPr>
                <a:defRPr/>
              </a:pPr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5956D-DAD2-4A0F-8CD7-B29A16C4FB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C2993D-F103-4719-A856-9660CD5751FB}" type="datetimeFigureOut">
              <a:rPr lang="ru-RU" smtClean="0"/>
              <a:pPr>
                <a:defRPr/>
              </a:pPr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F999D-63D4-4EB1-A9E0-4DF2B4C2C2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30AABB-2D27-4A25-A1BA-5642C1B8BE1C}" type="datetimeFigureOut">
              <a:rPr lang="ru-RU" smtClean="0"/>
              <a:pPr>
                <a:defRPr/>
              </a:pPr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A0B32-7259-4A2F-8014-5CEF07B684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583045-F526-4907-A543-7A1E935A0B9A}" type="datetimeFigureOut">
              <a:rPr lang="ru-RU" smtClean="0"/>
              <a:pPr>
                <a:defRPr/>
              </a:pPr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DE2E5-8E5F-48BB-A6D8-3D4436BBE1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A858C8-97F4-4809-A344-5FD5DCAA68A6}" type="datetimeFigureOut">
              <a:rPr lang="ru-RU" smtClean="0"/>
              <a:pPr>
                <a:defRPr/>
              </a:pPr>
              <a:t>10.10.2017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30DF5-3E09-4AA3-8D65-48CA2ED324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A2F8EE-D7A2-4083-A120-4E6F604644D1}" type="datetimeFigureOut">
              <a:rPr lang="ru-RU" smtClean="0"/>
              <a:pPr>
                <a:defRPr/>
              </a:pPr>
              <a:t>10.10.2017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AAE76-5928-4FDA-AFA1-765FA47BA4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176872-AC73-47B2-81E2-80C0ACDC012B}" type="datetimeFigureOut">
              <a:rPr lang="ru-RU" smtClean="0"/>
              <a:pPr>
                <a:defRPr/>
              </a:pPr>
              <a:t>10.10.2017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ED059F-461C-486D-83E7-83E5CD13C7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7940FE-5190-4A00-A514-04CCBEA1B09D}" type="datetimeFigureOut">
              <a:rPr lang="ru-RU" smtClean="0"/>
              <a:pPr>
                <a:defRPr/>
              </a:pPr>
              <a:t>10.10.2017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F480F8-98B6-43A1-ADF8-AC1D9517CD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1E215C-BCAD-4D06-A07F-5C5F429B95EC}" type="datetimeFigureOut">
              <a:rPr lang="ru-RU" smtClean="0"/>
              <a:pPr>
                <a:defRPr/>
              </a:pPr>
              <a:t>10.10.2017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79147-4837-4DBF-A40F-BCB4B06BE8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79F993-2F76-4728-9804-B35AAE9BA778}" type="datetimeFigureOut">
              <a:rPr lang="ru-RU" smtClean="0"/>
              <a:pPr>
                <a:defRPr/>
              </a:pPr>
              <a:t>10.10.2017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CDF58E-6945-4821-B8F6-69E6F6C173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9EA5CB4-8316-4731-84DC-4EBF7F359C28}" type="datetimeFigureOut">
              <a:rPr lang="ru-RU" smtClean="0"/>
              <a:pPr>
                <a:defRPr/>
              </a:pPr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5240919-F7D6-4F81-B7EE-4E810DE38E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image" Target="../media/image10.jpeg"/><Relationship Id="rId4" Type="http://schemas.openxmlformats.org/officeDocument/2006/relationships/slide" Target="slide11.xml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1691680" y="5589240"/>
            <a:ext cx="6452766" cy="936104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Салова Зоя Владимировна, </a:t>
            </a:r>
          </a:p>
          <a:p>
            <a:pPr algn="ctr" eaLnBrk="1" hangingPunct="1">
              <a:buFont typeface="Arial" charset="0"/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МАОУ СОШ№11 </a:t>
            </a:r>
          </a:p>
          <a:p>
            <a:pPr algn="ctr" eaLnBrk="1" hangingPunct="1">
              <a:buFont typeface="Arial" charset="0"/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станицы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Нижнебаканской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Крымского района</a:t>
            </a:r>
          </a:p>
          <a:p>
            <a:pPr algn="ctr" eaLnBrk="1" hangingPunct="1">
              <a:buFont typeface="Arial" charset="0"/>
              <a:buNone/>
            </a:pP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3482789" y="1630363"/>
            <a:ext cx="5030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презентация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2649733"/>
            <a:ext cx="41485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262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Я- учитель здоровья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484784"/>
            <a:ext cx="2592288" cy="377644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245461" y="836712"/>
            <a:ext cx="8692259" cy="5386090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нестандартных типов уроков:</a:t>
            </a:r>
          </a:p>
          <a:p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урок-сказка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урок-КВН </a:t>
            </a:r>
            <a:endParaRPr lang="ru-RU" sz="2400" b="1" dirty="0">
              <a:solidFill>
                <a:srgbClr val="F26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урок-викторина </a:t>
            </a:r>
            <a:endParaRPr lang="ru-RU" sz="2400" b="1" dirty="0">
              <a:solidFill>
                <a:srgbClr val="F26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урок- путешествие </a:t>
            </a:r>
            <a:endParaRPr lang="ru-RU" sz="2400" b="1" dirty="0">
              <a:solidFill>
                <a:srgbClr val="F26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урок-соревнование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урок-исследование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урок-проект </a:t>
            </a:r>
          </a:p>
          <a:p>
            <a:pPr>
              <a:buFont typeface="Wingdings" pitchFamily="2" charset="2"/>
              <a:buChar char="Ø"/>
            </a:pPr>
            <a:endParaRPr lang="ru-RU" sz="2400" b="1" dirty="0" smtClean="0">
              <a:solidFill>
                <a:srgbClr val="F26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Умелое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сочетание умственной и физической нагрузки, предупреждение утомлений и переутомлений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для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начальных классов.</a:t>
            </a:r>
          </a:p>
          <a:p>
            <a:pPr algn="just">
              <a:defRPr/>
            </a:pP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180482" y="6093296"/>
            <a:ext cx="757238" cy="642937"/>
          </a:xfrm>
          <a:prstGeom prst="actionButtonHome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9033" y="1684436"/>
            <a:ext cx="259228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1664591"/>
            <a:ext cx="3416842" cy="2561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80131" y="78502"/>
            <a:ext cx="9144000" cy="6612882"/>
            <a:chOff x="-63537" y="812970"/>
            <a:chExt cx="9143999" cy="6612162"/>
          </a:xfrm>
        </p:grpSpPr>
        <p:sp>
          <p:nvSpPr>
            <p:cNvPr id="8197" name="TextBox 5"/>
            <p:cNvSpPr txBox="1">
              <a:spLocks noChangeArrowheads="1"/>
            </p:cNvSpPr>
            <p:nvPr/>
          </p:nvSpPr>
          <p:spPr bwMode="auto">
            <a:xfrm>
              <a:off x="-63537" y="812970"/>
              <a:ext cx="9143999" cy="4770017"/>
            </a:xfrm>
            <a:prstGeom prst="rect">
              <a:avLst/>
            </a:prstGeom>
            <a:solidFill>
              <a:srgbClr val="FFFFFF">
                <a:alpha val="5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2400" dirty="0">
                <a:solidFill>
                  <a:srgbClr val="002060"/>
                </a:solidFill>
                <a:cs typeface="Arial" charset="0"/>
              </a:endParaRPr>
            </a:p>
            <a:p>
              <a:pPr algn="ctr"/>
              <a:endParaRPr lang="ru-RU" sz="2400" dirty="0" smtClean="0">
                <a:solidFill>
                  <a:srgbClr val="002060"/>
                </a:solidFill>
                <a:cs typeface="Arial" charset="0"/>
              </a:endParaRPr>
            </a:p>
            <a:p>
              <a:pPr algn="ctr"/>
              <a:r>
                <a:rPr lang="ru-RU" sz="32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Организация физкультурно-оздоровительной работы</a:t>
              </a:r>
            </a:p>
            <a:p>
              <a:pPr marL="285750" indent="-285750" algn="ctr">
                <a:buFont typeface="Wingdings" panose="05000000000000000000" pitchFamily="2" charset="2"/>
                <a:buChar char="Ø"/>
              </a:pPr>
              <a:r>
                <a:rPr lang="ru-RU" sz="2400" b="1" dirty="0" smtClean="0">
                  <a:solidFill>
                    <a:srgbClr val="F26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физкультурно-массовые мероприятия </a:t>
              </a:r>
            </a:p>
            <a:p>
              <a:pPr marL="285750" indent="-285750" algn="ctr">
                <a:buFont typeface="Wingdings" panose="05000000000000000000" pitchFamily="2" charset="2"/>
                <a:buChar char="Ø"/>
              </a:pPr>
              <a:r>
                <a:rPr lang="ru-RU" sz="2400" b="1" dirty="0" smtClean="0">
                  <a:solidFill>
                    <a:srgbClr val="F26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проведение месячников, дней и часов Здоровья </a:t>
              </a:r>
            </a:p>
            <a:p>
              <a:pPr marL="285750" indent="-285750" algn="ctr">
                <a:buFont typeface="Wingdings" panose="05000000000000000000" pitchFamily="2" charset="2"/>
                <a:buChar char="Ø"/>
              </a:pPr>
              <a:r>
                <a:rPr lang="ru-RU" sz="2400" b="1" dirty="0" smtClean="0">
                  <a:solidFill>
                    <a:srgbClr val="F26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организация спортивных праздников, познавательно-развлекательных игр на переменах </a:t>
              </a:r>
            </a:p>
            <a:p>
              <a:pPr marL="285750" indent="-285750" algn="ctr">
                <a:buFont typeface="Wingdings" panose="05000000000000000000" pitchFamily="2" charset="2"/>
                <a:buChar char="Ø"/>
              </a:pPr>
              <a:r>
                <a:rPr lang="ru-RU" sz="2400" b="1" dirty="0" smtClean="0">
                  <a:solidFill>
                    <a:srgbClr val="F26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участие в акциях «Яркое  солнце- здоровым детям!», </a:t>
              </a:r>
            </a:p>
            <a:p>
              <a:pPr algn="ctr"/>
              <a:r>
                <a:rPr lang="ru-RU" sz="2400" b="1" dirty="0" smtClean="0">
                  <a:solidFill>
                    <a:srgbClr val="F26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«Мама, пап, я-здоровая семья»   </a:t>
              </a:r>
            </a:p>
            <a:p>
              <a:pPr marL="285750" indent="-285750" algn="ctr">
                <a:buFont typeface="Wingdings" panose="05000000000000000000" pitchFamily="2" charset="2"/>
                <a:buChar char="Ø"/>
              </a:pPr>
              <a:r>
                <a:rPr lang="ru-RU" sz="2400" b="1" dirty="0" smtClean="0">
                  <a:solidFill>
                    <a:srgbClr val="F26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посещение детских объединений, секций и курсов </a:t>
              </a:r>
            </a:p>
            <a:p>
              <a:pPr algn="ctr"/>
              <a:r>
                <a:rPr lang="ru-RU" sz="2400" b="1" dirty="0" smtClean="0">
                  <a:solidFill>
                    <a:srgbClr val="F26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внеурочной деятельности «Подвижные игры»</a:t>
              </a:r>
            </a:p>
          </p:txBody>
        </p:sp>
        <p:pic>
          <p:nvPicPr>
            <p:cNvPr id="3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3196277" y="5519390"/>
              <a:ext cx="2536914" cy="1902479"/>
            </a:xfrm>
            <a:prstGeom prst="round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194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196615" y="5525426"/>
              <a:ext cx="2533217" cy="1899706"/>
            </a:xfrm>
            <a:prstGeom prst="round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683568" y="214313"/>
            <a:ext cx="7416823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F474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Воспитательная работа</a:t>
            </a:r>
            <a:endParaRPr lang="ru-RU" sz="4000" b="1" dirty="0">
              <a:solidFill>
                <a:srgbClr val="F474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34458" y="925378"/>
            <a:ext cx="8675079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Просветительско-воспитательная работа с обучающимися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и </a:t>
            </a: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лекции </a:t>
            </a:r>
            <a:endParaRPr lang="ru-RU" sz="2400" b="1" dirty="0">
              <a:solidFill>
                <a:srgbClr val="F26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курсов внеурочной деятельности «</a:t>
            </a:r>
            <a:r>
              <a:rPr lang="ru-RU" sz="2400" b="1" dirty="0" err="1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Здоровейка</a:t>
            </a:r>
            <a:r>
              <a:rPr lang="ru-RU" sz="24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«Юный исследователь</a:t>
            </a: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</a:p>
          <a:p>
            <a:pPr algn="ctr"/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безопасности» </a:t>
            </a:r>
            <a:endParaRPr lang="ru-RU" sz="2400" b="1" dirty="0">
              <a:solidFill>
                <a:srgbClr val="F26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классные часы «Режим дня», «Азбука </a:t>
            </a: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здоровья» и т.д.  </a:t>
            </a:r>
            <a:endParaRPr lang="ru-RU" sz="2400" b="1" dirty="0">
              <a:solidFill>
                <a:srgbClr val="F26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с </a:t>
            </a: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медработниками </a:t>
            </a:r>
            <a:endParaRPr lang="ru-RU" sz="2400" b="1" dirty="0">
              <a:solidFill>
                <a:srgbClr val="F26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</a:t>
            </a:r>
            <a:r>
              <a:rPr lang="ru-RU" sz="24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классных газет, оформление стенда, </a:t>
            </a: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буклетов </a:t>
            </a:r>
            <a:endParaRPr lang="ru-RU" sz="2400" b="1" dirty="0">
              <a:solidFill>
                <a:srgbClr val="F26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с учащимися </a:t>
            </a:r>
            <a:r>
              <a:rPr lang="ru-RU" sz="24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сайт </a:t>
            </a: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</a:t>
            </a:r>
            <a:endParaRPr lang="ru-RU" sz="2400" b="1" dirty="0">
              <a:solidFill>
                <a:srgbClr val="F26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333018" y="4849038"/>
            <a:ext cx="2536914" cy="1902686"/>
          </a:xfrm>
          <a:prstGeom prst="round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184" y="-15874"/>
            <a:ext cx="8655010" cy="649408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и динамическое наблюдение за состоянием здоровья обучающихся </a:t>
            </a:r>
            <a:endParaRPr lang="ru-RU" sz="2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endParaRPr lang="ru-RU" sz="2400" b="1" dirty="0">
              <a:solidFill>
                <a:srgbClr val="F26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endParaRPr lang="ru-RU" sz="2400" b="1" dirty="0">
              <a:solidFill>
                <a:srgbClr val="F26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  <a:r>
              <a:rPr lang="ru-RU" sz="24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создание паспорта </a:t>
            </a:r>
            <a:endParaRPr lang="ru-RU" sz="2400" b="1" dirty="0" smtClean="0">
              <a:solidFill>
                <a:srgbClr val="F26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обучающихся класса </a:t>
            </a:r>
            <a:endParaRPr lang="ru-RU" sz="2400" b="1" dirty="0">
              <a:solidFill>
                <a:srgbClr val="F26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уровня физического развития и двигательных качеств </a:t>
            </a: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endParaRPr lang="ru-RU" sz="2400" b="1" dirty="0">
              <a:solidFill>
                <a:srgbClr val="F26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08690" y="183353"/>
            <a:ext cx="3908772" cy="318492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860032" y="234506"/>
            <a:ext cx="4037162" cy="297798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4"/>
          <p:cNvSpPr>
            <a:spLocks noChangeArrowheads="1"/>
          </p:cNvSpPr>
          <p:nvPr/>
        </p:nvSpPr>
        <p:spPr bwMode="auto">
          <a:xfrm>
            <a:off x="185738" y="764704"/>
            <a:ext cx="871537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Туристско-краеведческое направление</a:t>
            </a:r>
          </a:p>
          <a:p>
            <a:pPr algn="ctr"/>
            <a:endParaRPr lang="ru-RU" sz="2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очные и заочные экскурсии на уроках окружающего мира, </a:t>
            </a:r>
            <a:r>
              <a:rPr lang="ru-RU" sz="2400" b="1" dirty="0" err="1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кубановедения</a:t>
            </a:r>
            <a:r>
              <a:rPr lang="ru-RU" sz="24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технологии;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устного журнала, подготовка сообщений и презентаций учащимися;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презентация  исследовательских проектов учащихся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143875" y="6000750"/>
            <a:ext cx="757238" cy="642938"/>
          </a:xfrm>
          <a:prstGeom prst="actionButtonHome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31255" y="3861048"/>
            <a:ext cx="2736863" cy="20587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942047"/>
            <a:ext cx="2744937" cy="20587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1746" y="3934803"/>
            <a:ext cx="2689718" cy="202484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2286000" y="12144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57154" y="568323"/>
            <a:ext cx="5143500" cy="708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F26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Работа с родителями</a:t>
            </a:r>
            <a:endParaRPr lang="ru-RU" sz="4000" b="1" dirty="0">
              <a:solidFill>
                <a:srgbClr val="F26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584325"/>
            <a:ext cx="7082560" cy="193899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</a:t>
            </a:r>
            <a:r>
              <a:rPr lang="ru-RU" sz="24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и консультации для </a:t>
            </a: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 и лектории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стенда, буклетов для родителей </a:t>
            </a:r>
            <a:endParaRPr lang="ru-RU" sz="2400" b="1" dirty="0">
              <a:solidFill>
                <a:srgbClr val="F26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с </a:t>
            </a: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через </a:t>
            </a:r>
            <a:r>
              <a:rPr lang="ru-RU" sz="24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795" y="3642674"/>
            <a:ext cx="3534409" cy="26508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3976" y="3645022"/>
            <a:ext cx="3526520" cy="265080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7808" y="1268760"/>
            <a:ext cx="414169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Встречи </a:t>
            </a:r>
            <a:r>
              <a:rPr lang="ru-RU" sz="2400" dirty="0">
                <a:solidFill>
                  <a:srgbClr val="002060"/>
                </a:solidFill>
              </a:rPr>
              <a:t>с медицинскими работниками, психологом, сотрудниками ГИБДД и пожарной безопасности.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.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3607" y="1415176"/>
            <a:ext cx="4479697" cy="29797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070340"/>
            <a:ext cx="2706158" cy="3618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57154" y="214597"/>
            <a:ext cx="5143500" cy="708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F26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Работа с родителями</a:t>
            </a:r>
            <a:endParaRPr lang="ru-RU" sz="4000" b="1" dirty="0">
              <a:solidFill>
                <a:srgbClr val="F26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7438" y="500063"/>
            <a:ext cx="58943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sz="2400" b="1" dirty="0">
              <a:solidFill>
                <a:srgbClr val="F26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defRPr/>
            </a:pPr>
            <a:endParaRPr lang="ru-RU" sz="2400" b="1" dirty="0">
              <a:solidFill>
                <a:srgbClr val="F26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215338" y="6000768"/>
            <a:ext cx="757238" cy="642937"/>
          </a:xfrm>
          <a:prstGeom prst="actionButtonHome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268760"/>
            <a:ext cx="4478939" cy="25922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3140968"/>
            <a:ext cx="4760616" cy="2677847"/>
          </a:xfrm>
          <a:prstGeom prst="rect">
            <a:avLst/>
          </a:prstGeom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73093" y="4061776"/>
            <a:ext cx="403886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Проведение внеклассных мероприятий </a:t>
            </a:r>
            <a:r>
              <a:rPr lang="ru-RU" sz="2400" dirty="0">
                <a:solidFill>
                  <a:srgbClr val="002060"/>
                </a:solidFill>
              </a:rPr>
              <a:t>«Папа, мама, я – спортивная семья», совершаем прогулки в </a:t>
            </a:r>
            <a:r>
              <a:rPr lang="ru-RU" sz="2400" dirty="0" smtClean="0">
                <a:solidFill>
                  <a:srgbClr val="002060"/>
                </a:solidFill>
              </a:rPr>
              <a:t>парк. 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157154" y="392113"/>
            <a:ext cx="5143500" cy="708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F26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Работа с родителями</a:t>
            </a:r>
            <a:endParaRPr lang="ru-RU" sz="4000" b="1" dirty="0">
              <a:solidFill>
                <a:srgbClr val="F26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348" y="260648"/>
            <a:ext cx="6143668" cy="6771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3800" b="1" dirty="0" smtClean="0">
                <a:solidFill>
                  <a:srgbClr val="F26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Работа с социумом</a:t>
            </a:r>
            <a:endParaRPr lang="ru-RU" sz="3800" b="1" dirty="0">
              <a:solidFill>
                <a:srgbClr val="F26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8433" y="4077072"/>
            <a:ext cx="6192689" cy="2677656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4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психологом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4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медработником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</a:t>
            </a:r>
            <a:r>
              <a:rPr lang="ru-RU" sz="24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работниками ГБДД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ДК</a:t>
            </a:r>
            <a:endParaRPr lang="ru-RU" sz="2400" b="1" dirty="0">
              <a:solidFill>
                <a:srgbClr val="F26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</a:t>
            </a:r>
            <a:r>
              <a:rPr lang="ru-RU" sz="24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библиотеки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</a:t>
            </a:r>
            <a:r>
              <a:rPr lang="ru-RU" sz="24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работниками МЧС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</a:t>
            </a:r>
            <a:r>
              <a:rPr lang="ru-RU" sz="24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сотрудниками </a:t>
            </a: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амбулатории</a:t>
            </a:r>
            <a:endParaRPr lang="ru-RU" sz="2400" b="1" dirty="0">
              <a:solidFill>
                <a:srgbClr val="F26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653409" y="167023"/>
            <a:ext cx="3283850" cy="3928893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4016" y="145324"/>
            <a:ext cx="5508104" cy="39317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79436" y="234616"/>
            <a:ext cx="8750206" cy="3539430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noFill/>
            <a:miter lim="800000"/>
            <a:headEnd/>
            <a:tailEnd/>
          </a:ln>
          <a:effectLst>
            <a:glow rad="228600">
              <a:schemeClr val="bg1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образовательных</a:t>
            </a:r>
          </a:p>
          <a:p>
            <a:pPr>
              <a:defRPr/>
            </a:pP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технологий ведёт: 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ru-RU" sz="28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снижению показателей заболеваемости </a:t>
            </a:r>
            <a:r>
              <a:rPr lang="ru-RU" sz="28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endParaRPr lang="ru-RU" sz="2800" b="1" dirty="0">
              <a:solidFill>
                <a:srgbClr val="F26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улучшению психологического климата в детском </a:t>
            </a:r>
            <a:r>
              <a:rPr lang="ru-RU" sz="28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коллективе </a:t>
            </a:r>
            <a:endParaRPr lang="ru-RU" sz="2800" b="1" dirty="0">
              <a:solidFill>
                <a:srgbClr val="F26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успешному </a:t>
            </a:r>
            <a:r>
              <a:rPr lang="ru-RU" sz="2800" b="1" dirty="0" err="1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адаптированию</a:t>
            </a:r>
            <a:r>
              <a:rPr lang="ru-RU" sz="28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 в образовательном </a:t>
            </a:r>
            <a:r>
              <a:rPr lang="ru-RU" sz="28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социальном пространстве 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ru-RU" sz="2800" dirty="0">
              <a:solidFill>
                <a:srgbClr val="F26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690" y="3429000"/>
            <a:ext cx="3803692" cy="2857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8139" y="3381028"/>
            <a:ext cx="3833886" cy="287541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74295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26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Повышение  качества обучения  </a:t>
            </a:r>
            <a:endParaRPr lang="ru-RU" sz="3600" b="1" dirty="0">
              <a:solidFill>
                <a:srgbClr val="F26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609" y="1700808"/>
            <a:ext cx="4290619" cy="3834171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90769" y="1726617"/>
            <a:ext cx="4553078" cy="3834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17008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сделать ребёнка   </a:t>
            </a:r>
          </a:p>
          <a:p>
            <a:pPr algn="ctr">
              <a:defRPr/>
            </a:pPr>
            <a:r>
              <a:rPr lang="ru-RU" b="1" dirty="0">
                <a:ln w="1905"/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успешным и рассудительным  </a:t>
            </a:r>
          </a:p>
          <a:p>
            <a:pPr algn="ctr">
              <a:defRPr/>
            </a:pPr>
            <a:r>
              <a:rPr lang="ru-RU" b="1" dirty="0">
                <a:ln w="1905"/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его крепким и здоровым.</a:t>
            </a:r>
          </a:p>
          <a:p>
            <a:pPr algn="ctr">
              <a:defRPr/>
            </a:pPr>
            <a:r>
              <a:rPr lang="ru-RU" b="1" dirty="0">
                <a:ln w="1905"/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b="1" dirty="0" err="1">
                <a:ln w="1905"/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Ж.Ж.Руссо</a:t>
            </a:r>
            <a:endParaRPr lang="ru-RU" b="1" dirty="0">
              <a:ln w="1905"/>
              <a:solidFill>
                <a:schemeClr val="tx2"/>
              </a:soli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69169" y="3717032"/>
            <a:ext cx="619268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</a:p>
          <a:p>
            <a:pPr algn="ctr">
              <a:defRPr/>
            </a:pPr>
            <a:endParaRPr lang="ru-RU" sz="2000" b="1" dirty="0">
              <a:ln w="1905"/>
              <a:solidFill>
                <a:schemeClr val="accent1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ln w="1905"/>
                <a:solidFill>
                  <a:srgbClr val="F262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ухудшается здоровье детей. </a:t>
            </a:r>
          </a:p>
          <a:p>
            <a:pPr algn="ctr">
              <a:defRPr/>
            </a:pPr>
            <a:r>
              <a:rPr lang="ru-RU" b="1" dirty="0">
                <a:ln w="1905"/>
                <a:solidFill>
                  <a:srgbClr val="F262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стало  не  только медицинской, но и педагогической проблемой, т.к. осложняется процесс обучения, снижается качество знаний, замедляется психическое и физическое  развитие детей, что вызывает отклонение в их социальном поведении.</a:t>
            </a:r>
          </a:p>
          <a:p>
            <a:pPr algn="ctr">
              <a:defRPr/>
            </a:pPr>
            <a:endParaRPr lang="ru-RU" b="1" dirty="0">
              <a:ln w="1905"/>
              <a:solidFill>
                <a:srgbClr val="F262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46656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214313" y="214313"/>
            <a:ext cx="86439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Призёры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этапа VIII Всероссийской Спартакиады школьников «Спортивные надежды Кубани» в эстафетах «Весёлые старты»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018753" y="1988830"/>
            <a:ext cx="5035055" cy="47455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109" y="0"/>
            <a:ext cx="2576947" cy="36447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16632"/>
            <a:ext cx="2553952" cy="36126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90864"/>
            <a:ext cx="2639451" cy="36641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7" y="58316"/>
            <a:ext cx="2660401" cy="37627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1661" y="3089221"/>
            <a:ext cx="2701674" cy="37447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95735" y="3128384"/>
            <a:ext cx="2619979" cy="37055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5" y="3123466"/>
            <a:ext cx="2640461" cy="37345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2632" y="3089221"/>
            <a:ext cx="2601976" cy="368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29776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702" y="4509120"/>
            <a:ext cx="2837460" cy="21328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4509120"/>
            <a:ext cx="2884837" cy="21636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3568" y="692696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темы:  </a:t>
            </a: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работы по формированию здорового образа </a:t>
            </a: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даёт возможность</a:t>
            </a:r>
            <a:endParaRPr lang="ru-RU" sz="2400" b="1" dirty="0">
              <a:solidFill>
                <a:srgbClr val="F26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 и укрепить физическое здоровье </a:t>
            </a:r>
          </a:p>
          <a:p>
            <a:pPr lvl="1"/>
            <a:r>
              <a:rPr lang="ru-RU" sz="24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endParaRPr lang="ru-RU" sz="2400" b="1" dirty="0">
              <a:solidFill>
                <a:srgbClr val="F26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сохранить </a:t>
            </a:r>
            <a:r>
              <a:rPr lang="ru-RU" sz="24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психическое здоровье </a:t>
            </a: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endParaRPr lang="ru-RU" sz="2400" b="1" dirty="0">
              <a:solidFill>
                <a:srgbClr val="F26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создать </a:t>
            </a:r>
            <a:r>
              <a:rPr lang="ru-RU" sz="24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благоприятную социально- </a:t>
            </a:r>
          </a:p>
          <a:p>
            <a:pPr lvl="1"/>
            <a:r>
              <a:rPr lang="ru-RU" sz="24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психологическую атмосферу </a:t>
            </a:r>
            <a:r>
              <a:rPr lang="ru-RU" sz="24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</a:t>
            </a:r>
          </a:p>
          <a:p>
            <a:pPr lvl="1"/>
            <a:r>
              <a:rPr lang="ru-RU" sz="24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коллективе </a:t>
            </a:r>
            <a:endParaRPr lang="ru-RU" sz="2400" b="1" dirty="0">
              <a:solidFill>
                <a:srgbClr val="F26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65779" y="4518034"/>
            <a:ext cx="2841788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3095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2304256" cy="1728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361" y="3434050"/>
            <a:ext cx="2084606" cy="27693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3768" y="836711"/>
            <a:ext cx="5843666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6">
              <a:defRPr/>
            </a:pP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lvl="1">
              <a:defRPr/>
            </a:pPr>
            <a:r>
              <a:rPr lang="ru-RU" sz="28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потребности в здоровом образе жизни.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2742879"/>
            <a:ext cx="577165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>
              <a:defRPr/>
            </a:pP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установки на здоровый образ </a:t>
            </a:r>
            <a:r>
              <a:rPr lang="ru-RU" sz="28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ru-RU" sz="28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</a:t>
            </a:r>
            <a:r>
              <a:rPr lang="ru-RU" sz="28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укрепление здоровья детей  через </a:t>
            </a:r>
            <a:r>
              <a:rPr lang="ru-RU" sz="28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</a:t>
            </a:r>
            <a:r>
              <a:rPr lang="ru-RU" sz="28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здоровому образу </a:t>
            </a:r>
            <a:r>
              <a:rPr lang="ru-RU" sz="28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</a:t>
            </a:r>
            <a:endParaRPr lang="ru-RU" sz="2800" b="1" dirty="0">
              <a:solidFill>
                <a:srgbClr val="F26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52064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395537" y="836712"/>
            <a:ext cx="84249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3"/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3"/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ребёнок ощущает себя личностью, чувствует </a:t>
            </a: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 успешным человеком </a:t>
            </a:r>
            <a:endParaRPr lang="ru-RU" sz="2400" b="1" dirty="0">
              <a:solidFill>
                <a:srgbClr val="F26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приоритета здорового образа </a:t>
            </a: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</a:t>
            </a:r>
            <a:endParaRPr lang="ru-RU" sz="2400" b="1" dirty="0">
              <a:solidFill>
                <a:srgbClr val="F26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в процессе </a:t>
            </a: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интеллектуального, нравственного</a:t>
            </a:r>
            <a:r>
              <a:rPr lang="ru-RU" sz="24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психологического и физического здоровья </a:t>
            </a: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endParaRPr lang="ru-RU" sz="2400" b="1" dirty="0">
              <a:solidFill>
                <a:srgbClr val="F26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мотивации к двигательной активности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уровня физического развития и физической </a:t>
            </a: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подготовленности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9912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747081" y="764704"/>
            <a:ext cx="772184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6600CC"/>
                </a:solidFill>
                <a:latin typeface="Monotype Corsiva" pitchFamily="66" charset="0"/>
              </a:rPr>
              <a:t> 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 системы работы по формированию здорового образа жизни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23528" y="2132856"/>
            <a:ext cx="8568952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сферы физического здоровья.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</a:t>
            </a:r>
            <a:r>
              <a:rPr lang="ru-RU" sz="20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гигиенических требований в </a:t>
            </a:r>
            <a:endParaRPr lang="ru-RU" sz="2000" b="1" dirty="0" smtClean="0">
              <a:solidFill>
                <a:srgbClr val="F26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образовательном процессе </a:t>
            </a:r>
            <a:endParaRPr lang="ru-RU" sz="2000" b="1" dirty="0">
              <a:solidFill>
                <a:srgbClr val="F26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спортивных и игровых зон  в </a:t>
            </a:r>
            <a:r>
              <a:rPr lang="ru-RU" sz="20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классе </a:t>
            </a:r>
            <a:endParaRPr lang="ru-RU" sz="2000" b="1" dirty="0">
              <a:solidFill>
                <a:srgbClr val="F26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0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динамических </a:t>
            </a:r>
            <a:r>
              <a:rPr lang="ru-RU" sz="20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пауз</a:t>
            </a:r>
            <a:endParaRPr lang="ru-RU" sz="2000" b="1" dirty="0">
              <a:solidFill>
                <a:srgbClr val="F26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23528" y="3814594"/>
            <a:ext cx="8424936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Сфера психического здоровья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благоприятного микроклимата в </a:t>
            </a:r>
            <a:r>
              <a:rPr lang="ru-RU" sz="20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классе </a:t>
            </a:r>
            <a:endParaRPr lang="ru-RU" sz="2000" b="1" dirty="0">
              <a:solidFill>
                <a:srgbClr val="F26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тесная связь с психологической службой </a:t>
            </a:r>
            <a:r>
              <a:rPr lang="ru-RU" sz="20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endParaRPr lang="ru-RU" sz="2000" b="1" dirty="0">
              <a:solidFill>
                <a:srgbClr val="F26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диагностирование трудностей и проблем </a:t>
            </a:r>
            <a:r>
              <a:rPr lang="ru-RU" sz="20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</a:t>
            </a:r>
            <a:endParaRPr lang="ru-RU" sz="2000" b="1" dirty="0">
              <a:solidFill>
                <a:srgbClr val="F26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психофизического состояния учащихся, уровня 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 </a:t>
            </a:r>
            <a:r>
              <a:rPr lang="ru-RU" sz="20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поступлении в школу и к переходу в 5 </a:t>
            </a:r>
            <a:r>
              <a:rPr lang="ru-RU" sz="20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</a:t>
            </a:r>
            <a:endParaRPr lang="ru-RU" sz="2000" b="1" dirty="0">
              <a:solidFill>
                <a:srgbClr val="F26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24"/>
          <p:cNvGrpSpPr>
            <a:grpSpLocks/>
          </p:cNvGrpSpPr>
          <p:nvPr/>
        </p:nvGrpSpPr>
        <p:grpSpPr bwMode="auto">
          <a:xfrm>
            <a:off x="357188" y="71438"/>
            <a:ext cx="3143250" cy="2928937"/>
            <a:chOff x="357158" y="71414"/>
            <a:chExt cx="3143272" cy="2928958"/>
          </a:xfrm>
        </p:grpSpPr>
        <p:sp>
          <p:nvSpPr>
            <p:cNvPr id="12" name="Загнутый угол 11"/>
            <p:cNvSpPr/>
            <p:nvPr/>
          </p:nvSpPr>
          <p:spPr>
            <a:xfrm>
              <a:off x="357158" y="71414"/>
              <a:ext cx="3143272" cy="2928958"/>
            </a:xfrm>
            <a:prstGeom prst="foldedCorner">
              <a:avLst>
                <a:gd name="adj" fmla="val 20185"/>
              </a:avLst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" name="Содержимое 9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6510" y="176190"/>
              <a:ext cx="2364569" cy="1771663"/>
            </a:xfrm>
            <a:prstGeom prst="rect">
              <a:avLst/>
            </a:prstGeom>
            <a:ln w="19050">
              <a:solidFill>
                <a:schemeClr val="bg1"/>
              </a:solidFill>
              <a:prstDash val="sysDot"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85750" y="2000250"/>
            <a:ext cx="321468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Образовательный процесс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</a:endParaRPr>
          </a:p>
        </p:txBody>
      </p:sp>
      <p:grpSp>
        <p:nvGrpSpPr>
          <p:cNvPr id="8" name="Группа 25"/>
          <p:cNvGrpSpPr>
            <a:grpSpLocks/>
          </p:cNvGrpSpPr>
          <p:nvPr/>
        </p:nvGrpSpPr>
        <p:grpSpPr bwMode="auto">
          <a:xfrm>
            <a:off x="5610225" y="71438"/>
            <a:ext cx="3143250" cy="2928937"/>
            <a:chOff x="5610225" y="71438"/>
            <a:chExt cx="3143250" cy="2928937"/>
          </a:xfrm>
        </p:grpSpPr>
        <p:sp>
          <p:nvSpPr>
            <p:cNvPr id="10" name="Загнутый угол 9"/>
            <p:cNvSpPr/>
            <p:nvPr/>
          </p:nvSpPr>
          <p:spPr bwMode="auto">
            <a:xfrm flipH="1">
              <a:off x="5610225" y="71438"/>
              <a:ext cx="3143250" cy="2928937"/>
            </a:xfrm>
            <a:prstGeom prst="foldedCorner">
              <a:avLst>
                <a:gd name="adj" fmla="val 20185"/>
              </a:avLst>
            </a:prstGeom>
            <a:solidFill>
              <a:srgbClr val="558ED5">
                <a:alpha val="60000"/>
              </a:srgb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" name="Рисунок 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5999463" y="201613"/>
              <a:ext cx="2372711" cy="1785937"/>
            </a:xfrm>
            <a:prstGeom prst="rect">
              <a:avLst/>
            </a:prstGeom>
            <a:ln w="19050">
              <a:solidFill>
                <a:schemeClr val="bg1"/>
              </a:solidFill>
              <a:prstDash val="sysDot"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032946" y="2000250"/>
            <a:ext cx="256769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Воспитательная </a:t>
            </a:r>
          </a:p>
          <a:p>
            <a:pPr algn="ctr">
              <a:defRPr/>
            </a:pP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работа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</a:endParaRPr>
          </a:p>
          <a:p>
            <a:pPr algn="ctr">
              <a:defRPr/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</a:endParaRPr>
          </a:p>
        </p:txBody>
      </p:sp>
      <p:grpSp>
        <p:nvGrpSpPr>
          <p:cNvPr id="9" name="Группа 26"/>
          <p:cNvGrpSpPr>
            <a:grpSpLocks/>
          </p:cNvGrpSpPr>
          <p:nvPr/>
        </p:nvGrpSpPr>
        <p:grpSpPr bwMode="auto">
          <a:xfrm>
            <a:off x="285750" y="3714750"/>
            <a:ext cx="3143250" cy="2928938"/>
            <a:chOff x="357158" y="3786190"/>
            <a:chExt cx="3143272" cy="2928958"/>
          </a:xfrm>
        </p:grpSpPr>
        <p:sp>
          <p:nvSpPr>
            <p:cNvPr id="14" name="Загнутый угол 13"/>
            <p:cNvSpPr/>
            <p:nvPr/>
          </p:nvSpPr>
          <p:spPr>
            <a:xfrm>
              <a:off x="357158" y="3786190"/>
              <a:ext cx="3143272" cy="2928958"/>
            </a:xfrm>
            <a:prstGeom prst="foldedCorner">
              <a:avLst>
                <a:gd name="adj" fmla="val 20185"/>
              </a:avLst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4" name="Рисунок 3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6885" y="3895729"/>
              <a:ext cx="2463817" cy="1847863"/>
            </a:xfrm>
            <a:prstGeom prst="rect">
              <a:avLst/>
            </a:prstGeom>
            <a:ln w="19050">
              <a:solidFill>
                <a:schemeClr val="bg1"/>
              </a:solidFill>
              <a:prstDash val="sysDot"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357188" y="5786438"/>
            <a:ext cx="278606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Работа с социумом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</a:endParaRPr>
          </a:p>
        </p:txBody>
      </p:sp>
      <p:grpSp>
        <p:nvGrpSpPr>
          <p:cNvPr id="15" name="Группа 24"/>
          <p:cNvGrpSpPr>
            <a:grpSpLocks/>
          </p:cNvGrpSpPr>
          <p:nvPr/>
        </p:nvGrpSpPr>
        <p:grpSpPr bwMode="auto">
          <a:xfrm>
            <a:off x="5610225" y="3786188"/>
            <a:ext cx="3143250" cy="2928937"/>
            <a:chOff x="5610225" y="3786188"/>
            <a:chExt cx="3143250" cy="2928937"/>
          </a:xfrm>
        </p:grpSpPr>
        <p:sp>
          <p:nvSpPr>
            <p:cNvPr id="13" name="Загнутый угол 12"/>
            <p:cNvSpPr/>
            <p:nvPr/>
          </p:nvSpPr>
          <p:spPr bwMode="auto">
            <a:xfrm flipH="1">
              <a:off x="5610225" y="3786188"/>
              <a:ext cx="3143250" cy="2928937"/>
            </a:xfrm>
            <a:prstGeom prst="foldedCorner">
              <a:avLst>
                <a:gd name="adj" fmla="val 20185"/>
              </a:avLst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" name="Рисунок 4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6022824" y="3962547"/>
              <a:ext cx="2415116" cy="1811337"/>
            </a:xfrm>
            <a:prstGeom prst="rect">
              <a:avLst/>
            </a:prstGeom>
            <a:ln w="19050">
              <a:solidFill>
                <a:schemeClr val="bg1"/>
              </a:solidFill>
              <a:prstDash val="sysDot"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5975350" y="5715000"/>
            <a:ext cx="280193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Работа с родителями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3929063" y="1214438"/>
            <a:ext cx="1357312" cy="312737"/>
          </a:xfrm>
          <a:prstGeom prst="rightArrow">
            <a:avLst>
              <a:gd name="adj1" fmla="val 50000"/>
              <a:gd name="adj2" fmla="val 158606"/>
            </a:avLst>
          </a:prstGeom>
          <a:solidFill>
            <a:schemeClr val="tx2"/>
          </a:solidFill>
          <a:ln w="12700"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6985794" y="3199607"/>
            <a:ext cx="571500" cy="315912"/>
          </a:xfrm>
          <a:prstGeom prst="rightArrow">
            <a:avLst>
              <a:gd name="adj1" fmla="val 50000"/>
              <a:gd name="adj2" fmla="val 123697"/>
            </a:avLst>
          </a:prstGeom>
          <a:solidFill>
            <a:schemeClr val="tx2"/>
          </a:solidFill>
          <a:ln w="12700"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3857625" y="4786313"/>
            <a:ext cx="1357313" cy="285750"/>
          </a:xfrm>
          <a:prstGeom prst="rightArrow">
            <a:avLst>
              <a:gd name="adj1" fmla="val 50000"/>
              <a:gd name="adj2" fmla="val 158606"/>
            </a:avLst>
          </a:prstGeom>
          <a:solidFill>
            <a:schemeClr val="tx2"/>
          </a:solidFill>
          <a:ln w="12700"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214688" y="2695843"/>
            <a:ext cx="2638425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26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Система работы по формированию здорового образа жизни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75" y="285750"/>
            <a:ext cx="6643688" cy="7080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F26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Образовательный процесс</a:t>
            </a:r>
            <a:endParaRPr lang="ru-RU" sz="4000" dirty="0">
              <a:solidFill>
                <a:srgbClr val="F262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3065" y="5345526"/>
            <a:ext cx="1760340" cy="1422978"/>
          </a:xfrm>
          <a:prstGeom prst="roundRect">
            <a:avLst/>
          </a:prstGeom>
          <a:ln w="38100" cap="sq">
            <a:noFill/>
            <a:prstDash val="solid"/>
            <a:miter lim="800000"/>
          </a:ln>
          <a:effectLst>
            <a:glow rad="228600">
              <a:schemeClr val="bg1"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206" y="5314529"/>
            <a:ext cx="1956394" cy="1467296"/>
          </a:xfrm>
          <a:prstGeom prst="roundRect">
            <a:avLst/>
          </a:prstGeom>
          <a:ln w="38100" cap="sq">
            <a:noFill/>
            <a:prstDash val="solid"/>
            <a:miter lim="800000"/>
          </a:ln>
          <a:effectLst>
            <a:glow rad="228600">
              <a:schemeClr val="bg1"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7370" y="5345526"/>
            <a:ext cx="1815615" cy="1467296"/>
          </a:xfrm>
          <a:prstGeom prst="roundRect">
            <a:avLst/>
          </a:prstGeom>
          <a:ln w="38100" cap="sq">
            <a:noFill/>
            <a:prstDash val="solid"/>
            <a:miter lim="800000"/>
          </a:ln>
          <a:effectLst>
            <a:glow rad="228600">
              <a:schemeClr val="bg1"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6433" y="5345526"/>
            <a:ext cx="1803592" cy="1422978"/>
          </a:xfrm>
          <a:prstGeom prst="roundRect">
            <a:avLst/>
          </a:prstGeom>
          <a:ln w="38100" cap="sq">
            <a:noFill/>
            <a:prstDash val="solid"/>
            <a:miter lim="800000"/>
          </a:ln>
          <a:effectLst>
            <a:glow rad="228600">
              <a:schemeClr val="bg1"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390738" y="1127270"/>
            <a:ext cx="8466863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Рациональная организация образовательного процесса, гигиенические условия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</a:t>
            </a:r>
            <a:r>
              <a:rPr lang="ru-RU" sz="20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 освещенности, воздушной среды (проветривание кабинета</a:t>
            </a:r>
            <a:r>
              <a:rPr lang="ru-RU" sz="20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solidFill>
                <a:srgbClr val="F26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дизайна, цвета стен в соответствии с СанПиН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мебель: размеры, размещение в помещении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err="1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видеоэкранные</a:t>
            </a:r>
            <a:r>
              <a:rPr lang="ru-RU" sz="20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 - компьютеры, телевизоры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интенсификация учебного </a:t>
            </a:r>
            <a:r>
              <a:rPr lang="ru-RU" sz="20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endParaRPr lang="ru-RU" sz="2000" b="1" dirty="0">
              <a:solidFill>
                <a:srgbClr val="F26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гигиенических нормативов и правила организации учебного процесса, обеспечивающих профилактику учебных перегрузок и переутомления.</a:t>
            </a:r>
          </a:p>
          <a:p>
            <a:pPr algn="ctr"/>
            <a:endParaRPr lang="ru-RU" sz="19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4282" y="3454718"/>
            <a:ext cx="871537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разработке плана-конспекта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учитываются: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</a:t>
            </a:r>
            <a:r>
              <a:rPr lang="ru-RU" sz="24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учебной </a:t>
            </a: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 </a:t>
            </a:r>
            <a:endParaRPr lang="ru-RU" sz="2400" b="1" dirty="0">
              <a:solidFill>
                <a:srgbClr val="F26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</a:t>
            </a:r>
            <a:r>
              <a:rPr lang="ru-RU" sz="24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2400" b="1" dirty="0">
              <a:solidFill>
                <a:srgbClr val="F26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</a:t>
            </a:r>
            <a:r>
              <a:rPr lang="ru-RU" sz="24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 </a:t>
            </a: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endParaRPr lang="ru-RU" sz="2400" b="1" dirty="0">
              <a:solidFill>
                <a:srgbClr val="F26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4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доброжелательной обстановки на </a:t>
            </a: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уроке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400" b="1" dirty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динамических пауз, физкультминуток, </a:t>
            </a:r>
            <a:r>
              <a:rPr lang="ru-RU" sz="2400" b="1" dirty="0" smtClean="0">
                <a:solidFill>
                  <a:srgbClr val="F26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рефлексии </a:t>
            </a:r>
            <a:endParaRPr lang="ru-RU" sz="2400" b="1" dirty="0">
              <a:solidFill>
                <a:srgbClr val="F26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4688" y="928688"/>
            <a:ext cx="1951037" cy="800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2800" b="1" dirty="0">
              <a:solidFill>
                <a:srgbClr val="F474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6148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1338" y="285728"/>
            <a:ext cx="4033917" cy="3025438"/>
          </a:xfrm>
          <a:prstGeom prst="round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9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59604" y="285728"/>
            <a:ext cx="3997700" cy="2998275"/>
          </a:xfrm>
          <a:prstGeom prst="round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2780</TotalTime>
  <Words>703</Words>
  <Application>Microsoft Office PowerPoint</Application>
  <PresentationFormat>Экран (4:3)</PresentationFormat>
  <Paragraphs>143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</cp:lastModifiedBy>
  <cp:revision>300</cp:revision>
  <dcterms:created xsi:type="dcterms:W3CDTF">2011-02-25T13:08:30Z</dcterms:created>
  <dcterms:modified xsi:type="dcterms:W3CDTF">2017-10-10T17:29:02Z</dcterms:modified>
</cp:coreProperties>
</file>