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9F40-608F-46AC-A89C-C81CCB37C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7B2A-CAB4-49D1-9561-C6776ACE6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B1899-1D6A-4543-B3F6-CB6403A30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2222-F219-490C-BE6E-DF1E3129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FFAA-B84B-4EE2-B170-B7AD97BE0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EEC1-FE24-4309-AF28-6D3ED759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EE0E6-3BAF-475D-8C5B-9783AC5A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1DB1-9C7B-4528-8AB7-FF6CB7FF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B429-7C38-4052-89DC-1DD93516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F66C3-11DE-451C-B431-3436F8D9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1041C-3FB9-422A-B313-188F68861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E2F30C-0DAA-4429-A4E0-33932968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56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6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56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001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Комплексная система внутреннего мониторинга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 динамики формирования личностных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 образовательных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 достижений обучающихся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 как основной элемент новой школьной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 системы оценки качества образования</a:t>
            </a:r>
            <a:br>
              <a:rPr lang="ru-RU" sz="3200" b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 в условиях реализации ФГОС ООО</a:t>
            </a:r>
            <a:r>
              <a:rPr lang="ru-RU" sz="3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257800"/>
            <a:ext cx="57912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>
                <a:latin typeface="Times New Roman" pitchFamily="18" charset="0"/>
              </a:rPr>
              <a:t>МАОУ гимназия № 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i="1">
                <a:latin typeface="Times New Roman" pitchFamily="18" charset="0"/>
              </a:rPr>
              <a:t>Новороссийск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0"/>
            <a:ext cx="8229600" cy="3859213"/>
          </a:xfr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7273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2018 год.</a:t>
            </a:r>
            <a:br>
              <a:rPr lang="ru-RU" sz="3200" b="0">
                <a:latin typeface="Times New Roman" pitchFamily="18" charset="0"/>
              </a:rPr>
            </a:br>
            <a:r>
              <a:rPr lang="ru-RU" sz="3200" b="0">
                <a:latin typeface="Times New Roman" pitchFamily="18" charset="0"/>
              </a:rPr>
              <a:t>Подведение итогов работы электронной оболочки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6034088" cy="4525963"/>
          </a:xfr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2885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3200" b="0">
                <a:latin typeface="Times New Roman" pitchFamily="18" charset="0"/>
              </a:rPr>
              <a:t>Организация сетевого взаимодействия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Гимназия сотрудничает с факультетом педагогики, психологии и коммуникативистики Кубанского государственного университета, кафедрой общей и социальной педагогики и кафедрой управления образовательными системами ИРО Краснодарского края.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Развитие интеграционных связей гимназии с другими образовательными организациями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>
                <a:latin typeface="Times New Roman" pitchFamily="18" charset="0"/>
              </a:rPr>
              <a:t>Основная гипотеза инновационного проекта</a:t>
            </a:r>
            <a:r>
              <a:rPr lang="ru-RU" sz="2400">
                <a:latin typeface="Times New Roman" pitchFamily="18" charset="0"/>
              </a:rPr>
              <a:t> может быть сформулирована следующим образом: «Всесторонний (комплексный) внутренний мониторинг личностных достижений - основа новой школьной системы оценки качества образования в условиях реализации ФГОС ООО».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>
                <a:latin typeface="Times New Roman" pitchFamily="18" charset="0"/>
              </a:rPr>
              <a:t>Партнеры</a:t>
            </a:r>
            <a:r>
              <a:rPr lang="ru-RU" sz="2400">
                <a:latin typeface="Times New Roman" pitchFamily="18" charset="0"/>
              </a:rPr>
              <a:t> (сетевое взаимодействие, социальные партнеры) МАОУ гимназии № 2 - сетевое взаимодействие образовательных организаций в целях эффективного решения задач по всестороннему мониторингу личностных достижений учащихся реализуется в составе: МБОУ СОШ  № 16 пгт. Ильского, МБОУ СОШ №1 г. Тимашевска, МАОУ гимназия № 25 г. Краснодар.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ru-RU" sz="3200" b="0">
                <a:latin typeface="Times New Roman" pitchFamily="18" charset="0"/>
              </a:rPr>
              <a:t>Апробация и диссеминация результатов деятельности КИП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Представление инновационного опыта осуществлялось в следующих форматах: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>
                <a:latin typeface="Times New Roman" pitchFamily="18" charset="0"/>
              </a:rPr>
              <a:t>Краевая конференция (15.12.2015 г.) «Совершенствование организационно-педагогической модели управления качеством образования в условиях реализации ФГОС ООО».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>
                <a:latin typeface="Times New Roman" pitchFamily="18" charset="0"/>
              </a:rPr>
              <a:t>Встреча с представителями администрации муниципального образования Кущевская (15.03.2016 г).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>
                <a:latin typeface="Times New Roman" pitchFamily="18" charset="0"/>
              </a:rPr>
              <a:t>Межрегиональная научно-практическая конференция (09.09.2016 г.) «Актуальные вопросы иноязычного образования в условиях реализации ФГОС»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ru-RU" sz="2400">
                <a:latin typeface="Times New Roman" pitchFamily="18" charset="0"/>
              </a:rPr>
              <a:t>Форум образовательных инициатив – 2016 и 2017 гг.  Представление опыта работы КИП для представителей педагогической общественности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Апробация и диссеминация результатов деятельности КИП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5. Краевой круглый стол (21.04.2017 г., г. Краснодар) «Нормативное, методическое и организационное обеспечение системы оценки метапредметных результатов в основной школе».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6. Краевой семинар (19.04.2017 г., г. Краснодар) «Гуманитарный профиль ФГОС СОО: индивидуальный образовательный проект».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7. Краевой фестиваль образовательных инноваций (август 2017 г)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>
                <a:latin typeface="Times New Roman" pitchFamily="18" charset="0"/>
              </a:rPr>
              <a:t>8.  Зональный семинар-практикум (23.10.2018 г.) «Система взаимодействия образовательных организаций для решения задач духовно-нравственного развития и социализации обучающихся». Представление опыта работы КИП.</a:t>
            </a:r>
            <a:r>
              <a:rPr lang="ru-R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Практические результаты – продукты инновационной деятельности: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-издано учебно-методическое пособие «Мониторинг динамики формирования личностных образовательных достижений обучающихся; Краснодар. Россия. КубГУ, 2018, 64 с., тираж: 100. Авторы: Кулишов В.В., Кольцюк Е.В., Гребенникова А.В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-опубликованы научно-методические статьи в  российских и зарубежных изданиях: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1 «Индивидуальный  образовательный маршрут  школьника как средство развития его личности». Автор: Галушкина И.В.  «Инновационная деятельность педагогов Краснодарского края как ресурс развития региональной системы образования: исследования и методические материалы»: научно-методический сборник/под научной редакцией П.Б. Бондарева. - Краснодар: ГБОУ «Институт развития образования» Краснодарского края, 2015 г.</a:t>
            </a:r>
            <a:endParaRPr lang="en-US" sz="200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>
                <a:latin typeface="Times New Roman" pitchFamily="18" charset="0"/>
              </a:rPr>
              <a:t>2 «Forms and methods of prevention of mobbing among younger 16 teenagers in the educational environment» 	Kulishov V., Arkhandeeva D.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Scientific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Researches for Development Future: International Conference, San Francisco, California, USA, May 15 2018. Published by B&amp;M Publishing, </a:t>
            </a:r>
            <a:r>
              <a:rPr lang="ru-RU" sz="2000">
                <a:latin typeface="Times New Roman" pitchFamily="18" charset="0"/>
              </a:rPr>
              <a:t>Р</a:t>
            </a:r>
            <a:r>
              <a:rPr lang="en-US" sz="2000">
                <a:latin typeface="Times New Roman" pitchFamily="18" charset="0"/>
              </a:rPr>
              <a:t>. 64-67, ISBN: 978-1-941655-71-9, </a:t>
            </a:r>
            <a:r>
              <a:rPr lang="ru-RU" sz="2000">
                <a:latin typeface="Times New Roman" pitchFamily="18" charset="0"/>
              </a:rPr>
              <a:t>Тираж</a:t>
            </a:r>
            <a:r>
              <a:rPr lang="en-US" sz="2000">
                <a:latin typeface="Times New Roman" pitchFamily="18" charset="0"/>
              </a:rPr>
              <a:t>: 100. </a:t>
            </a:r>
            <a:r>
              <a:rPr lang="en-US" sz="2000" u="sng">
                <a:latin typeface="Times New Roman" pitchFamily="18" charset="0"/>
              </a:rPr>
              <a:t>URL: http://www.colloquium-publishing ... oc/F_2.pdf</a:t>
            </a:r>
            <a:endParaRPr lang="ru-RU" sz="2000" u="sng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Учебно – методическое пособие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447800"/>
            <a:ext cx="44196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667000"/>
            <a:ext cx="6324600" cy="3611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Основная цель данного периода деятельности КИП -</a:t>
            </a:r>
            <a:r>
              <a:rPr lang="ru-RU" sz="400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</a:t>
            </a:r>
            <a:r>
              <a:rPr lang="ru-RU">
                <a:latin typeface="Times New Roman" pitchFamily="18" charset="0"/>
              </a:rPr>
              <a:t>завершение апробации соответствующей требованиям ФГОС ООО школьной модели комплексной системы внутреннего мониторинга динамики формирования личностных достижений обучающихся, расширение сетевого взаимодействия.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Задачи деятельности на 2018 год</a:t>
            </a:r>
            <a:r>
              <a:rPr lang="ru-RU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1. Анализ второго года апробации системы оценки в МАОУ гимназия № 2. Определение критериев эффективности.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2. Внедрение системы внутреннего мониторинга личностных УУД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3. Диссеминация опыта посредством проведения семинаров/вебинаров.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latin typeface="Times New Roman" pitchFamily="18" charset="0"/>
              </a:rPr>
              <a:t>4. Издание методического пособия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Теоретические результаты – продукты инновационной деятельности: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-выявлена и  описана новая  педагогическая проблема – необходимость разработки и апробации  мониторинга динамики формирования личностных образовательных достижений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-выявлено противоречие в образовательных системах краевых школ - противоречие между сформировавшимся заказом на соответствующую требованиям ФГОС ООО новую систему внутреннего мониторинга динамики формирования личностных образовательных достижений обучающихся, с одной стороны, и отсутствием представлений и опыта реализации этой системы в практике образовательных организаций – с другой;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-уточнена  формулировка педагогического понятия «мониторинг динамики формирования личностных образовательных достижений обучающихся»;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-обосновано новое понимание содержания, свойств и этапов мониторинга динамики формирования личностных образовательных достижений обучающихся;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Теоретические результаты – продукты инновационной деятельности: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-подтверждена  связь уровня  предметных образовательных результатов и уровня развития личностных образовательных результатов;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-уточнены принципы построения мониторинга динамики формирования личностных образовательных достижений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-разработана структурно-функциональная модель мониторинга динамики формирования личностных образовательных достижений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-определены критерии и  индикаторы  эффективности мониторинга динамики формирования личностных образовательных достижений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-выявлены новые характеристики педагогического процесса, обеспечивающего развитие личностных универсальных учебных действий обучающихся;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latin typeface="Times New Roman" pitchFamily="18" charset="0"/>
              </a:rPr>
              <a:t>-обобщен передовой педагогический опыта оценки личностных достижений обучающихся.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solidFill>
                  <a:schemeClr val="tx1"/>
                </a:solidFill>
                <a:latin typeface="Times New Roman" pitchFamily="18" charset="0"/>
              </a:rPr>
              <a:t>Программа (электронная оболочка</a:t>
            </a:r>
            <a:r>
              <a:rPr lang="ru-RU" sz="32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2200">
                <a:latin typeface="Times New Roman" pitchFamily="18" charset="0"/>
              </a:rPr>
              <a:t>Принцип работы мониторинга строится по аналогии с системой «Сетевой город. Образование» и имеет несколько ролей: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>
                <a:latin typeface="Times New Roman" pitchFamily="18" charset="0"/>
              </a:rPr>
              <a:t>1) </a:t>
            </a:r>
            <a:r>
              <a:rPr lang="ru-RU" sz="2200" b="1" u="sng">
                <a:latin typeface="Times New Roman" pitchFamily="18" charset="0"/>
              </a:rPr>
              <a:t>учитель</a:t>
            </a:r>
            <a:r>
              <a:rPr lang="ru-RU" sz="2200">
                <a:latin typeface="Times New Roman" pitchFamily="18" charset="0"/>
              </a:rPr>
              <a:t>: заполняет результаты текущих мониторинговых работ обучающихся, если в них присутствует элемент оценки тех или иных ЛУУД;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>
                <a:latin typeface="Times New Roman" pitchFamily="18" charset="0"/>
              </a:rPr>
              <a:t>2) </a:t>
            </a:r>
            <a:r>
              <a:rPr lang="ru-RU" sz="2200" b="1" u="sng">
                <a:latin typeface="Times New Roman" pitchFamily="18" charset="0"/>
              </a:rPr>
              <a:t>педагог-психолог</a:t>
            </a:r>
            <a:r>
              <a:rPr lang="ru-RU" sz="2200">
                <a:latin typeface="Times New Roman" pitchFamily="18" charset="0"/>
              </a:rPr>
              <a:t>: заполняет результаты тестирований, предусмотренных Положением по оценке личностных результатов в соответствии с циклограммой психолого-педагогической службы гимназии;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>
                <a:latin typeface="Times New Roman" pitchFamily="18" charset="0"/>
              </a:rPr>
              <a:t>3) </a:t>
            </a:r>
            <a:r>
              <a:rPr lang="ru-RU" sz="2200" b="1" u="sng">
                <a:latin typeface="Times New Roman" pitchFamily="18" charset="0"/>
              </a:rPr>
              <a:t>классный руководитель</a:t>
            </a:r>
            <a:r>
              <a:rPr lang="ru-RU" sz="2200">
                <a:latin typeface="Times New Roman" pitchFamily="18" charset="0"/>
              </a:rPr>
              <a:t>: заполняет результаты наблюдений в процессе различных мероприятий внеурочной деятельности;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>
                <a:latin typeface="Times New Roman" pitchFamily="18" charset="0"/>
              </a:rPr>
              <a:t>4) </a:t>
            </a:r>
            <a:r>
              <a:rPr lang="ru-RU" sz="2200" b="1" u="sng">
                <a:latin typeface="Times New Roman" pitchFamily="18" charset="0"/>
              </a:rPr>
              <a:t>заместитель директора по НМЭР</a:t>
            </a:r>
            <a:r>
              <a:rPr lang="ru-RU" sz="2200">
                <a:latin typeface="Times New Roman" pitchFamily="18" charset="0"/>
              </a:rPr>
              <a:t>: не имеет доступа к заполняемым персонифицированным отчетам. Формирует отчеты по конкретному классу, параллели, гимназии для выявления проблемных зон формирования ЛУУД и приятия соответствующих управленческих решений.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2016 год. </a:t>
            </a:r>
            <a:br>
              <a:rPr lang="ru-RU" sz="3200" b="0">
                <a:latin typeface="Times New Roman" pitchFamily="18" charset="0"/>
              </a:rPr>
            </a:br>
            <a:r>
              <a:rPr lang="ru-RU" sz="3200" b="0">
                <a:latin typeface="Times New Roman" pitchFamily="18" charset="0"/>
              </a:rPr>
              <a:t>Создание электронной оболочки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4837113" cy="3463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886200"/>
            <a:ext cx="4775200" cy="2876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811838" cy="4525963"/>
          </a:xfr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2266950"/>
            <a:ext cx="588962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0">
                <a:latin typeface="Times New Roman" pitchFamily="18" charset="0"/>
              </a:rPr>
              <a:t>2017 год. </a:t>
            </a:r>
            <a:br>
              <a:rPr lang="ru-RU" sz="3200" b="0">
                <a:latin typeface="Times New Roman" pitchFamily="18" charset="0"/>
              </a:rPr>
            </a:br>
            <a:r>
              <a:rPr lang="ru-RU" sz="3200" b="0">
                <a:latin typeface="Times New Roman" pitchFamily="18" charset="0"/>
              </a:rPr>
              <a:t>Апробация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1600200"/>
            <a:ext cx="64992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273</TotalTime>
  <Words>732</Words>
  <Application>Microsoft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Garamond</vt:lpstr>
      <vt:lpstr>Arial</vt:lpstr>
      <vt:lpstr>Wingdings</vt:lpstr>
      <vt:lpstr>Calibri</vt:lpstr>
      <vt:lpstr>Times New Roman</vt:lpstr>
      <vt:lpstr>Течение</vt:lpstr>
      <vt:lpstr>Течение</vt:lpstr>
      <vt:lpstr>Комплексная система внутреннего мониторинга  динамики формирования личностных  образовательных  достижений обучающихся  как основной элемент новой школьной  системы оценки качества образования  в условиях реализации ФГОС ООО </vt:lpstr>
      <vt:lpstr>Основная цель данного периода деятельности КИП -  </vt:lpstr>
      <vt:lpstr>Задачи деятельности на 2018 год </vt:lpstr>
      <vt:lpstr>Теоретические результаты – продукты инновационной деятельности:</vt:lpstr>
      <vt:lpstr>Теоретические результаты – продукты инновационной деятельности:</vt:lpstr>
      <vt:lpstr>Программа (электронная оболочка)</vt:lpstr>
      <vt:lpstr>2016 год.  Создание электронной оболочки</vt:lpstr>
      <vt:lpstr>Слайд 8</vt:lpstr>
      <vt:lpstr>2017 год.  Апробация</vt:lpstr>
      <vt:lpstr>Слайд 10</vt:lpstr>
      <vt:lpstr>2018 год. Подведение итогов работы электронной оболочки</vt:lpstr>
      <vt:lpstr>Организация сетевого взаимодействия</vt:lpstr>
      <vt:lpstr>Развитие интеграционных связей гимназии с другими образовательными организациями</vt:lpstr>
      <vt:lpstr>Апробация и диссеминация результатов деятельности КИП</vt:lpstr>
      <vt:lpstr>Апробация и диссеминация результатов деятельности КИП</vt:lpstr>
      <vt:lpstr>Практические результаты – продукты инновационной деятельности:</vt:lpstr>
      <vt:lpstr>Учебно – методическое пособие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Пух</cp:lastModifiedBy>
  <cp:revision>4</cp:revision>
  <cp:lastPrinted>1601-01-01T00:00:00Z</cp:lastPrinted>
  <dcterms:created xsi:type="dcterms:W3CDTF">1601-01-01T00:00:00Z</dcterms:created>
  <dcterms:modified xsi:type="dcterms:W3CDTF">2019-02-01T17:16:32Z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