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3" r:id="rId6"/>
    <p:sldId id="281" r:id="rId7"/>
    <p:sldId id="282" r:id="rId8"/>
    <p:sldId id="283" r:id="rId9"/>
    <p:sldId id="284" r:id="rId10"/>
    <p:sldId id="289" r:id="rId11"/>
    <p:sldId id="285" r:id="rId12"/>
    <p:sldId id="277" r:id="rId13"/>
    <p:sldId id="276" r:id="rId14"/>
    <p:sldId id="278" r:id="rId15"/>
    <p:sldId id="286" r:id="rId16"/>
    <p:sldId id="279" r:id="rId17"/>
    <p:sldId id="287" r:id="rId18"/>
    <p:sldId id="288" r:id="rId19"/>
    <p:sldId id="272" r:id="rId20"/>
    <p:sldId id="26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AC0"/>
    <a:srgbClr val="FF4F4F"/>
    <a:srgbClr val="A50021"/>
    <a:srgbClr val="D53E59"/>
    <a:srgbClr val="EF8D4B"/>
    <a:srgbClr val="B98DC5"/>
    <a:srgbClr val="CDCDCD"/>
    <a:srgbClr val="F5D5A5"/>
    <a:srgbClr val="D6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9" autoAdjust="0"/>
    <p:restoredTop sz="89413" autoAdjust="0"/>
  </p:normalViewPr>
  <p:slideViewPr>
    <p:cSldViewPr>
      <p:cViewPr>
        <p:scale>
          <a:sx n="85" d="100"/>
          <a:sy n="85" d="100"/>
        </p:scale>
        <p:origin x="-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Статистика </a:t>
            </a:r>
            <a:r>
              <a:rPr lang="ru-RU" b="1" dirty="0" smtClean="0"/>
              <a:t>численности </a:t>
            </a:r>
            <a:r>
              <a:rPr lang="ru-RU" b="1" dirty="0"/>
              <a:t>детей-инвалидов и детей с ОВЗ в России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95298067745609"/>
          <c:y val="8.4490133280210239E-2"/>
          <c:w val="0.82194625893501916"/>
          <c:h val="0.861095414685724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числености детей-инвалидов и детей с ОВЗ в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490000</c:v>
                </c:pt>
                <c:pt idx="1">
                  <c:v>580000</c:v>
                </c:pt>
                <c:pt idx="2">
                  <c:v>650000</c:v>
                </c:pt>
                <c:pt idx="3">
                  <c:v>780000</c:v>
                </c:pt>
                <c:pt idx="4">
                  <c:v>850000</c:v>
                </c:pt>
                <c:pt idx="5">
                  <c:v>1000000</c:v>
                </c:pt>
                <c:pt idx="6">
                  <c:v>1500000</c:v>
                </c:pt>
                <c:pt idx="7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E8-40B7-BD93-E91B0354A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66880"/>
        <c:axId val="33725760"/>
        <c:axId val="0"/>
      </c:bar3DChart>
      <c:catAx>
        <c:axId val="702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25760"/>
        <c:crosses val="autoZero"/>
        <c:auto val="1"/>
        <c:lblAlgn val="ctr"/>
        <c:lblOffset val="100"/>
        <c:noMultiLvlLbl val="0"/>
      </c:catAx>
      <c:valAx>
        <c:axId val="3372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</a:t>
            </a:r>
            <a:r>
              <a:rPr lang="ru-RU" baseline="0"/>
              <a:t> уровня развития детей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январь 2019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Лист1!$B$4:$B$9</c:f>
              <c:strCache>
                <c:ptCount val="6"/>
                <c:pt idx="0">
                  <c:v>уровень сформированности  навыков самообслуживания</c:v>
                </c:pt>
                <c:pt idx="1">
                  <c:v>особенности двигательного развития</c:v>
                </c:pt>
                <c:pt idx="2">
                  <c:v>особенности эмоционально-личностного развития</c:v>
                </c:pt>
                <c:pt idx="3">
                  <c:v>особенности познавательного развития</c:v>
                </c:pt>
                <c:pt idx="4">
                  <c:v>особенности коммуникативного развития</c:v>
                </c:pt>
                <c:pt idx="5">
                  <c:v>функциональная независимость</c:v>
                </c:pt>
              </c:strCache>
            </c:str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38</c:v>
                </c:pt>
                <c:pt idx="1">
                  <c:v>47</c:v>
                </c:pt>
                <c:pt idx="2">
                  <c:v>42</c:v>
                </c:pt>
                <c:pt idx="3">
                  <c:v>51</c:v>
                </c:pt>
                <c:pt idx="4">
                  <c:v>53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декабрь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Лист1!$B$4:$B$9</c:f>
              <c:strCache>
                <c:ptCount val="6"/>
                <c:pt idx="0">
                  <c:v>уровень сформированности  навыков самообслуживания</c:v>
                </c:pt>
                <c:pt idx="1">
                  <c:v>особенности двигательного развития</c:v>
                </c:pt>
                <c:pt idx="2">
                  <c:v>особенности эмоционально-личностного развития</c:v>
                </c:pt>
                <c:pt idx="3">
                  <c:v>особенности познавательного развития</c:v>
                </c:pt>
                <c:pt idx="4">
                  <c:v>особенности коммуникативного развития</c:v>
                </c:pt>
                <c:pt idx="5">
                  <c:v>функциональная независимость</c:v>
                </c:pt>
              </c:strCache>
            </c:strRef>
          </c:cat>
          <c:val>
            <c:numRef>
              <c:f>Лист1!$D$4:$D$9</c:f>
              <c:numCache>
                <c:formatCode>General</c:formatCode>
                <c:ptCount val="6"/>
                <c:pt idx="0">
                  <c:v>41</c:v>
                </c:pt>
                <c:pt idx="1">
                  <c:v>49</c:v>
                </c:pt>
                <c:pt idx="2">
                  <c:v>49</c:v>
                </c:pt>
                <c:pt idx="3">
                  <c:v>60</c:v>
                </c:pt>
                <c:pt idx="4">
                  <c:v>55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93151744"/>
        <c:axId val="75513856"/>
        <c:axId val="69853824"/>
      </c:bar3DChart>
      <c:catAx>
        <c:axId val="931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13856"/>
        <c:crosses val="autoZero"/>
        <c:auto val="1"/>
        <c:lblAlgn val="ctr"/>
        <c:lblOffset val="100"/>
        <c:noMultiLvlLbl val="0"/>
      </c:catAx>
      <c:valAx>
        <c:axId val="755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151744"/>
        <c:crosses val="autoZero"/>
        <c:crossBetween val="between"/>
      </c:valAx>
      <c:serAx>
        <c:axId val="698538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1385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9AF0E-0E15-437A-9729-B7A0F93F13B8}" type="doc">
      <dgm:prSet loTypeId="urn:microsoft.com/office/officeart/2005/8/layout/radial2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D97A6D-0B4B-41EF-BADE-8ACD636F2F6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 психолого-педагогической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абилитации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реабилитации детей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D393D-08C3-4F55-8DCC-047701A69B75}" type="parTrans" cxnId="{B01BAF7D-38C4-4A4C-9011-7ABF87AF8F05}">
      <dgm:prSet/>
      <dgm:spPr>
        <a:ln w="69850" cap="flat" cmpd="dbl">
          <a:solidFill>
            <a:schemeClr val="accent3"/>
          </a:solidFill>
          <a:bevel/>
          <a:headEnd type="none"/>
          <a:tailEnd type="arrow"/>
        </a:ln>
      </dgm:spPr>
      <dgm:t>
        <a:bodyPr/>
        <a:lstStyle/>
        <a:p>
          <a:endParaRPr lang="ru-RU"/>
        </a:p>
      </dgm:t>
    </dgm:pt>
    <dgm:pt modelId="{7377B4FE-E649-406D-9893-75654ACD52E2}" type="sibTrans" cxnId="{B01BAF7D-38C4-4A4C-9011-7ABF87AF8F05}">
      <dgm:prSet/>
      <dgm:spPr/>
      <dgm:t>
        <a:bodyPr/>
        <a:lstStyle/>
        <a:p>
          <a:endParaRPr lang="ru-RU"/>
        </a:p>
      </dgm:t>
    </dgm:pt>
    <dgm:pt modelId="{D82BD89D-7E29-4941-98C5-66F118B8600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Обьект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абилитация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реабилитация детей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B9EEB-F9D2-4769-A16C-84DC372BF09E}" type="sibTrans" cxnId="{84FBC72C-DE90-4700-B119-0977F0F0C9A2}">
      <dgm:prSet/>
      <dgm:spPr/>
      <dgm:t>
        <a:bodyPr/>
        <a:lstStyle/>
        <a:p>
          <a:endParaRPr lang="ru-RU"/>
        </a:p>
      </dgm:t>
    </dgm:pt>
    <dgm:pt modelId="{980559BF-2DE7-41A2-B41E-156CE837A2FC}" type="parTrans" cxnId="{84FBC72C-DE90-4700-B119-0977F0F0C9A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69850" cap="flat" cmpd="dbl" algn="ctr">
          <a:solidFill>
            <a:schemeClr val="accent3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013BAEA7-9344-4D43-9763-1CA0D4F08636}" type="pres">
      <dgm:prSet presAssocID="{9CD9AF0E-0E15-437A-9729-B7A0F93F13B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7D8F2-2851-44BF-A5B0-5A3D05DE21C3}" type="pres">
      <dgm:prSet presAssocID="{9CD9AF0E-0E15-437A-9729-B7A0F93F13B8}" presName="cycle" presStyleCnt="0"/>
      <dgm:spPr/>
    </dgm:pt>
    <dgm:pt modelId="{6E52BDA1-8944-4AE4-90DF-1B5FED692981}" type="pres">
      <dgm:prSet presAssocID="{9CD9AF0E-0E15-437A-9729-B7A0F93F13B8}" presName="centerShape" presStyleCnt="0"/>
      <dgm:spPr/>
    </dgm:pt>
    <dgm:pt modelId="{9C7C092F-A846-4BED-BA2D-926C37A575E8}" type="pres">
      <dgm:prSet presAssocID="{9CD9AF0E-0E15-437A-9729-B7A0F93F13B8}" presName="connSite" presStyleLbl="node1" presStyleIdx="0" presStyleCnt="3"/>
      <dgm:spPr/>
    </dgm:pt>
    <dgm:pt modelId="{94AEED5F-A404-4B4F-BC65-E0F4B0E37B56}" type="pres">
      <dgm:prSet presAssocID="{9CD9AF0E-0E15-437A-9729-B7A0F93F13B8}" presName="visible" presStyleLbl="node1" presStyleIdx="0" presStyleCnt="3" custScaleX="113158" custScaleY="87184" custLinFactNeighborX="20564" custLinFactNeighborY="-212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3726279-6795-4B20-9D29-B5D239D8B649}" type="pres">
      <dgm:prSet presAssocID="{980559BF-2DE7-41A2-B41E-156CE837A2FC}" presName="Name25" presStyleLbl="parChTrans1D1" presStyleIdx="0" presStyleCnt="2"/>
      <dgm:spPr/>
      <dgm:t>
        <a:bodyPr/>
        <a:lstStyle/>
        <a:p>
          <a:endParaRPr lang="ru-RU"/>
        </a:p>
      </dgm:t>
    </dgm:pt>
    <dgm:pt modelId="{EAFC998F-4942-40E8-ABDC-F4F9D1286AC5}" type="pres">
      <dgm:prSet presAssocID="{D82BD89D-7E29-4941-98C5-66F118B86004}" presName="node" presStyleCnt="0"/>
      <dgm:spPr/>
    </dgm:pt>
    <dgm:pt modelId="{FAFF838F-BF8E-46D9-AC2B-CF494275551A}" type="pres">
      <dgm:prSet presAssocID="{D82BD89D-7E29-4941-98C5-66F118B86004}" presName="parentNode" presStyleLbl="node1" presStyleIdx="1" presStyleCnt="3" custScaleX="143676" custScaleY="134971" custLinFactNeighborX="89316" custLinFactNeighborY="11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7EA53-5468-4B4D-82DA-73B34B0C0EA7}" type="pres">
      <dgm:prSet presAssocID="{D82BD89D-7E29-4941-98C5-66F118B8600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8C88D-7ABA-4527-BF72-40F3BC26E4B1}" type="pres">
      <dgm:prSet presAssocID="{4F3D393D-08C3-4F55-8DCC-047701A69B75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0D4B168-554C-41F1-9A2C-6501584B3F02}" type="pres">
      <dgm:prSet presAssocID="{A0D97A6D-0B4B-41EF-BADE-8ACD636F2F6C}" presName="node" presStyleCnt="0"/>
      <dgm:spPr/>
    </dgm:pt>
    <dgm:pt modelId="{85861075-436C-4848-9406-7CF3DD0042F5}" type="pres">
      <dgm:prSet presAssocID="{A0D97A6D-0B4B-41EF-BADE-8ACD636F2F6C}" presName="parentNode" presStyleLbl="node1" presStyleIdx="2" presStyleCnt="3" custScaleX="145470" custScaleY="137889" custLinFactNeighborX="76761" custLinFactNeighborY="17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68C3F-1A0F-4FF4-B284-737332D7FF70}" type="pres">
      <dgm:prSet presAssocID="{A0D97A6D-0B4B-41EF-BADE-8ACD636F2F6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30F3A-57A5-49B8-A3C3-5827A014B0C2}" type="presOf" srcId="{A0D97A6D-0B4B-41EF-BADE-8ACD636F2F6C}" destId="{85861075-436C-4848-9406-7CF3DD0042F5}" srcOrd="0" destOrd="0" presId="urn:microsoft.com/office/officeart/2005/8/layout/radial2"/>
    <dgm:cxn modelId="{92E1AF15-E4AA-4AFC-B329-FDAA12A3661E}" type="presOf" srcId="{D82BD89D-7E29-4941-98C5-66F118B86004}" destId="{FAFF838F-BF8E-46D9-AC2B-CF494275551A}" srcOrd="0" destOrd="0" presId="urn:microsoft.com/office/officeart/2005/8/layout/radial2"/>
    <dgm:cxn modelId="{812D50F7-EC26-4320-9E48-43E6EF141C92}" type="presOf" srcId="{980559BF-2DE7-41A2-B41E-156CE837A2FC}" destId="{73726279-6795-4B20-9D29-B5D239D8B649}" srcOrd="0" destOrd="0" presId="urn:microsoft.com/office/officeart/2005/8/layout/radial2"/>
    <dgm:cxn modelId="{F45DF02C-287F-46C7-A356-E514BC3738C6}" type="presOf" srcId="{4F3D393D-08C3-4F55-8DCC-047701A69B75}" destId="{8318C88D-7ABA-4527-BF72-40F3BC26E4B1}" srcOrd="0" destOrd="0" presId="urn:microsoft.com/office/officeart/2005/8/layout/radial2"/>
    <dgm:cxn modelId="{84FBC72C-DE90-4700-B119-0977F0F0C9A2}" srcId="{9CD9AF0E-0E15-437A-9729-B7A0F93F13B8}" destId="{D82BD89D-7E29-4941-98C5-66F118B86004}" srcOrd="0" destOrd="0" parTransId="{980559BF-2DE7-41A2-B41E-156CE837A2FC}" sibTransId="{864B9EEB-F9D2-4769-A16C-84DC372BF09E}"/>
    <dgm:cxn modelId="{B01BAF7D-38C4-4A4C-9011-7ABF87AF8F05}" srcId="{9CD9AF0E-0E15-437A-9729-B7A0F93F13B8}" destId="{A0D97A6D-0B4B-41EF-BADE-8ACD636F2F6C}" srcOrd="1" destOrd="0" parTransId="{4F3D393D-08C3-4F55-8DCC-047701A69B75}" sibTransId="{7377B4FE-E649-406D-9893-75654ACD52E2}"/>
    <dgm:cxn modelId="{84F10AC6-03EC-407F-A0B5-70207CD4AA74}" type="presOf" srcId="{9CD9AF0E-0E15-437A-9729-B7A0F93F13B8}" destId="{013BAEA7-9344-4D43-9763-1CA0D4F08636}" srcOrd="0" destOrd="0" presId="urn:microsoft.com/office/officeart/2005/8/layout/radial2"/>
    <dgm:cxn modelId="{ACAA934F-598F-49FA-858B-306E941E961E}" type="presParOf" srcId="{013BAEA7-9344-4D43-9763-1CA0D4F08636}" destId="{0F97D8F2-2851-44BF-A5B0-5A3D05DE21C3}" srcOrd="0" destOrd="0" presId="urn:microsoft.com/office/officeart/2005/8/layout/radial2"/>
    <dgm:cxn modelId="{229F4CB8-9183-47DA-97DD-48ACC0F4628A}" type="presParOf" srcId="{0F97D8F2-2851-44BF-A5B0-5A3D05DE21C3}" destId="{6E52BDA1-8944-4AE4-90DF-1B5FED692981}" srcOrd="0" destOrd="0" presId="urn:microsoft.com/office/officeart/2005/8/layout/radial2"/>
    <dgm:cxn modelId="{F3780D55-8960-495E-9796-4E35BBF05E5C}" type="presParOf" srcId="{6E52BDA1-8944-4AE4-90DF-1B5FED692981}" destId="{9C7C092F-A846-4BED-BA2D-926C37A575E8}" srcOrd="0" destOrd="0" presId="urn:microsoft.com/office/officeart/2005/8/layout/radial2"/>
    <dgm:cxn modelId="{F5A8ADB4-B653-4048-B1FC-774FA9A48EBC}" type="presParOf" srcId="{6E52BDA1-8944-4AE4-90DF-1B5FED692981}" destId="{94AEED5F-A404-4B4F-BC65-E0F4B0E37B56}" srcOrd="1" destOrd="0" presId="urn:microsoft.com/office/officeart/2005/8/layout/radial2"/>
    <dgm:cxn modelId="{A2CC0BC9-D44C-4502-B552-6030E3788791}" type="presParOf" srcId="{0F97D8F2-2851-44BF-A5B0-5A3D05DE21C3}" destId="{73726279-6795-4B20-9D29-B5D239D8B649}" srcOrd="1" destOrd="0" presId="urn:microsoft.com/office/officeart/2005/8/layout/radial2"/>
    <dgm:cxn modelId="{ACCB30E6-0A53-4D1F-AF35-C88DFBD1CC35}" type="presParOf" srcId="{0F97D8F2-2851-44BF-A5B0-5A3D05DE21C3}" destId="{EAFC998F-4942-40E8-ABDC-F4F9D1286AC5}" srcOrd="2" destOrd="0" presId="urn:microsoft.com/office/officeart/2005/8/layout/radial2"/>
    <dgm:cxn modelId="{98DEADB6-9FC9-467C-92A7-47ECBE97F2A2}" type="presParOf" srcId="{EAFC998F-4942-40E8-ABDC-F4F9D1286AC5}" destId="{FAFF838F-BF8E-46D9-AC2B-CF494275551A}" srcOrd="0" destOrd="0" presId="urn:microsoft.com/office/officeart/2005/8/layout/radial2"/>
    <dgm:cxn modelId="{F195546D-FE65-4B0A-A7A9-313A2BCF0846}" type="presParOf" srcId="{EAFC998F-4942-40E8-ABDC-F4F9D1286AC5}" destId="{5067EA53-5468-4B4D-82DA-73B34B0C0EA7}" srcOrd="1" destOrd="0" presId="urn:microsoft.com/office/officeart/2005/8/layout/radial2"/>
    <dgm:cxn modelId="{1D1490CF-2C4D-41B3-AC04-5CEB39D312E0}" type="presParOf" srcId="{0F97D8F2-2851-44BF-A5B0-5A3D05DE21C3}" destId="{8318C88D-7ABA-4527-BF72-40F3BC26E4B1}" srcOrd="3" destOrd="0" presId="urn:microsoft.com/office/officeart/2005/8/layout/radial2"/>
    <dgm:cxn modelId="{FC432711-1774-47C2-A852-D49011A846A6}" type="presParOf" srcId="{0F97D8F2-2851-44BF-A5B0-5A3D05DE21C3}" destId="{80D4B168-554C-41F1-9A2C-6501584B3F02}" srcOrd="4" destOrd="0" presId="urn:microsoft.com/office/officeart/2005/8/layout/radial2"/>
    <dgm:cxn modelId="{F7E345AA-F0E0-4DC9-BF01-F55A49DE3B65}" type="presParOf" srcId="{80D4B168-554C-41F1-9A2C-6501584B3F02}" destId="{85861075-436C-4848-9406-7CF3DD0042F5}" srcOrd="0" destOrd="0" presId="urn:microsoft.com/office/officeart/2005/8/layout/radial2"/>
    <dgm:cxn modelId="{EFA8DB24-A54D-4B6C-8A92-670190B44070}" type="presParOf" srcId="{80D4B168-554C-41F1-9A2C-6501584B3F02}" destId="{5EB68C3F-1A0F-4FF4-B284-737332D7FF7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C88D-7ABA-4527-BF72-40F3BC26E4B1}">
      <dsp:nvSpPr>
        <dsp:cNvPr id="0" name=""/>
        <dsp:cNvSpPr/>
      </dsp:nvSpPr>
      <dsp:spPr>
        <a:xfrm rot="1474300">
          <a:off x="2355956" y="4269657"/>
          <a:ext cx="1914953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914953" y="34013"/>
              </a:lnTo>
            </a:path>
          </a:pathLst>
        </a:custGeom>
        <a:noFill/>
        <a:ln w="69850" cap="flat" cmpd="dbl" algn="ctr">
          <a:solidFill>
            <a:schemeClr val="accent3"/>
          </a:solidFill>
          <a:prstDash val="solid"/>
          <a:bevel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26279-6795-4B20-9D29-B5D239D8B649}">
      <dsp:nvSpPr>
        <dsp:cNvPr id="0" name=""/>
        <dsp:cNvSpPr/>
      </dsp:nvSpPr>
      <dsp:spPr>
        <a:xfrm rot="20578926">
          <a:off x="2398589" y="2759044"/>
          <a:ext cx="201312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2013124" y="34013"/>
              </a:lnTo>
            </a:path>
          </a:pathLst>
        </a:custGeom>
        <a:noFill/>
        <a:ln w="69850" cap="flat" cmpd="dbl" algn="ctr">
          <a:solidFill>
            <a:schemeClr val="accent3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EED5F-A404-4B4F-BC65-E0F4B0E37B56}">
      <dsp:nvSpPr>
        <dsp:cNvPr id="0" name=""/>
        <dsp:cNvSpPr/>
      </dsp:nvSpPr>
      <dsp:spPr>
        <a:xfrm>
          <a:off x="268625" y="2016182"/>
          <a:ext cx="3464194" cy="26690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FF838F-BF8E-46D9-AC2B-CF494275551A}">
      <dsp:nvSpPr>
        <dsp:cNvPr id="0" name=""/>
        <dsp:cNvSpPr/>
      </dsp:nvSpPr>
      <dsp:spPr>
        <a:xfrm>
          <a:off x="4302727" y="874868"/>
          <a:ext cx="2639079" cy="247918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Обьект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абилитация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реабилитация детей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9211" y="1237936"/>
        <a:ext cx="1866111" cy="1753048"/>
      </dsp:txXfrm>
    </dsp:sp>
    <dsp:sp modelId="{85861075-436C-4848-9406-7CF3DD0042F5}">
      <dsp:nvSpPr>
        <dsp:cNvPr id="0" name=""/>
        <dsp:cNvSpPr/>
      </dsp:nvSpPr>
      <dsp:spPr>
        <a:xfrm>
          <a:off x="4051517" y="3985637"/>
          <a:ext cx="2672032" cy="253278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 психолого-педагогической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абилитации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реабилитации детей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2827" y="4356554"/>
        <a:ext cx="1889412" cy="1790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1C6AF-711B-45D8-956A-EC42B571A3B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BEEE-DF0F-4829-9939-048ECEF5F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5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BEEE-DF0F-4829-9939-048ECEF5F0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7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BEEE-DF0F-4829-9939-048ECEF5F0E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0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8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5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6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7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9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1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8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8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6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1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0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8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1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6;&#1089;16-&#1087;&#1095;&#1077;&#1083;&#1082;&#1072;.&#1088;&#1092;/prokip_2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chelka16anapa@mail.ru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&#1076;&#1089;16-&#1087;&#1095;&#1077;&#1083;&#1082;&#1072;.&#1088;&#1092;/index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194" y="1610853"/>
            <a:ext cx="5832648" cy="331592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 психолого-педагогической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реабилитации как ресурсной модели, повышающей возможности доступности и качества образования детей раннего и дошкольного возраста, имеющих ОВЗ, инвалидность, в условиях дошкольной образовательной организации»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123"/>
          <p:cNvGrpSpPr/>
          <p:nvPr/>
        </p:nvGrpSpPr>
        <p:grpSpPr>
          <a:xfrm>
            <a:off x="192197" y="648072"/>
            <a:ext cx="10276843" cy="6165304"/>
            <a:chOff x="335965" y="718836"/>
            <a:chExt cx="11346956" cy="6165304"/>
          </a:xfrm>
        </p:grpSpPr>
        <p:sp>
          <p:nvSpPr>
            <p:cNvPr id="8" name="Text 124"/>
            <p:cNvSpPr txBox="1"/>
            <p:nvPr/>
          </p:nvSpPr>
          <p:spPr>
            <a:xfrm>
              <a:off x="335965" y="718836"/>
              <a:ext cx="9502970" cy="78342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Муниципальное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бюджетное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дошкольное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образовательное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учреждение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 smtClean="0">
                  <a:solidFill>
                    <a:srgbClr val="000000"/>
                  </a:solidFill>
                  <a:latin typeface="Times New Roman"/>
                </a:rPr>
                <a:t>детский</a:t>
              </a:r>
              <a:r>
                <a:rPr sz="1600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сад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№ 16 «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Пчелка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»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муниципального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образования</a:t>
              </a:r>
              <a:endParaRPr sz="1600" dirty="0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город-курорт</a:t>
              </a:r>
              <a:r>
                <a:rPr sz="160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sz="1600" dirty="0" err="1">
                  <a:solidFill>
                    <a:srgbClr val="000000"/>
                  </a:solidFill>
                  <a:latin typeface="Times New Roman"/>
                </a:rPr>
                <a:t>Анапа</a:t>
              </a:r>
              <a:endParaRPr sz="1600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Text 125"/>
            <p:cNvSpPr txBox="1"/>
            <p:nvPr/>
          </p:nvSpPr>
          <p:spPr>
            <a:xfrm>
              <a:off x="6370521" y="5766833"/>
              <a:ext cx="5312400" cy="608000"/>
            </a:xfrm>
            <a:prstGeom prst="rect">
              <a:avLst/>
            </a:prstGeom>
            <a:noFill/>
          </p:spPr>
        </p:sp>
        <p:sp>
          <p:nvSpPr>
            <p:cNvPr id="10" name="Text 126"/>
            <p:cNvSpPr txBox="1"/>
            <p:nvPr/>
          </p:nvSpPr>
          <p:spPr>
            <a:xfrm>
              <a:off x="6264121" y="5675633"/>
              <a:ext cx="3360051" cy="790400"/>
            </a:xfrm>
            <a:prstGeom prst="rect">
              <a:avLst/>
            </a:prstGeom>
            <a:noFill/>
          </p:spPr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000000"/>
                  </a:solidFill>
                  <a:latin typeface="Times New Roman"/>
                </a:rPr>
                <a:t> Л.С. Логова, 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/>
                </a:rPr>
                <a:t>заведующий </a:t>
              </a:r>
              <a:r>
                <a:rPr lang="ru-RU" sz="1400" b="1" dirty="0">
                  <a:solidFill>
                    <a:srgbClr val="000000"/>
                  </a:solidFill>
                  <a:latin typeface="Times New Roman"/>
                </a:rPr>
                <a:t>МБДОУ №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/>
                </a:rPr>
                <a:t>16 «Пчелка» </a:t>
              </a:r>
              <a:endParaRPr lang="ru-RU" sz="1400" dirty="0"/>
            </a:p>
          </p:txBody>
        </p:sp>
        <p:sp>
          <p:nvSpPr>
            <p:cNvPr id="16" name="Text 128"/>
            <p:cNvSpPr txBox="1"/>
            <p:nvPr/>
          </p:nvSpPr>
          <p:spPr>
            <a:xfrm>
              <a:off x="3317382" y="6543450"/>
              <a:ext cx="3747584" cy="34069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216" b="1" dirty="0" err="1">
                  <a:solidFill>
                    <a:srgbClr val="000000"/>
                  </a:solidFill>
                  <a:latin typeface="Times New Roman"/>
                </a:rPr>
                <a:t>Анапа</a:t>
              </a:r>
              <a:endParaRPr sz="1216" b="1" dirty="0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216" b="1" dirty="0" smtClean="0">
                  <a:solidFill>
                    <a:srgbClr val="000000"/>
                  </a:solidFill>
                  <a:latin typeface="Times New Roman"/>
                </a:rPr>
                <a:t>20</a:t>
              </a:r>
              <a:r>
                <a:rPr lang="ru-RU" sz="1216" b="1" dirty="0" smtClean="0">
                  <a:solidFill>
                    <a:srgbClr val="000000"/>
                  </a:solidFill>
                  <a:latin typeface="Times New Roman"/>
                </a:rPr>
                <a:t>20</a:t>
              </a:r>
              <a:endParaRPr sz="1216" b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7" name="Text 129"/>
            <p:cNvSpPr txBox="1"/>
            <p:nvPr/>
          </p:nvSpPr>
          <p:spPr>
            <a:xfrm>
              <a:off x="3979239" y="3339578"/>
              <a:ext cx="6061883" cy="70579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l">
                <a:lnSpc>
                  <a:spcPct val="90000"/>
                </a:lnSpc>
              </a:pPr>
              <a:endParaRPr lang="ru-RU" sz="1216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sz="1216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r>
                <a:rPr lang="ru-RU" b="1" dirty="0" smtClean="0">
                  <a:solidFill>
                    <a:srgbClr val="000000"/>
                  </a:solidFill>
                  <a:latin typeface="Times New Roman"/>
                </a:rPr>
                <a:t>                               </a:t>
              </a:r>
            </a:p>
            <a:p>
              <a:pPr algn="l">
                <a:lnSpc>
                  <a:spcPct val="90000"/>
                </a:lnSpc>
              </a:pPr>
              <a:endParaRPr lang="ru-RU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 smtClean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endParaRPr lang="ru-RU" b="1" dirty="0">
                <a:solidFill>
                  <a:srgbClr val="000000"/>
                </a:solidFill>
                <a:latin typeface="Times New Roman"/>
              </a:endParaRPr>
            </a:p>
            <a:p>
              <a:pPr algn="l">
                <a:lnSpc>
                  <a:spcPct val="90000"/>
                </a:lnSpc>
              </a:pPr>
              <a:r>
                <a:rPr lang="ru-RU" b="1" dirty="0" smtClean="0">
                  <a:solidFill>
                    <a:srgbClr val="000000"/>
                  </a:solidFill>
                  <a:latin typeface="Times New Roman"/>
                </a:rPr>
                <a:t>                               </a:t>
              </a:r>
              <a:endParaRPr b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11" name="Рисунок 10" descr="C:\Users\КОЗЛОВА\ФОТО\логотип пчёлка мал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14" y="1674217"/>
            <a:ext cx="847725" cy="90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60032" y="1039462"/>
            <a:ext cx="3096344" cy="1303867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Интерактивная диагностика </a:t>
            </a:r>
            <a:br>
              <a:rPr lang="ru-RU" sz="2000" dirty="0" smtClean="0"/>
            </a:br>
            <a:r>
              <a:rPr lang="ru-RU" sz="2000" dirty="0" smtClean="0"/>
              <a:t>«Цицерон. Лого </a:t>
            </a:r>
            <a:r>
              <a:rPr lang="ru-RU" sz="2000" dirty="0" err="1" smtClean="0"/>
              <a:t>диакорр</a:t>
            </a:r>
            <a:r>
              <a:rPr lang="ru-RU" sz="2000" dirty="0" smtClean="0"/>
              <a:t> 1»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180020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xn--16--8cdqj9ah8aq4e.xn--p1ai/docx/kons_centr/foto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201622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29265" y="1067737"/>
            <a:ext cx="2819071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Интерактивный </a:t>
            </a:r>
            <a:br>
              <a:rPr lang="ru-RU" sz="2800" dirty="0" smtClean="0"/>
            </a:br>
            <a:r>
              <a:rPr lang="ru-RU" sz="2800" dirty="0" smtClean="0"/>
              <a:t>киоск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44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xn--16--8cdqj9ah8aq4e.xn--p1ai/docx/kons_centr/foto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59228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1329110" y="1844824"/>
            <a:ext cx="2594818" cy="2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 RCDI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xn--16--8cdqj9ah8aq4e.xn--p1ai/docx/kons_centr/fot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30425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5508104" y="1628801"/>
            <a:ext cx="260145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экспресс-обследование «Лого блиц»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xn--16--8cdqj9ah8aq4e.xn--p1ai/docx/kons_centr/foto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8" y="2636912"/>
            <a:ext cx="230425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xn--16--8cdqj9ah8aq4e.xn--p1ai/docx/kons_centr/fot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96" y="3613172"/>
            <a:ext cx="2626994" cy="2228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n--16--8cdqj9ah8aq4e.xn--p1ai/docx/kons_centr/foto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96" y="2603980"/>
            <a:ext cx="2160241" cy="2018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6"/>
          <p:cNvSpPr txBox="1">
            <a:spLocks/>
          </p:cNvSpPr>
          <p:nvPr/>
        </p:nvSpPr>
        <p:spPr>
          <a:xfrm>
            <a:off x="6370935" y="1916830"/>
            <a:ext cx="2450802" cy="2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Акваферма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39552" y="1916832"/>
            <a:ext cx="2450802" cy="2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3553492" y="1916831"/>
            <a:ext cx="2450802" cy="2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озаика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7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630088"/>
              </p:ext>
            </p:extLst>
          </p:nvPr>
        </p:nvGraphicFramePr>
        <p:xfrm>
          <a:off x="467544" y="1196752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65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16--8cdqj9ah8aq4e.xn--p1ai/docx/kons_centr/udostoverenie_log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95" y="4005064"/>
            <a:ext cx="26282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16--8cdqj9ah8aq4e.xn--p1ai/docx/kons_centr/udostoverenie_khaibrakhman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3921"/>
            <a:ext cx="253925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3632202" cy="1371600"/>
          </a:xfrm>
        </p:spPr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7" y="2938304"/>
            <a:ext cx="3632201" cy="1828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АНО ДПО «Санкт-Петербургский институт раннего вмешательства»</a:t>
            </a:r>
          </a:p>
          <a:p>
            <a:r>
              <a:rPr lang="ru-RU" sz="1800" dirty="0" smtClean="0"/>
              <a:t>по теме «Организационные основы деятельности Службы ранней помощи»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281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xn--16--8cdqj9ah8aq4e.xn--p1ai/docx/kons_centr/udostoverenie_krugl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7" y="2564904"/>
            <a:ext cx="2758952" cy="17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xn--16--8cdqj9ah8aq4e.xn--p1ai/docx/kons_centr/udostoverenie_krup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2283"/>
            <a:ext cx="2686944" cy="16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16--8cdqj9ah8aq4e.xn--p1ai/docx/kons_centr/udostoverenie_beletska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87314"/>
            <a:ext cx="297497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xn--16--8cdqj9ah8aq4e.xn--p1ai/docx/kons_centr/udostoverenie_vasile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12854"/>
            <a:ext cx="2830960" cy="17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706216" y="851983"/>
            <a:ext cx="7560840" cy="134219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АНО ДПО «Санкт-Петербургский институт раннего вмешательства» </a:t>
            </a:r>
          </a:p>
          <a:p>
            <a:pPr marL="0" indent="0" algn="ctr">
              <a:buNone/>
            </a:pPr>
            <a:r>
              <a:rPr lang="ru-RU" sz="1800" dirty="0" smtClean="0"/>
              <a:t>по теме «Этапы, услуги, процедуры ранней помощи: Разработка и реализации индивидуальной программы ранней помощи»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3315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219316"/>
            <a:ext cx="2403440" cy="1541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892063"/>
            <a:ext cx="2403439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696295"/>
            <a:ext cx="2403439" cy="1656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2232"/>
            <a:ext cx="3632202" cy="828536"/>
          </a:xfrm>
        </p:spPr>
        <p:txBody>
          <a:bodyPr>
            <a:normAutofit/>
          </a:bodyPr>
          <a:lstStyle/>
          <a:p>
            <a:r>
              <a:rPr lang="ru-RU" dirty="0" smtClean="0"/>
              <a:t>Публикации на семейном портале для родителей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76865" y="1340768"/>
            <a:ext cx="3632201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«Физическая культура в детском саду», инструктор по физической культуре Крупина Ю.Г.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«Профилактика </a:t>
            </a:r>
            <a:r>
              <a:rPr lang="ru-RU" dirty="0" err="1" smtClean="0"/>
              <a:t>дисграфии</a:t>
            </a:r>
            <a:r>
              <a:rPr lang="ru-RU" dirty="0" smtClean="0"/>
              <a:t> и </a:t>
            </a:r>
            <a:r>
              <a:rPr lang="ru-RU" dirty="0" err="1" smtClean="0"/>
              <a:t>дислексии</a:t>
            </a:r>
            <a:r>
              <a:rPr lang="ru-RU" dirty="0" smtClean="0"/>
              <a:t> у детей», воспитатель Белецкая А.А.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«Привязанность в жизни ребенка», педагог-психолог Круглова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3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12232"/>
            <a:ext cx="3632202" cy="828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Семинары 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76865" y="1340768"/>
            <a:ext cx="3632201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Проведены семинары по темам: «Особенности </a:t>
            </a:r>
            <a:r>
              <a:rPr lang="ru-RU" dirty="0"/>
              <a:t>организации образовательной деятельности в условиях функционирования Центра </a:t>
            </a:r>
            <a:r>
              <a:rPr lang="ru-RU" dirty="0" err="1"/>
              <a:t>абилитации</a:t>
            </a:r>
            <a:r>
              <a:rPr lang="ru-RU" dirty="0"/>
              <a:t> и реабилитации на базе </a:t>
            </a:r>
            <a:r>
              <a:rPr lang="ru-RU" dirty="0" smtClean="0"/>
              <a:t>ДОУ»,</a:t>
            </a:r>
          </a:p>
          <a:p>
            <a:r>
              <a:rPr lang="ru-RU" dirty="0" smtClean="0"/>
              <a:t>«Понятие </a:t>
            </a:r>
            <a:r>
              <a:rPr lang="ru-RU" dirty="0"/>
              <a:t>социальной реабилитации и технологии </a:t>
            </a:r>
            <a:r>
              <a:rPr lang="ru-RU" dirty="0" err="1"/>
              <a:t>абилитационного</a:t>
            </a:r>
            <a:r>
              <a:rPr lang="ru-RU" dirty="0"/>
              <a:t> процесса (использование нетрадиционных педагогических технологий , направленных на максимальную компенсацию нарушений развития ребенка с ОВЗ, </a:t>
            </a:r>
            <a:r>
              <a:rPr lang="ru-RU" dirty="0" smtClean="0"/>
              <a:t>инвалидностью»,</a:t>
            </a:r>
          </a:p>
          <a:p>
            <a:r>
              <a:rPr lang="ru-RU" dirty="0"/>
              <a:t>«Развитие вариативных форм дошкольного образования для детей раннего возраста»</a:t>
            </a:r>
            <a:endParaRPr lang="ru-RU" dirty="0" smtClean="0"/>
          </a:p>
        </p:txBody>
      </p:sp>
      <p:pic>
        <p:nvPicPr>
          <p:cNvPr id="1026" name="Picture 2" descr="http://xn--16--8cdqj9ah8aq4e.xn--p1ai/docx/Innovatika/seminar_07.11.2019_foto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024337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16--8cdqj9ah8aq4e.xn--p1ai/docx/Innovatika/seminar_07.11.2019_fot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69" y="4005064"/>
            <a:ext cx="306802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908720"/>
            <a:ext cx="6596062" cy="36004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Методические разработки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176225" y="1655983"/>
            <a:ext cx="6596062" cy="39604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Сборник диагностических методик для работы с семьями, воспитывающими детей с ОВЗ и </a:t>
            </a:r>
            <a:r>
              <a:rPr lang="ru-RU" dirty="0" smtClean="0"/>
              <a:t>инвалидностью,</a:t>
            </a:r>
          </a:p>
          <a:p>
            <a:r>
              <a:rPr lang="ru-RU" dirty="0"/>
              <a:t>Диагностический инструментарий для оценки </a:t>
            </a:r>
            <a:r>
              <a:rPr lang="ru-RU" dirty="0" err="1"/>
              <a:t>абилитационного</a:t>
            </a:r>
            <a:r>
              <a:rPr lang="ru-RU" dirty="0"/>
              <a:t> и реабилитационного потенциала ребенка дошкольного возраста с ОВЗ и инвалидностью в области коммуникативного </a:t>
            </a:r>
            <a:r>
              <a:rPr lang="ru-RU" dirty="0" smtClean="0"/>
              <a:t>развития,</a:t>
            </a:r>
          </a:p>
          <a:p>
            <a:r>
              <a:rPr lang="ru-RU" dirty="0"/>
              <a:t>Диагностический инструментарий для оценки </a:t>
            </a:r>
            <a:r>
              <a:rPr lang="ru-RU" dirty="0" err="1"/>
              <a:t>абилитационного</a:t>
            </a:r>
            <a:r>
              <a:rPr lang="ru-RU" dirty="0"/>
              <a:t> и реабилитационного потенциала ребенка дошкольного возраста с ОВЗ и инвалидностью в области двигательного </a:t>
            </a:r>
            <a:r>
              <a:rPr lang="ru-RU" dirty="0" smtClean="0"/>
              <a:t>развития,</a:t>
            </a:r>
          </a:p>
          <a:p>
            <a:r>
              <a:rPr lang="ru-RU" dirty="0"/>
              <a:t>Диагностический инструментарий для оценки </a:t>
            </a:r>
            <a:r>
              <a:rPr lang="ru-RU" dirty="0" err="1"/>
              <a:t>абилитационного</a:t>
            </a:r>
            <a:r>
              <a:rPr lang="ru-RU" dirty="0"/>
              <a:t> и реабилитационного потенциала ребенка дошкольного возраста с ОВЗ и инвалидностью в области  развития навыков </a:t>
            </a:r>
            <a:r>
              <a:rPr lang="ru-RU" dirty="0" smtClean="0"/>
              <a:t>самообслуживания,</a:t>
            </a:r>
          </a:p>
          <a:p>
            <a:r>
              <a:rPr lang="ru-RU" dirty="0"/>
              <a:t>Диагностический инструментарий для оценки </a:t>
            </a:r>
            <a:r>
              <a:rPr lang="ru-RU" dirty="0" err="1"/>
              <a:t>абилитационного</a:t>
            </a:r>
            <a:r>
              <a:rPr lang="ru-RU" dirty="0"/>
              <a:t> и реабилитационного потенциала ребенка дошкольного возраста с ОВЗ и инвалидностью в области  познавательного </a:t>
            </a:r>
            <a:r>
              <a:rPr lang="ru-RU" dirty="0" smtClean="0"/>
              <a:t>развития,</a:t>
            </a:r>
          </a:p>
          <a:p>
            <a:r>
              <a:rPr lang="ru-RU" dirty="0"/>
              <a:t>Диагностический инструментарий для оценки </a:t>
            </a:r>
            <a:r>
              <a:rPr lang="ru-RU" dirty="0" err="1"/>
              <a:t>абилитационного</a:t>
            </a:r>
            <a:r>
              <a:rPr lang="ru-RU" dirty="0"/>
              <a:t> и реабилитационного потенциала ребенка дошкольного возраста с ОВЗ и инвалидностью в области  социального  </a:t>
            </a:r>
            <a:r>
              <a:rPr lang="ru-RU" dirty="0" smtClean="0"/>
              <a:t>развития,</a:t>
            </a:r>
          </a:p>
          <a:p>
            <a:r>
              <a:rPr lang="ru-RU" dirty="0"/>
              <a:t>Диагностический инструментарий для оценки </a:t>
            </a:r>
            <a:r>
              <a:rPr lang="ru-RU" dirty="0" err="1"/>
              <a:t>абилитационного</a:t>
            </a:r>
            <a:r>
              <a:rPr lang="ru-RU" dirty="0"/>
              <a:t> и реабилитационного потенциала ребенка дошкольного возраста с ОВЗ и инвалидностью в области  эмоционального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0647" y="5733256"/>
            <a:ext cx="63367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http://xn--16--8cdqj9ah8aq4e.xn--</a:t>
            </a:r>
            <a:r>
              <a:rPr lang="en-US" dirty="0" smtClean="0">
                <a:hlinkClick r:id="rId2"/>
              </a:rPr>
              <a:t>p1ai/prokip_2.html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94533" y="-32711"/>
            <a:ext cx="6073811" cy="916473"/>
            <a:chOff x="755576" y="24160"/>
            <a:chExt cx="7632848" cy="185263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4160"/>
              <a:ext cx="7632848" cy="18526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56759" y="548635"/>
              <a:ext cx="5040560" cy="12942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СЕТЕВОЕ </a:t>
              </a:r>
            </a:p>
            <a:p>
              <a:pPr algn="ctr"/>
              <a:r>
                <a:rPr lang="ru-RU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</a:t>
              </a:r>
              <a:endParaRPr 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71600" y="5903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59438" y="366800"/>
            <a:ext cx="9144000" cy="5904656"/>
            <a:chOff x="-440038" y="0"/>
            <a:chExt cx="10666636" cy="6858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0" y="0"/>
              <a:ext cx="9144000" cy="6858000"/>
            </a:xfrm>
            <a:prstGeom prst="line">
              <a:avLst/>
            </a:prstGeom>
            <a:ln w="57150">
              <a:solidFill>
                <a:srgbClr val="7DCA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 rot="19351065">
              <a:off x="4465958" y="1298576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Масштабирование опыта</a:t>
              </a:r>
              <a:endParaRPr lang="ru-RU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351065">
              <a:off x="-440038" y="4198590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Расширение  сети</a:t>
              </a:r>
              <a:endParaRPr lang="ru-RU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21697" y="392252"/>
              <a:ext cx="5818455" cy="3440491"/>
              <a:chOff x="1096947" y="2204864"/>
              <a:chExt cx="7269864" cy="3972703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111528" y="2204864"/>
                <a:ext cx="7255283" cy="3972703"/>
                <a:chOff x="1111528" y="2204864"/>
                <a:chExt cx="7255283" cy="3972703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1111528" y="2204864"/>
                  <a:ext cx="7255283" cy="3972703"/>
                  <a:chOff x="1111528" y="2204864"/>
                  <a:chExt cx="7255283" cy="3972703"/>
                </a:xfrm>
              </p:grpSpPr>
              <p:grpSp>
                <p:nvGrpSpPr>
                  <p:cNvPr id="21" name="Group147"/>
                  <p:cNvGrpSpPr/>
                  <p:nvPr/>
                </p:nvGrpSpPr>
                <p:grpSpPr>
                  <a:xfrm rot="10800000">
                    <a:off x="1111528" y="2660434"/>
                    <a:ext cx="6113055" cy="3517133"/>
                    <a:chOff x="1192940" y="2199761"/>
                    <a:chExt cx="5942671" cy="3214433"/>
                  </a:xfrm>
                </p:grpSpPr>
                <p:sp>
                  <p:nvSpPr>
                    <p:cNvPr id="26" name="Полилиния 25"/>
                    <p:cNvSpPr/>
                    <p:nvPr/>
                  </p:nvSpPr>
                  <p:spPr>
                    <a:xfrm>
                      <a:off x="4388780" y="4499013"/>
                      <a:ext cx="822681" cy="9151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22681" h="915181">
                          <a:moveTo>
                            <a:pt x="-322436" y="0"/>
                          </a:moveTo>
                          <a:lnTo>
                            <a:pt x="62243" y="-221455"/>
                          </a:lnTo>
                          <a:lnTo>
                            <a:pt x="500245" y="405741"/>
                          </a:lnTo>
                          <a:lnTo>
                            <a:pt x="0" y="693726"/>
                          </a:lnTo>
                          <a:lnTo>
                            <a:pt x="-322436" y="0"/>
                          </a:lnTo>
                          <a:close/>
                        </a:path>
                      </a:pathLst>
                    </a:custGeom>
                    <a:solidFill>
                      <a:srgbClr val="7C7D7D"/>
                    </a:solidFill>
                    <a:ln w="7600" cap="flat">
                      <a:solidFill>
                        <a:srgbClr val="7C7D7D"/>
                      </a:solidFill>
                      <a:bevel/>
                    </a:ln>
                  </p:spPr>
                </p:sp>
                <p:sp>
                  <p:nvSpPr>
                    <p:cNvPr id="27" name="Полилиния 26"/>
                    <p:cNvSpPr/>
                    <p:nvPr/>
                  </p:nvSpPr>
                  <p:spPr>
                    <a:xfrm>
                      <a:off x="1635273" y="4520512"/>
                      <a:ext cx="2791434" cy="693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1434" h="693726">
                          <a:moveTo>
                            <a:pt x="322436" y="0"/>
                          </a:moveTo>
                          <a:lnTo>
                            <a:pt x="0" y="693726"/>
                          </a:lnTo>
                          <a:lnTo>
                            <a:pt x="2791434" y="693726"/>
                          </a:lnTo>
                          <a:lnTo>
                            <a:pt x="2468997" y="0"/>
                          </a:lnTo>
                          <a:lnTo>
                            <a:pt x="322436" y="0"/>
                          </a:lnTo>
                          <a:close/>
                        </a:path>
                      </a:pathLst>
                    </a:custGeom>
                    <a:solidFill>
                      <a:srgbClr val="979898"/>
                    </a:solidFill>
                    <a:ln w="7600" cap="flat">
                      <a:solidFill>
                        <a:srgbClr val="979898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64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" name="Полилиния 27"/>
                    <p:cNvSpPr/>
                    <p:nvPr/>
                  </p:nvSpPr>
                  <p:spPr>
                    <a:xfrm>
                      <a:off x="1635273" y="4299059"/>
                      <a:ext cx="2531235" cy="2214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1235" h="221455">
                          <a:moveTo>
                            <a:pt x="707115" y="0"/>
                          </a:moveTo>
                          <a:lnTo>
                            <a:pt x="2853671" y="0"/>
                          </a:lnTo>
                          <a:lnTo>
                            <a:pt x="2468997" y="221455"/>
                          </a:lnTo>
                          <a:lnTo>
                            <a:pt x="322436" y="221455"/>
                          </a:lnTo>
                          <a:lnTo>
                            <a:pt x="707115" y="0"/>
                          </a:lnTo>
                          <a:close/>
                        </a:path>
                      </a:pathLst>
                    </a:custGeom>
                    <a:solidFill>
                      <a:srgbClr val="4F4F4F"/>
                    </a:solidFill>
                    <a:ln w="7600" cap="flat">
                      <a:solidFill>
                        <a:srgbClr val="4F4F4F"/>
                      </a:solidFill>
                      <a:bevel/>
                    </a:ln>
                  </p:spPr>
                </p:sp>
                <p:sp>
                  <p:nvSpPr>
                    <p:cNvPr id="29" name="Полилиния 28"/>
                    <p:cNvSpPr/>
                    <p:nvPr/>
                  </p:nvSpPr>
                  <p:spPr>
                    <a:xfrm>
                      <a:off x="4488943" y="4299055"/>
                      <a:ext cx="2646668" cy="627196"/>
                    </a:xfrm>
                    <a:custGeom>
                      <a:avLst/>
                      <a:gdLst>
                        <a:gd name="rtl" fmla="*/ 438003 w 3552704"/>
                        <a:gd name="rtr" fmla="*/ 3552704 w 3552704"/>
                      </a:gdLst>
                      <a:ahLst/>
                      <a:cxnLst/>
                      <a:rect l="rtl" t="t" r="rtr" b="b"/>
                      <a:pathLst>
                        <a:path w="3552704" h="627196">
                          <a:moveTo>
                            <a:pt x="0" y="0"/>
                          </a:moveTo>
                          <a:lnTo>
                            <a:pt x="3552704" y="0"/>
                          </a:lnTo>
                          <a:lnTo>
                            <a:pt x="3552704" y="627196"/>
                          </a:lnTo>
                          <a:lnTo>
                            <a:pt x="438002" y="6271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D8D"/>
                    </a:solidFill>
                    <a:ln w="7600" cap="flat">
                      <a:solidFill>
                        <a:srgbClr val="8C8D8D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912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" name="Полилиния 29"/>
                    <p:cNvSpPr/>
                    <p:nvPr/>
                  </p:nvSpPr>
                  <p:spPr>
                    <a:xfrm>
                      <a:off x="4068945" y="3750783"/>
                      <a:ext cx="694455" cy="8413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94455" h="841362">
                          <a:moveTo>
                            <a:pt x="-322436" y="0"/>
                          </a:moveTo>
                          <a:lnTo>
                            <a:pt x="-65983" y="-147636"/>
                          </a:lnTo>
                          <a:lnTo>
                            <a:pt x="372018" y="479560"/>
                          </a:lnTo>
                          <a:lnTo>
                            <a:pt x="0" y="693726"/>
                          </a:lnTo>
                          <a:lnTo>
                            <a:pt x="-322436" y="0"/>
                          </a:lnTo>
                          <a:close/>
                        </a:path>
                      </a:pathLst>
                    </a:custGeom>
                    <a:solidFill>
                      <a:srgbClr val="B03248"/>
                    </a:solidFill>
                    <a:ln w="7600" cap="flat">
                      <a:solidFill>
                        <a:srgbClr val="B03248"/>
                      </a:solidFill>
                      <a:bevel/>
                    </a:ln>
                  </p:spPr>
                </p:sp>
                <p:sp>
                  <p:nvSpPr>
                    <p:cNvPr id="31" name="Полилиния 30"/>
                    <p:cNvSpPr/>
                    <p:nvPr/>
                  </p:nvSpPr>
                  <p:spPr>
                    <a:xfrm>
                      <a:off x="1993036" y="3750784"/>
                      <a:ext cx="2075910" cy="693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75910" h="693726">
                          <a:moveTo>
                            <a:pt x="322436" y="0"/>
                          </a:moveTo>
                          <a:lnTo>
                            <a:pt x="0" y="693726"/>
                          </a:lnTo>
                          <a:lnTo>
                            <a:pt x="2075910" y="693726"/>
                          </a:lnTo>
                          <a:lnTo>
                            <a:pt x="1753472" y="0"/>
                          </a:lnTo>
                          <a:lnTo>
                            <a:pt x="322436" y="0"/>
                          </a:lnTo>
                          <a:close/>
                        </a:path>
                      </a:pathLst>
                    </a:custGeom>
                    <a:solidFill>
                      <a:srgbClr val="D53E59"/>
                    </a:solidFill>
                    <a:ln w="7600" cap="flat">
                      <a:solidFill>
                        <a:srgbClr val="D53E59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64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" name="Полилиния 31"/>
                    <p:cNvSpPr/>
                    <p:nvPr/>
                  </p:nvSpPr>
                  <p:spPr>
                    <a:xfrm>
                      <a:off x="1993036" y="3603146"/>
                      <a:ext cx="1687490" cy="1476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7490" h="147636">
                          <a:moveTo>
                            <a:pt x="578889" y="0"/>
                          </a:moveTo>
                          <a:lnTo>
                            <a:pt x="2009926" y="0"/>
                          </a:lnTo>
                          <a:lnTo>
                            <a:pt x="1753472" y="147636"/>
                          </a:lnTo>
                          <a:lnTo>
                            <a:pt x="322436" y="147636"/>
                          </a:lnTo>
                          <a:lnTo>
                            <a:pt x="578889" y="0"/>
                          </a:lnTo>
                          <a:close/>
                        </a:path>
                      </a:pathLst>
                    </a:custGeom>
                    <a:solidFill>
                      <a:srgbClr val="711D2C"/>
                    </a:solidFill>
                    <a:ln w="7600" cap="flat">
                      <a:solidFill>
                        <a:srgbClr val="711D2C"/>
                      </a:solidFill>
                      <a:bevel/>
                    </a:ln>
                  </p:spPr>
                </p:sp>
                <p:sp>
                  <p:nvSpPr>
                    <p:cNvPr id="33" name="Полилиния 32"/>
                    <p:cNvSpPr/>
                    <p:nvPr/>
                  </p:nvSpPr>
                  <p:spPr>
                    <a:xfrm>
                      <a:off x="4002964" y="3603145"/>
                      <a:ext cx="3076597" cy="627196"/>
                    </a:xfrm>
                    <a:custGeom>
                      <a:avLst/>
                      <a:gdLst>
                        <a:gd name="rtl" fmla="*/ 438003 w 3552704"/>
                        <a:gd name="rtr" fmla="*/ 3552704 w 3552704"/>
                      </a:gdLst>
                      <a:ahLst/>
                      <a:cxnLst/>
                      <a:rect l="rtl" t="t" r="rtr" b="b"/>
                      <a:pathLst>
                        <a:path w="3552704" h="627196">
                          <a:moveTo>
                            <a:pt x="0" y="0"/>
                          </a:moveTo>
                          <a:lnTo>
                            <a:pt x="3552704" y="0"/>
                          </a:lnTo>
                          <a:lnTo>
                            <a:pt x="3552704" y="627196"/>
                          </a:lnTo>
                          <a:lnTo>
                            <a:pt x="438002" y="6271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63952"/>
                    </a:solidFill>
                    <a:ln w="7600" cap="flat">
                      <a:solidFill>
                        <a:srgbClr val="C63952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912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" name="Полилиния 33"/>
                    <p:cNvSpPr/>
                    <p:nvPr/>
                  </p:nvSpPr>
                  <p:spPr>
                    <a:xfrm>
                      <a:off x="3711183" y="2981063"/>
                      <a:ext cx="566228" cy="7675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6228" h="767544">
                          <a:moveTo>
                            <a:pt x="-322436" y="0"/>
                          </a:moveTo>
                          <a:lnTo>
                            <a:pt x="-194210" y="-73818"/>
                          </a:lnTo>
                          <a:lnTo>
                            <a:pt x="243792" y="553378"/>
                          </a:lnTo>
                          <a:lnTo>
                            <a:pt x="0" y="693726"/>
                          </a:lnTo>
                          <a:lnTo>
                            <a:pt x="-322436" y="0"/>
                          </a:lnTo>
                          <a:close/>
                        </a:path>
                      </a:pathLst>
                    </a:custGeom>
                    <a:solidFill>
                      <a:srgbClr val="006CAE"/>
                    </a:solidFill>
                    <a:ln w="7600" cap="flat">
                      <a:solidFill>
                        <a:srgbClr val="006CAE"/>
                      </a:solidFill>
                      <a:bevel/>
                    </a:ln>
                  </p:spPr>
                </p:sp>
                <p:sp>
                  <p:nvSpPr>
                    <p:cNvPr id="35" name="Полилиния 34"/>
                    <p:cNvSpPr/>
                    <p:nvPr/>
                  </p:nvSpPr>
                  <p:spPr>
                    <a:xfrm>
                      <a:off x="2350794" y="2981063"/>
                      <a:ext cx="1360391" cy="693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60392" h="693726">
                          <a:moveTo>
                            <a:pt x="322436" y="0"/>
                          </a:moveTo>
                          <a:lnTo>
                            <a:pt x="0" y="693726"/>
                          </a:lnTo>
                          <a:lnTo>
                            <a:pt x="1360392" y="693726"/>
                          </a:lnTo>
                          <a:lnTo>
                            <a:pt x="1037955" y="0"/>
                          </a:lnTo>
                          <a:lnTo>
                            <a:pt x="322436" y="0"/>
                          </a:lnTo>
                          <a:close/>
                        </a:path>
                      </a:pathLst>
                    </a:custGeom>
                    <a:solidFill>
                      <a:srgbClr val="007FCC"/>
                    </a:solidFill>
                    <a:ln w="7600" cap="flat">
                      <a:solidFill>
                        <a:srgbClr val="007FCC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64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Полилиния 35"/>
                    <p:cNvSpPr/>
                    <p:nvPr/>
                  </p:nvSpPr>
                  <p:spPr>
                    <a:xfrm>
                      <a:off x="2350794" y="2907248"/>
                      <a:ext cx="843746" cy="738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43746" h="73818">
                          <a:moveTo>
                            <a:pt x="450663" y="0"/>
                          </a:moveTo>
                          <a:lnTo>
                            <a:pt x="1166182" y="0"/>
                          </a:lnTo>
                          <a:lnTo>
                            <a:pt x="1037955" y="73818"/>
                          </a:lnTo>
                          <a:lnTo>
                            <a:pt x="322436" y="73818"/>
                          </a:lnTo>
                          <a:lnTo>
                            <a:pt x="450663" y="0"/>
                          </a:lnTo>
                          <a:close/>
                        </a:path>
                      </a:pathLst>
                    </a:custGeom>
                    <a:solidFill>
                      <a:srgbClr val="00416C"/>
                    </a:solidFill>
                    <a:ln w="7600" cap="flat">
                      <a:solidFill>
                        <a:srgbClr val="00416C"/>
                      </a:solidFill>
                      <a:bevel/>
                    </a:ln>
                  </p:spPr>
                </p:sp>
                <p:sp>
                  <p:nvSpPr>
                    <p:cNvPr id="37" name="Полилиния 36"/>
                    <p:cNvSpPr/>
                    <p:nvPr/>
                  </p:nvSpPr>
                  <p:spPr>
                    <a:xfrm>
                      <a:off x="3516979" y="2907244"/>
                      <a:ext cx="3473284" cy="627196"/>
                    </a:xfrm>
                    <a:custGeom>
                      <a:avLst/>
                      <a:gdLst>
                        <a:gd name="rtl" fmla="*/ 438003 w 3552704"/>
                        <a:gd name="rtr" fmla="*/ 3552704 w 3552704"/>
                      </a:gdLst>
                      <a:ahLst/>
                      <a:cxnLst/>
                      <a:rect l="rtl" t="t" r="rtr" b="b"/>
                      <a:pathLst>
                        <a:path w="3552704" h="627196">
                          <a:moveTo>
                            <a:pt x="0" y="0"/>
                          </a:moveTo>
                          <a:lnTo>
                            <a:pt x="3552704" y="0"/>
                          </a:lnTo>
                          <a:lnTo>
                            <a:pt x="3552704" y="627196"/>
                          </a:lnTo>
                          <a:lnTo>
                            <a:pt x="438002" y="6271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79C3"/>
                    </a:solidFill>
                    <a:ln w="7600" cap="flat">
                      <a:solidFill>
                        <a:srgbClr val="0079C3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912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Полилиния 37"/>
                    <p:cNvSpPr/>
                    <p:nvPr/>
                  </p:nvSpPr>
                  <p:spPr>
                    <a:xfrm>
                      <a:off x="3353428" y="2211335"/>
                      <a:ext cx="438002" cy="6937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8002" h="693726">
                          <a:moveTo>
                            <a:pt x="-322436" y="0"/>
                          </a:moveTo>
                          <a:lnTo>
                            <a:pt x="115566" y="627196"/>
                          </a:lnTo>
                          <a:lnTo>
                            <a:pt x="0" y="693726"/>
                          </a:lnTo>
                          <a:lnTo>
                            <a:pt x="-322436" y="0"/>
                          </a:lnTo>
                          <a:close/>
                        </a:path>
                      </a:pathLst>
                    </a:custGeom>
                    <a:solidFill>
                      <a:srgbClr val="CF8245"/>
                    </a:solidFill>
                    <a:ln w="7600" cap="flat">
                      <a:solidFill>
                        <a:srgbClr val="CF8245"/>
                      </a:solidFill>
                      <a:bevel/>
                    </a:ln>
                  </p:spPr>
                </p:sp>
                <p:sp>
                  <p:nvSpPr>
                    <p:cNvPr id="39" name="Полилиния 38"/>
                    <p:cNvSpPr/>
                    <p:nvPr/>
                  </p:nvSpPr>
                  <p:spPr>
                    <a:xfrm>
                      <a:off x="2708554" y="2211335"/>
                      <a:ext cx="644872" cy="6937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4872" h="693726">
                          <a:moveTo>
                            <a:pt x="322436" y="0"/>
                          </a:moveTo>
                          <a:lnTo>
                            <a:pt x="0" y="693726"/>
                          </a:lnTo>
                          <a:lnTo>
                            <a:pt x="644872" y="693726"/>
                          </a:lnTo>
                          <a:lnTo>
                            <a:pt x="322436" y="0"/>
                          </a:lnTo>
                          <a:close/>
                        </a:path>
                      </a:pathLst>
                    </a:custGeom>
                    <a:solidFill>
                      <a:srgbClr val="F29952"/>
                    </a:solidFill>
                    <a:ln w="7600" cap="flat">
                      <a:solidFill>
                        <a:srgbClr val="F29952"/>
                      </a:solidFill>
                      <a:bevel/>
                    </a:ln>
                  </p:spPr>
                </p:sp>
                <p:sp>
                  <p:nvSpPr>
                    <p:cNvPr id="40" name="Полилиния 39"/>
                    <p:cNvSpPr/>
                    <p:nvPr/>
                  </p:nvSpPr>
                  <p:spPr>
                    <a:xfrm>
                      <a:off x="2708554" y="2211335"/>
                      <a:ext cx="7600" cy="76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600" h="7600">
                          <a:moveTo>
                            <a:pt x="322436" y="0"/>
                          </a:moveTo>
                        </a:path>
                      </a:pathLst>
                    </a:custGeom>
                    <a:solidFill>
                      <a:srgbClr val="842222"/>
                    </a:solidFill>
                    <a:ln w="7600" cap="flat">
                      <a:solidFill>
                        <a:srgbClr val="842222"/>
                      </a:solidFill>
                      <a:bevel/>
                    </a:ln>
                  </p:spPr>
                </p:sp>
                <p:sp>
                  <p:nvSpPr>
                    <p:cNvPr id="41" name="Полилиния 40"/>
                    <p:cNvSpPr/>
                    <p:nvPr/>
                  </p:nvSpPr>
                  <p:spPr>
                    <a:xfrm>
                      <a:off x="3148716" y="2199761"/>
                      <a:ext cx="2911554" cy="627196"/>
                    </a:xfrm>
                    <a:custGeom>
                      <a:avLst/>
                      <a:gdLst>
                        <a:gd name="rtl" fmla="*/ 438003 w 3552704"/>
                        <a:gd name="rtr" fmla="*/ 3552704 w 3552704"/>
                      </a:gdLst>
                      <a:ahLst/>
                      <a:cxnLst/>
                      <a:rect l="rtl" t="t" r="rtr" b="b"/>
                      <a:pathLst>
                        <a:path w="3552704" h="627196">
                          <a:moveTo>
                            <a:pt x="0" y="0"/>
                          </a:moveTo>
                          <a:lnTo>
                            <a:pt x="3552704" y="0"/>
                          </a:lnTo>
                          <a:lnTo>
                            <a:pt x="3552704" y="627196"/>
                          </a:lnTo>
                          <a:lnTo>
                            <a:pt x="438002" y="62719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7924E"/>
                    </a:solidFill>
                    <a:ln w="7600" cap="flat">
                      <a:solidFill>
                        <a:srgbClr val="E7924E"/>
                      </a:solidFill>
                      <a:bevel/>
                    </a:ln>
                  </p:spPr>
                  <p:txBody>
                    <a:bodyPr wrap="square" lIns="36000" tIns="0" rIns="36000" bIns="0" rtlCol="0" anchor="ctr"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912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Полилиния 41"/>
                    <p:cNvSpPr/>
                    <p:nvPr/>
                  </p:nvSpPr>
                  <p:spPr>
                    <a:xfrm>
                      <a:off x="2723913" y="2703929"/>
                      <a:ext cx="7600" cy="76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600" h="7600">
                          <a:moveTo>
                            <a:pt x="317420" y="0"/>
                          </a:moveTo>
                        </a:path>
                      </a:pathLst>
                    </a:custGeom>
                    <a:solidFill>
                      <a:srgbClr val="842222"/>
                    </a:solidFill>
                    <a:ln w="7600" cap="flat">
                      <a:solidFill>
                        <a:srgbClr val="842222"/>
                      </a:solidFill>
                      <a:bevel/>
                    </a:ln>
                  </p:spPr>
                </p:sp>
                <p:sp>
                  <p:nvSpPr>
                    <p:cNvPr id="44" name="Полилиния 43"/>
                    <p:cNvSpPr/>
                    <p:nvPr/>
                  </p:nvSpPr>
                  <p:spPr>
                    <a:xfrm>
                      <a:off x="1881251" y="2747676"/>
                      <a:ext cx="856026" cy="547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6026" h="547013" fill="none">
                          <a:moveTo>
                            <a:pt x="856026" y="547013"/>
                          </a:moveTo>
                          <a:lnTo>
                            <a:pt x="59201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5200" cap="flat">
                      <a:solidFill>
                        <a:srgbClr val="007FCC"/>
                      </a:solidFill>
                      <a:bevel/>
                      <a:tailEnd type="oval" w="med" len="med"/>
                    </a:ln>
                  </p:spPr>
                </p:sp>
                <p:sp>
                  <p:nvSpPr>
                    <p:cNvPr id="45" name="Полилиния 44"/>
                    <p:cNvSpPr/>
                    <p:nvPr/>
                  </p:nvSpPr>
                  <p:spPr>
                    <a:xfrm>
                      <a:off x="1468852" y="3550634"/>
                      <a:ext cx="856026" cy="547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6026" h="547013" fill="none">
                          <a:moveTo>
                            <a:pt x="856026" y="547013"/>
                          </a:moveTo>
                          <a:lnTo>
                            <a:pt x="59201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5200" cap="flat">
                      <a:solidFill>
                        <a:srgbClr val="D53E59"/>
                      </a:solidFill>
                      <a:bevel/>
                      <a:tailEnd type="oval" w="med" len="med"/>
                    </a:ln>
                  </p:spPr>
                </p:sp>
                <p:sp>
                  <p:nvSpPr>
                    <p:cNvPr id="46" name="Полилиния 45"/>
                    <p:cNvSpPr/>
                    <p:nvPr/>
                  </p:nvSpPr>
                  <p:spPr>
                    <a:xfrm>
                      <a:off x="1192940" y="4471051"/>
                      <a:ext cx="856026" cy="4493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6026" h="547013" fill="none">
                          <a:moveTo>
                            <a:pt x="856026" y="547013"/>
                          </a:moveTo>
                          <a:lnTo>
                            <a:pt x="59201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5200" cap="flat">
                      <a:solidFill>
                        <a:srgbClr val="979898"/>
                      </a:solidFill>
                      <a:bevel/>
                      <a:tailEnd type="oval" w="med" len="med"/>
                    </a:ln>
                  </p:spPr>
                </p:sp>
              </p:grpSp>
              <p:pic>
                <p:nvPicPr>
                  <p:cNvPr id="22" name="Рисунок 2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2455" y="5259713"/>
                    <a:ext cx="844850" cy="855828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1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307"/>
                  <a:stretch/>
                </p:blipFill>
                <p:spPr bwMode="auto">
                  <a:xfrm>
                    <a:off x="5948318" y="5264918"/>
                    <a:ext cx="1211036" cy="586467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  <a:extLst/>
                </p:spPr>
              </p:pic>
              <p:pic>
                <p:nvPicPr>
                  <p:cNvPr id="24" name="Рисунок 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91559" y="4482817"/>
                    <a:ext cx="1151716" cy="497425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  <a:extLst/>
                </p:spPr>
              </p:pic>
              <p:pic>
                <p:nvPicPr>
                  <p:cNvPr id="25" name="Рисунок 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14949" b="52775" l="54545" r="94949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9600" t="7880" b="42122"/>
                  <a:stretch>
                    <a:fillRect/>
                  </a:stretch>
                </p:blipFill>
                <p:spPr bwMode="auto">
                  <a:xfrm>
                    <a:off x="6174638" y="2204864"/>
                    <a:ext cx="2192173" cy="25277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4161399" y="2880748"/>
                  <a:ext cx="2404502" cy="701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Средние и высшие учебные заведения</a:t>
                  </a:r>
                  <a:endPara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211960" y="3878512"/>
                  <a:ext cx="21602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Школы</a:t>
                  </a:r>
                  <a:endPara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255393" y="4543688"/>
                  <a:ext cx="21602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Детские</a:t>
                  </a:r>
                </a:p>
                <a:p>
                  <a:pPr algn="ctr"/>
                  <a:r>
                    <a:rPr lang="ru-R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сады</a:t>
                  </a:r>
                  <a:endPara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096947" y="2981037"/>
                <a:ext cx="2954727" cy="866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Педагогический колледж, Анапский филиал МПГУ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96948" y="3896321"/>
                <a:ext cx="3639508" cy="61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СОШ  № 4, СОШ № 14, СОШ № 21, ГКОУ № 27 г-к Анапа, 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89677" y="4636878"/>
                <a:ext cx="3606014" cy="949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д/с № 134, д/с № 230 г. Краснодар, д/с № 18 Приморско-Ахтарский район,  д/с № 1, д/с № 18 г. Славянск на Кубани,  д/с №  10, д/с № 12, д/с №30 г-к Анапа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22837" y="5350433"/>
                <a:ext cx="3120176" cy="53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МБДОУ д/с № 16 «Пчелка»</a:t>
                </a:r>
                <a:endPara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2989505" y="3269748"/>
            <a:ext cx="5760640" cy="3327962"/>
            <a:chOff x="2417403" y="3212976"/>
            <a:chExt cx="6662073" cy="3827812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35" y="3212976"/>
              <a:ext cx="4232741" cy="3517855"/>
            </a:xfrm>
            <a:prstGeom prst="rect">
              <a:avLst/>
            </a:prstGeom>
          </p:spPr>
        </p:pic>
        <p:grpSp>
          <p:nvGrpSpPr>
            <p:cNvPr id="51" name="Группа 50"/>
            <p:cNvGrpSpPr/>
            <p:nvPr/>
          </p:nvGrpSpPr>
          <p:grpSpPr>
            <a:xfrm>
              <a:off x="3110874" y="4590653"/>
              <a:ext cx="1695059" cy="656262"/>
              <a:chOff x="3254890" y="4622957"/>
              <a:chExt cx="1695059" cy="96681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8" name="Прямоугольная выноска 47"/>
              <p:cNvSpPr/>
              <p:nvPr/>
            </p:nvSpPr>
            <p:spPr>
              <a:xfrm>
                <a:off x="3292934" y="4622957"/>
                <a:ext cx="1571290" cy="966815"/>
              </a:xfrm>
              <a:prstGeom prst="wedgeRoundRectCallout">
                <a:avLst>
                  <a:gd name="adj1" fmla="val 73302"/>
                  <a:gd name="adj2" fmla="val -59187"/>
                  <a:gd name="adj3" fmla="val 16667"/>
                </a:avLst>
              </a:prstGeom>
              <a:solidFill>
                <a:srgbClr val="EF8D4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54890" y="4644846"/>
                <a:ext cx="1695059" cy="6001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Публикации 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федеральных журналах, проведение </a:t>
                </a:r>
                <a:r>
                  <a:rPr lang="ru-RU" sz="1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вебинаров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2417403" y="5359499"/>
              <a:ext cx="2802669" cy="667122"/>
              <a:chOff x="2417403" y="5359499"/>
              <a:chExt cx="2802669" cy="667122"/>
            </a:xfrm>
          </p:grpSpPr>
          <p:sp>
            <p:nvSpPr>
              <p:cNvPr id="54" name="Прямоугольная выноска 47"/>
              <p:cNvSpPr/>
              <p:nvPr/>
            </p:nvSpPr>
            <p:spPr>
              <a:xfrm>
                <a:off x="2490262" y="5370359"/>
                <a:ext cx="2618031" cy="656262"/>
              </a:xfrm>
              <a:prstGeom prst="wedgeRoundRectCallout">
                <a:avLst>
                  <a:gd name="adj1" fmla="val 67720"/>
                  <a:gd name="adj2" fmla="val -62090"/>
                  <a:gd name="adj3" fmla="val 16667"/>
                </a:avLst>
              </a:prstGeom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417403" y="5359499"/>
                <a:ext cx="2802669" cy="6001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участие в научно-практических конференциях, публикации в </a:t>
                </a:r>
                <a:r>
                  <a:rPr lang="ru-RU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региональ-ных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журналах, проведение семинаров</a:t>
                </a: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059831" y="6146929"/>
              <a:ext cx="2572127" cy="893859"/>
              <a:chOff x="3059831" y="6146929"/>
              <a:chExt cx="2572127" cy="893859"/>
            </a:xfrm>
          </p:grpSpPr>
          <p:sp>
            <p:nvSpPr>
              <p:cNvPr id="56" name="Прямоугольная выноска 47"/>
              <p:cNvSpPr/>
              <p:nvPr/>
            </p:nvSpPr>
            <p:spPr>
              <a:xfrm>
                <a:off x="3059832" y="6146929"/>
                <a:ext cx="2460348" cy="656262"/>
              </a:xfrm>
              <a:prstGeom prst="wedgeRoundRectCallout">
                <a:avLst>
                  <a:gd name="adj1" fmla="val 72814"/>
                  <a:gd name="adj2" fmla="val -72250"/>
                  <a:gd name="adj3" fmla="val 16667"/>
                </a:avLst>
              </a:prstGeom>
              <a:solidFill>
                <a:srgbClr val="D53E59"/>
              </a:solidFill>
              <a:ln>
                <a:solidFill>
                  <a:srgbClr val="A5002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9831" y="6155779"/>
                <a:ext cx="2572127" cy="8850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открытых занятий, практикумов, мастер-классов, </a:t>
                </a:r>
                <a:r>
                  <a:rPr lang="ru-RU" sz="1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супервизий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круглых столов, семинаров</a:t>
                </a:r>
                <a:endParaRPr lang="ru-RU" sz="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7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4983 -0.146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7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ate\Desktop\ЗАЩИТА\1f4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143140" cy="2143140"/>
          </a:xfrm>
          <a:prstGeom prst="rect">
            <a:avLst/>
          </a:prstGeom>
          <a:noFill/>
        </p:spPr>
      </p:pic>
      <p:pic>
        <p:nvPicPr>
          <p:cNvPr id="1030" name="Picture 6" descr="C:\Users\Kate\Desktop\ЗАЩИТА\1f4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143140" cy="2143140"/>
          </a:xfrm>
          <a:prstGeom prst="rect">
            <a:avLst/>
          </a:prstGeom>
          <a:noFill/>
        </p:spPr>
      </p:pic>
      <p:pic>
        <p:nvPicPr>
          <p:cNvPr id="1031" name="Picture 7" descr="C:\Users\Kate\Desktop\ЗАЩИТА\1f4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2071702" cy="2071702"/>
          </a:xfrm>
          <a:prstGeom prst="rect">
            <a:avLst/>
          </a:prstGeom>
          <a:noFill/>
        </p:spPr>
      </p:pic>
      <p:sp>
        <p:nvSpPr>
          <p:cNvPr id="79" name="Горизонтальный свиток 78"/>
          <p:cNvSpPr/>
          <p:nvPr/>
        </p:nvSpPr>
        <p:spPr>
          <a:xfrm>
            <a:off x="2256500" y="-99392"/>
            <a:ext cx="6606496" cy="278605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психолого-педагогической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раннего возраста и реабилитации дошкольников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ОВЗ, инвалидность сможет удовлетворят требованиям современной модели, содержащей максимальный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ком­плекс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комбинацию необходимых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реабилитации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Горизонтальный свиток 81"/>
          <p:cNvSpPr/>
          <p:nvPr/>
        </p:nvSpPr>
        <p:spPr>
          <a:xfrm>
            <a:off x="2285984" y="2486921"/>
            <a:ext cx="6606496" cy="2310231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№ 273 от 29.12.2012 г. «Об образовании»;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абилитации и реабилитации ребенка-инвалида;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образования;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"Развитие образования" на 2018 – 2025 годы. </a:t>
            </a:r>
          </a:p>
        </p:txBody>
      </p:sp>
      <p:sp>
        <p:nvSpPr>
          <p:cNvPr id="83" name="Горизонтальный свиток 82"/>
          <p:cNvSpPr/>
          <p:nvPr/>
        </p:nvSpPr>
        <p:spPr>
          <a:xfrm>
            <a:off x="2285984" y="4581128"/>
            <a:ext cx="6606496" cy="221457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(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потенциал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психолого-педагогической реабилитации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71736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21817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3212976"/>
            <a:ext cx="189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97168" y="5371943"/>
            <a:ext cx="1916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496944"/>
              </p:ext>
            </p:extLst>
          </p:nvPr>
        </p:nvGraphicFramePr>
        <p:xfrm>
          <a:off x="395536" y="188640"/>
          <a:ext cx="84674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3" grpId="0" animBg="1"/>
      <p:bldP spid="3" grpId="0"/>
      <p:bldP spid="13" grpId="0"/>
      <p:bldP spid="4" grpId="0"/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7384"/>
            <a:ext cx="7632848" cy="1852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88479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ОТЧЕТНОГО ПЕРИОДА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6015076" cy="56612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60932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2137211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988840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модель Центра;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статьи педагогов;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Дооснащение Центра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305" y="439440"/>
            <a:ext cx="71758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рады сотрудничеству</a:t>
            </a:r>
            <a:endParaRPr lang="ru-RU" sz="4400" dirty="0"/>
          </a:p>
        </p:txBody>
      </p:sp>
      <p:pic>
        <p:nvPicPr>
          <p:cNvPr id="4098" name="Picture 2" descr="http://xn--16--8cdqj9ah8aq4e.xn--p1ai/ekspfoto/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8" y="2924944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7421" y="3717032"/>
            <a:ext cx="3179108" cy="2156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МБДОУ д/с №16 «Пчелка»,</a:t>
            </a:r>
          </a:p>
          <a:p>
            <a:r>
              <a:rPr lang="ru-RU" dirty="0" smtClean="0"/>
              <a:t> г. Анапа, ул. Калинина/Таманская, 4б/5.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pchelka16anapa@mail.ru</a:t>
            </a:r>
            <a:endParaRPr lang="en-US" dirty="0" smtClean="0"/>
          </a:p>
          <a:p>
            <a:r>
              <a:rPr lang="ru-RU" dirty="0" smtClean="0"/>
              <a:t>Сайт: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://xn--16--8cdqj9ah8aq4e.xn--p1ai/index.html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00486"/>
            <a:ext cx="2121041" cy="318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203848" cy="231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05118160"/>
              </p:ext>
            </p:extLst>
          </p:nvPr>
        </p:nvGraphicFramePr>
        <p:xfrm>
          <a:off x="125252" y="-469994"/>
          <a:ext cx="81003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6758" y="1844824"/>
            <a:ext cx="28803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отчетного периода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реабилитации детей через  функционирование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476672"/>
            <a:ext cx="2160240" cy="10801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отчетного периода</a:t>
            </a:r>
            <a:endParaRPr lang="ru-RU" sz="2000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31200" y="2581240"/>
            <a:ext cx="2165843" cy="10148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angle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отчетного периода</a:t>
            </a:r>
            <a:endParaRPr lang="ru-RU" sz="20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9551" y="2708920"/>
            <a:ext cx="9254845" cy="3643913"/>
            <a:chOff x="470368" y="2645308"/>
            <a:chExt cx="9254845" cy="364391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70368" y="2645308"/>
              <a:ext cx="5828645" cy="3575054"/>
              <a:chOff x="463655" y="2624810"/>
              <a:chExt cx="5828645" cy="3575054"/>
            </a:xfrm>
          </p:grpSpPr>
          <p:sp>
            <p:nvSpPr>
              <p:cNvPr id="14" name="Выноска-облако 13"/>
              <p:cNvSpPr/>
              <p:nvPr/>
            </p:nvSpPr>
            <p:spPr>
              <a:xfrm>
                <a:off x="463655" y="2624810"/>
                <a:ext cx="5504731" cy="3575054"/>
              </a:xfrm>
              <a:prstGeom prst="cloudCallout">
                <a:avLst>
                  <a:gd name="adj1" fmla="val -4502"/>
                  <a:gd name="adj2" fmla="val -79122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956" y="3026639"/>
                <a:ext cx="5644344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беспечить психолого-</a:t>
                </a:r>
              </a:p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педагогические условия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функционирования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        </a:t>
                </a:r>
                <a:r>
                  <a:rPr lang="ru-RU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абилитации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реабилитации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детей раннего и дошкольного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:r>
                  <a:rPr lang="ru-RU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возраста,имеющих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ОВЗ,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инвалидность,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также для детей, получающих дошкольное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образование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форме семейного воспитания; </a:t>
                </a:r>
              </a:p>
              <a:p>
                <a:pPr marL="228600" indent="-228600">
                  <a:buAutoNum type="arabicPeriod"/>
                </a:pPr>
                <a:endParaRPr lang="ru-RU" sz="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Разработать методическое обеспечение 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психолого-педагоги- </a:t>
                </a:r>
              </a:p>
              <a:p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ческой </a:t>
                </a:r>
                <a:r>
                  <a:rPr lang="ru-RU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абилитации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реабилитации детей раннего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  <a:p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дошкольного возраста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имеющих ОВЗ, инвалидность; </a:t>
                </a:r>
              </a:p>
              <a:p>
                <a:endParaRPr lang="ru-RU" sz="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Организовать сетевое и межведомственное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взаимодействие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организациями </a:t>
                </a:r>
                <a:endPara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города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края </a:t>
                </a:r>
              </a:p>
              <a:p>
                <a:endParaRPr lang="ru-RU" sz="1400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329741" y="4170156"/>
              <a:ext cx="5395472" cy="2119065"/>
              <a:chOff x="4329741" y="4170156"/>
              <a:chExt cx="5395472" cy="2119065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4329741" y="4170156"/>
                <a:ext cx="4613420" cy="2119065"/>
                <a:chOff x="179512" y="204001"/>
                <a:chExt cx="7197839" cy="5008720"/>
              </a:xfrm>
            </p:grpSpPr>
            <p:sp>
              <p:nvSpPr>
                <p:cNvPr id="12" name="Выноска-облако 11"/>
                <p:cNvSpPr/>
                <p:nvPr/>
              </p:nvSpPr>
              <p:spPr>
                <a:xfrm>
                  <a:off x="2134743" y="204001"/>
                  <a:ext cx="5242608" cy="5008720"/>
                </a:xfrm>
                <a:prstGeom prst="cloudCallout">
                  <a:avLst>
                    <a:gd name="adj1" fmla="val -3952"/>
                    <a:gd name="adj2" fmla="val -7175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 sz="1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79512" y="2708920"/>
                  <a:ext cx="56443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1400" dirty="0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5975099" y="4555302"/>
                <a:ext cx="37501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Опросные методы</a:t>
                </a:r>
              </a:p>
              <a:p>
                <a:r>
                  <a:rPr lang="en-US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Наблюдение</a:t>
                </a:r>
              </a:p>
              <a:p>
                <a:r>
                  <a:rPr lang="en-US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Изучение </a:t>
                </a:r>
                <a:r>
                  <a:rPr lang="ru-RU" sz="1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обобщение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передового</a:t>
                </a:r>
                <a:endParaRPr lang="en-US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опыта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759712" y="5276511"/>
            <a:ext cx="3888083" cy="11556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81396" y="4045138"/>
            <a:ext cx="3844716" cy="11556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620688"/>
            <a:ext cx="2192287" cy="461665"/>
            <a:chOff x="210130" y="417291"/>
            <a:chExt cx="2449701" cy="67366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28" y="438786"/>
              <a:ext cx="2410403" cy="6248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0130" y="417291"/>
              <a:ext cx="2397908" cy="673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КРИТЕРИИ</a:t>
              </a:r>
            </a:p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ЭФФЕКТИВНОСТИ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67544" y="1251470"/>
            <a:ext cx="2261748" cy="1025402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еабилитационный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ребенка</a:t>
            </a:r>
            <a:endParaRPr lang="ru-RU" sz="4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33226" y="2761067"/>
            <a:ext cx="2202749" cy="975825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63867" y="4120899"/>
            <a:ext cx="2194558" cy="97829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84892" y="4201003"/>
            <a:ext cx="4113960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концепцию модели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психолого-педагогических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реабилитационных технологий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26168" y="5354770"/>
            <a:ext cx="3873627" cy="90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 взаимодействием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14-ю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края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региональных и федеральных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3-х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городских, зональных, краевых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семинаров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35328" y="1113533"/>
            <a:ext cx="3708412" cy="13854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49745" y="1138574"/>
            <a:ext cx="4516836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самообслуживания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двигательного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эмоционально-личностного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познавательного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коммуникативного развития</a:t>
            </a:r>
          </a:p>
          <a:p>
            <a:pPr marL="171450" indent="-17145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независимость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23019" y="2636476"/>
            <a:ext cx="3854548" cy="12671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1632" y="2617934"/>
            <a:ext cx="3873627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651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среды</a:t>
            </a:r>
          </a:p>
          <a:p>
            <a:pPr marL="177800" lvl="0" indent="-165100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реабилитационно-игровым, реабилитационно-спортивным, реабилитационно-вспомогательным оборудованием</a:t>
            </a:r>
          </a:p>
          <a:p>
            <a:pPr marL="177800" lvl="0" indent="-165100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разнообразие игрового и развивающего материала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413164" y="5328953"/>
            <a:ext cx="2268089" cy="1137533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сетевого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трансляция опыта</a:t>
            </a:r>
            <a:endParaRPr lang="ru-RU" sz="1600" dirty="0"/>
          </a:p>
        </p:txBody>
      </p:sp>
      <p:sp>
        <p:nvSpPr>
          <p:cNvPr id="37" name="Полилиния 36"/>
          <p:cNvSpPr/>
          <p:nvPr/>
        </p:nvSpPr>
        <p:spPr>
          <a:xfrm>
            <a:off x="6801994" y="1059236"/>
            <a:ext cx="1800200" cy="1403719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872054" y="5276511"/>
            <a:ext cx="1800200" cy="111718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872054" y="4007944"/>
            <a:ext cx="1800200" cy="111718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5838" y="4296733"/>
            <a:ext cx="1776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887397" y="5688107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</a:t>
            </a:r>
          </a:p>
          <a:p>
            <a:endParaRPr lang="ru-RU" dirty="0"/>
          </a:p>
        </p:txBody>
      </p:sp>
      <p:sp>
        <p:nvSpPr>
          <p:cNvPr id="44" name="Полилиния 43"/>
          <p:cNvSpPr/>
          <p:nvPr/>
        </p:nvSpPr>
        <p:spPr>
          <a:xfrm>
            <a:off x="6859467" y="2640545"/>
            <a:ext cx="1800200" cy="1117184"/>
          </a:xfrm>
          <a:custGeom>
            <a:avLst/>
            <a:gdLst>
              <a:gd name="connsiteX0" fmla="*/ 0 w 2194560"/>
              <a:gd name="connsiteY0" fmla="*/ 224326 h 1345930"/>
              <a:gd name="connsiteX1" fmla="*/ 224326 w 2194560"/>
              <a:gd name="connsiteY1" fmla="*/ 0 h 1345930"/>
              <a:gd name="connsiteX2" fmla="*/ 1970234 w 2194560"/>
              <a:gd name="connsiteY2" fmla="*/ 0 h 1345930"/>
              <a:gd name="connsiteX3" fmla="*/ 2194560 w 2194560"/>
              <a:gd name="connsiteY3" fmla="*/ 224326 h 1345930"/>
              <a:gd name="connsiteX4" fmla="*/ 2194560 w 2194560"/>
              <a:gd name="connsiteY4" fmla="*/ 1121604 h 1345930"/>
              <a:gd name="connsiteX5" fmla="*/ 1970234 w 2194560"/>
              <a:gd name="connsiteY5" fmla="*/ 1345930 h 1345930"/>
              <a:gd name="connsiteX6" fmla="*/ 224326 w 2194560"/>
              <a:gd name="connsiteY6" fmla="*/ 1345930 h 1345930"/>
              <a:gd name="connsiteX7" fmla="*/ 0 w 2194560"/>
              <a:gd name="connsiteY7" fmla="*/ 1121604 h 1345930"/>
              <a:gd name="connsiteX8" fmla="*/ 0 w 2194560"/>
              <a:gd name="connsiteY8" fmla="*/ 224326 h 13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45930">
                <a:moveTo>
                  <a:pt x="0" y="224326"/>
                </a:moveTo>
                <a:cubicBezTo>
                  <a:pt x="0" y="100434"/>
                  <a:pt x="100434" y="0"/>
                  <a:pt x="224326" y="0"/>
                </a:cubicBezTo>
                <a:lnTo>
                  <a:pt x="1970234" y="0"/>
                </a:lnTo>
                <a:cubicBezTo>
                  <a:pt x="2094126" y="0"/>
                  <a:pt x="2194560" y="100434"/>
                  <a:pt x="2194560" y="224326"/>
                </a:cubicBezTo>
                <a:lnTo>
                  <a:pt x="2194560" y="1121604"/>
                </a:lnTo>
                <a:cubicBezTo>
                  <a:pt x="2194560" y="1245496"/>
                  <a:pt x="2094126" y="1345930"/>
                  <a:pt x="1970234" y="1345930"/>
                </a:cubicBezTo>
                <a:lnTo>
                  <a:pt x="224326" y="1345930"/>
                </a:lnTo>
                <a:cubicBezTo>
                  <a:pt x="100434" y="1345930"/>
                  <a:pt x="0" y="1245496"/>
                  <a:pt x="0" y="1121604"/>
                </a:cubicBezTo>
                <a:lnTo>
                  <a:pt x="0" y="22432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0963" tIns="153333" rIns="240963" bIns="153333" numCol="1" spcCol="1270" anchor="ctr" anchorCtr="0">
            <a:noAutofit/>
          </a:bodyPr>
          <a:lstStyle/>
          <a:p>
            <a:pPr lvl="0"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22192" y="2874596"/>
            <a:ext cx="1889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855778" y="1042288"/>
            <a:ext cx="1769361" cy="14364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algn="ctr"/>
            <a:r>
              <a:rPr lang="ru-RU" sz="1050" dirty="0" smtClean="0"/>
              <a:t>Методики обследования</a:t>
            </a:r>
            <a:r>
              <a:rPr lang="ru-RU" sz="1200" dirty="0" smtClean="0"/>
              <a:t>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 Семеновой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Клочковой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Труханова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А.Е.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Морозова-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Корешкова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Е.Ю.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Заблоцкис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463" y="3060740"/>
            <a:ext cx="2354273" cy="313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</a:t>
            </a:r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113303" y="620688"/>
            <a:ext cx="2733417" cy="442934"/>
            <a:chOff x="3415678" y="438786"/>
            <a:chExt cx="2733417" cy="62483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678" y="438786"/>
              <a:ext cx="2733417" cy="62483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768422" y="572178"/>
              <a:ext cx="202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ЦЕЛЕВЫЕ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</a:t>
              </a:r>
              <a:endPara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00192" y="639205"/>
            <a:ext cx="2490700" cy="417419"/>
            <a:chOff x="6980922" y="449672"/>
            <a:chExt cx="2098002" cy="62483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922" y="449672"/>
              <a:ext cx="2098002" cy="62483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80922" y="506442"/>
              <a:ext cx="2095603" cy="41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 ДИАГНОСТИКИ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17" grpId="0" animBg="1"/>
      <p:bldP spid="19" grpId="0" animBg="1"/>
      <p:bldP spid="21" grpId="0" animBg="1"/>
      <p:bldP spid="29" grpId="0"/>
      <p:bldP spid="30" grpId="0"/>
      <p:bldP spid="31" grpId="0" animBg="1"/>
      <p:bldP spid="23" grpId="0"/>
      <p:bldP spid="32" grpId="0" animBg="1"/>
      <p:bldP spid="26" grpId="0"/>
      <p:bldP spid="33" grpId="0" animBg="1"/>
      <p:bldP spid="37" grpId="0" animBg="1"/>
      <p:bldP spid="40" grpId="0" animBg="1"/>
      <p:bldP spid="41" grpId="0" animBg="1"/>
      <p:bldP spid="42" grpId="0"/>
      <p:bldP spid="43" grpId="0"/>
      <p:bldP spid="44" grpId="0" animBg="1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Скругленный прямоугольник 117"/>
          <p:cNvSpPr/>
          <p:nvPr/>
        </p:nvSpPr>
        <p:spPr>
          <a:xfrm>
            <a:off x="449768" y="3025972"/>
            <a:ext cx="8280921" cy="242096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347864" y="44624"/>
            <a:ext cx="2376264" cy="443291"/>
          </a:xfrm>
          <a:prstGeom prst="flowChartAlternateProcess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9768" y="418983"/>
            <a:ext cx="8352931" cy="2553338"/>
            <a:chOff x="395534" y="494667"/>
            <a:chExt cx="8568954" cy="2553338"/>
          </a:xfrm>
        </p:grpSpPr>
        <p:sp>
          <p:nvSpPr>
            <p:cNvPr id="12" name="Выноска со стрелкой вправо 11"/>
            <p:cNvSpPr/>
            <p:nvPr/>
          </p:nvSpPr>
          <p:spPr>
            <a:xfrm>
              <a:off x="435513" y="494667"/>
              <a:ext cx="2304257" cy="610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6549"/>
              </a:avLst>
            </a:prstGeom>
            <a:solidFill>
              <a:srgbClr val="FFC00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800"/>
                </a:spcAft>
              </a:pPr>
              <a:r>
                <a:rPr lang="ru-RU" sz="1050" b="1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Нормативно – правовой блок</a:t>
              </a:r>
              <a:endPara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Выноска со стрелкой вправо 14"/>
            <p:cNvSpPr/>
            <p:nvPr/>
          </p:nvSpPr>
          <p:spPr>
            <a:xfrm>
              <a:off x="443790" y="1427299"/>
              <a:ext cx="1850171" cy="647409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8303"/>
              </a:avLst>
            </a:prstGeom>
            <a:solidFill>
              <a:srgbClr val="FFC00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Организационно-управленческий блок</a:t>
              </a:r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2140031" y="1234300"/>
              <a:ext cx="6824457" cy="932818"/>
              <a:chOff x="931525" y="1594280"/>
              <a:chExt cx="7294699" cy="1018996"/>
            </a:xfrm>
          </p:grpSpPr>
          <p:sp>
            <p:nvSpPr>
              <p:cNvPr id="35" name="Полилиния 34"/>
              <p:cNvSpPr/>
              <p:nvPr/>
            </p:nvSpPr>
            <p:spPr>
              <a:xfrm>
                <a:off x="3708480" y="1618743"/>
                <a:ext cx="1799624" cy="370097"/>
              </a:xfrm>
              <a:custGeom>
                <a:avLst/>
                <a:gdLst>
                  <a:gd name="connsiteX0" fmla="*/ 0 w 1583600"/>
                  <a:gd name="connsiteY0" fmla="*/ 37010 h 370097"/>
                  <a:gd name="connsiteX1" fmla="*/ 37010 w 1583600"/>
                  <a:gd name="connsiteY1" fmla="*/ 0 h 370097"/>
                  <a:gd name="connsiteX2" fmla="*/ 1546590 w 1583600"/>
                  <a:gd name="connsiteY2" fmla="*/ 0 h 370097"/>
                  <a:gd name="connsiteX3" fmla="*/ 1583600 w 1583600"/>
                  <a:gd name="connsiteY3" fmla="*/ 37010 h 370097"/>
                  <a:gd name="connsiteX4" fmla="*/ 1583600 w 1583600"/>
                  <a:gd name="connsiteY4" fmla="*/ 333087 h 370097"/>
                  <a:gd name="connsiteX5" fmla="*/ 1546590 w 1583600"/>
                  <a:gd name="connsiteY5" fmla="*/ 370097 h 370097"/>
                  <a:gd name="connsiteX6" fmla="*/ 37010 w 1583600"/>
                  <a:gd name="connsiteY6" fmla="*/ 370097 h 370097"/>
                  <a:gd name="connsiteX7" fmla="*/ 0 w 1583600"/>
                  <a:gd name="connsiteY7" fmla="*/ 333087 h 370097"/>
                  <a:gd name="connsiteX8" fmla="*/ 0 w 1583600"/>
                  <a:gd name="connsiteY8" fmla="*/ 37010 h 37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3600" h="370097">
                    <a:moveTo>
                      <a:pt x="0" y="37010"/>
                    </a:moveTo>
                    <a:cubicBezTo>
                      <a:pt x="0" y="16570"/>
                      <a:pt x="16570" y="0"/>
                      <a:pt x="37010" y="0"/>
                    </a:cubicBezTo>
                    <a:lnTo>
                      <a:pt x="1546590" y="0"/>
                    </a:lnTo>
                    <a:cubicBezTo>
                      <a:pt x="1567030" y="0"/>
                      <a:pt x="1583600" y="16570"/>
                      <a:pt x="1583600" y="37010"/>
                    </a:cubicBezTo>
                    <a:lnTo>
                      <a:pt x="1583600" y="333087"/>
                    </a:lnTo>
                    <a:cubicBezTo>
                      <a:pt x="1583600" y="353527"/>
                      <a:pt x="1567030" y="370097"/>
                      <a:pt x="1546590" y="370097"/>
                    </a:cubicBezTo>
                    <a:lnTo>
                      <a:pt x="37010" y="370097"/>
                    </a:lnTo>
                    <a:cubicBezTo>
                      <a:pt x="16570" y="370097"/>
                      <a:pt x="0" y="353527"/>
                      <a:pt x="0" y="333087"/>
                    </a:cubicBezTo>
                    <a:lnTo>
                      <a:pt x="0" y="37010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6560" tIns="56560" rIns="56560" bIns="5656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Руководитель</a:t>
                </a: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7163561" y="1634004"/>
                <a:ext cx="1062663" cy="219280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Педагог ДО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6622915" y="2006816"/>
                <a:ext cx="1368152" cy="219280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Муз. руководитель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5511019" y="2379826"/>
                <a:ext cx="1368152" cy="219280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Инструктор АФК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931525" y="1594280"/>
                <a:ext cx="1453252" cy="294544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Учитель-дефектолог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1475656" y="2016530"/>
                <a:ext cx="1368152" cy="219280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Учитель-логопед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2339752" y="2376570"/>
                <a:ext cx="1368152" cy="219280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Педагог-психолог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4031477" y="2383082"/>
                <a:ext cx="1080120" cy="230194"/>
              </a:xfrm>
              <a:custGeom>
                <a:avLst/>
                <a:gdLst>
                  <a:gd name="connsiteX0" fmla="*/ 0 w 946669"/>
                  <a:gd name="connsiteY0" fmla="*/ 29129 h 291288"/>
                  <a:gd name="connsiteX1" fmla="*/ 29129 w 946669"/>
                  <a:gd name="connsiteY1" fmla="*/ 0 h 291288"/>
                  <a:gd name="connsiteX2" fmla="*/ 917540 w 946669"/>
                  <a:gd name="connsiteY2" fmla="*/ 0 h 291288"/>
                  <a:gd name="connsiteX3" fmla="*/ 946669 w 946669"/>
                  <a:gd name="connsiteY3" fmla="*/ 29129 h 291288"/>
                  <a:gd name="connsiteX4" fmla="*/ 946669 w 946669"/>
                  <a:gd name="connsiteY4" fmla="*/ 262159 h 291288"/>
                  <a:gd name="connsiteX5" fmla="*/ 917540 w 946669"/>
                  <a:gd name="connsiteY5" fmla="*/ 291288 h 291288"/>
                  <a:gd name="connsiteX6" fmla="*/ 29129 w 946669"/>
                  <a:gd name="connsiteY6" fmla="*/ 291288 h 291288"/>
                  <a:gd name="connsiteX7" fmla="*/ 0 w 946669"/>
                  <a:gd name="connsiteY7" fmla="*/ 262159 h 291288"/>
                  <a:gd name="connsiteX8" fmla="*/ 0 w 946669"/>
                  <a:gd name="connsiteY8" fmla="*/ 29129 h 29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669" h="291288">
                    <a:moveTo>
                      <a:pt x="0" y="29129"/>
                    </a:moveTo>
                    <a:cubicBezTo>
                      <a:pt x="0" y="13041"/>
                      <a:pt x="13041" y="0"/>
                      <a:pt x="29129" y="0"/>
                    </a:cubicBezTo>
                    <a:lnTo>
                      <a:pt x="917540" y="0"/>
                    </a:lnTo>
                    <a:cubicBezTo>
                      <a:pt x="933628" y="0"/>
                      <a:pt x="946669" y="13041"/>
                      <a:pt x="946669" y="29129"/>
                    </a:cubicBezTo>
                    <a:lnTo>
                      <a:pt x="946669" y="262159"/>
                    </a:lnTo>
                    <a:cubicBezTo>
                      <a:pt x="946669" y="278247"/>
                      <a:pt x="933628" y="291288"/>
                      <a:pt x="917540" y="291288"/>
                    </a:cubicBezTo>
                    <a:lnTo>
                      <a:pt x="29129" y="291288"/>
                    </a:lnTo>
                    <a:cubicBezTo>
                      <a:pt x="13041" y="291288"/>
                      <a:pt x="0" y="278247"/>
                      <a:pt x="0" y="262159"/>
                    </a:cubicBezTo>
                    <a:lnTo>
                      <a:pt x="0" y="29129"/>
                    </a:lnTo>
                    <a:close/>
                  </a:path>
                </a:pathLst>
              </a:custGeom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fillRef>
              <a:effectRef idx="0">
                <a:schemeClr val="accent2">
                  <a:shade val="50000"/>
                  <a:hueOff val="-131372"/>
                  <a:satOff val="1730"/>
                  <a:lumOff val="103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252" tIns="54252" rIns="54252" bIns="5425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50" b="1" kern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Воспитатель</a:t>
                </a:r>
                <a:endParaRPr lang="ru-RU" sz="105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Прямая со стрелкой 59"/>
              <p:cNvCxnSpPr/>
              <p:nvPr/>
            </p:nvCxnSpPr>
            <p:spPr>
              <a:xfrm flipH="1">
                <a:off x="4571537" y="2016530"/>
                <a:ext cx="464" cy="360040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 стрелкой 60"/>
              <p:cNvCxnSpPr/>
              <p:nvPr/>
            </p:nvCxnSpPr>
            <p:spPr>
              <a:xfrm flipH="1">
                <a:off x="3095836" y="2045612"/>
                <a:ext cx="594065" cy="281109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>
                <a:off x="5580112" y="2016530"/>
                <a:ext cx="679350" cy="360040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>
                <a:off x="5580112" y="1904678"/>
                <a:ext cx="906284" cy="171954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73"/>
              <p:cNvCxnSpPr/>
              <p:nvPr/>
            </p:nvCxnSpPr>
            <p:spPr>
              <a:xfrm>
                <a:off x="5580112" y="1744312"/>
                <a:ext cx="1511442" cy="6636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 flipH="1">
                <a:off x="2884789" y="1834678"/>
                <a:ext cx="768647" cy="274276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/>
              <p:nvPr/>
            </p:nvCxnSpPr>
            <p:spPr>
              <a:xfrm flipH="1">
                <a:off x="2477222" y="1693918"/>
                <a:ext cx="1194306" cy="20253"/>
              </a:xfrm>
              <a:prstGeom prst="straightConnector1">
                <a:avLst/>
              </a:prstGeom>
              <a:ln w="31750">
                <a:headEnd type="arrow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3" name="Выноска со стрелкой вправо 92"/>
            <p:cNvSpPr/>
            <p:nvPr/>
          </p:nvSpPr>
          <p:spPr>
            <a:xfrm>
              <a:off x="395534" y="2437196"/>
              <a:ext cx="2592290" cy="42643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8303"/>
              </a:avLst>
            </a:prstGeom>
            <a:solidFill>
              <a:srgbClr val="FFC00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Организационно-режимный блок</a:t>
              </a:r>
              <a:endPara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2703766" y="582942"/>
              <a:ext cx="6116706" cy="415498"/>
              <a:chOff x="2725067" y="922995"/>
              <a:chExt cx="6116706" cy="415498"/>
            </a:xfrm>
          </p:grpSpPr>
          <p:sp>
            <p:nvSpPr>
              <p:cNvPr id="13" name="Блок-схема: альтернативный процесс 12"/>
              <p:cNvSpPr/>
              <p:nvPr/>
            </p:nvSpPr>
            <p:spPr>
              <a:xfrm>
                <a:off x="2725067" y="955313"/>
                <a:ext cx="6116706" cy="350434"/>
              </a:xfrm>
              <a:prstGeom prst="flowChartAlternateProcess">
                <a:avLst/>
              </a:prstGeom>
              <a:noFill/>
              <a:ln w="31750" cmpd="sng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endParaRPr lang="ru-RU" sz="14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797075" y="922995"/>
                <a:ext cx="58196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Положение о Центре психолого-педагогической </a:t>
                </a:r>
                <a:r>
                  <a:rPr lang="ru-RU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абилитации</a:t>
                </a:r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реабилитации детей раннего и дошкольного возраста с ОВЗ, </a:t>
                </a:r>
                <a:r>
                  <a:rPr lang="ru-RU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инвалидностью</a:t>
                </a:r>
                <a:endPara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4" name="Группа 103"/>
            <p:cNvGrpSpPr/>
            <p:nvPr/>
          </p:nvGrpSpPr>
          <p:grpSpPr>
            <a:xfrm>
              <a:off x="3095913" y="2239126"/>
              <a:ext cx="5076487" cy="808879"/>
              <a:chOff x="2586256" y="2420888"/>
              <a:chExt cx="5076487" cy="808879"/>
            </a:xfrm>
          </p:grpSpPr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2586256" y="2420888"/>
                <a:ext cx="5076487" cy="8088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856672" y="2826899"/>
                <a:ext cx="4572000" cy="33086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05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endParaRPr lang="ru-RU" sz="5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" name="Группа 101"/>
              <p:cNvGrpSpPr/>
              <p:nvPr/>
            </p:nvGrpSpPr>
            <p:grpSpPr>
              <a:xfrm>
                <a:off x="4233620" y="2488838"/>
                <a:ext cx="1916955" cy="261610"/>
                <a:chOff x="4233620" y="2488838"/>
                <a:chExt cx="1916955" cy="261610"/>
              </a:xfrm>
            </p:grpSpPr>
            <p:sp>
              <p:nvSpPr>
                <p:cNvPr id="95" name="Прямоугольник 94"/>
                <p:cNvSpPr/>
                <p:nvPr/>
              </p:nvSpPr>
              <p:spPr>
                <a:xfrm>
                  <a:off x="4287892" y="2492896"/>
                  <a:ext cx="1735110" cy="25391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ru-RU" sz="105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4233620" y="2488838"/>
                  <a:ext cx="191695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Режим работы </a:t>
                  </a:r>
                  <a:r>
                    <a:rPr lang="ru-RU" sz="11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Центра</a:t>
                  </a:r>
                  <a:endParaRPr lang="ru-RU" sz="1100" dirty="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144054" y="2790454"/>
                <a:ext cx="43204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05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Расписание работы специалистов, </a:t>
                </a:r>
                <a:r>
                  <a:rPr lang="ru-RU" sz="105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педагогов.</a:t>
                </a:r>
                <a:endParaRPr lang="ru-RU" sz="105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05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Циклограмма рабочего времени</a:t>
                </a:r>
                <a:endParaRPr lang="ru-RU" sz="1050" dirty="0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512682" y="5560254"/>
            <a:ext cx="8339056" cy="955749"/>
            <a:chOff x="395534" y="5672786"/>
            <a:chExt cx="8339056" cy="1038698"/>
          </a:xfrm>
        </p:grpSpPr>
        <p:sp>
          <p:nvSpPr>
            <p:cNvPr id="105" name="Выноска со стрелкой вправо 104"/>
            <p:cNvSpPr/>
            <p:nvPr/>
          </p:nvSpPr>
          <p:spPr>
            <a:xfrm>
              <a:off x="405175" y="6223148"/>
              <a:ext cx="2304257" cy="34111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6549"/>
              </a:avLst>
            </a:prstGeom>
            <a:solidFill>
              <a:srgbClr val="FFC00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800"/>
                </a:spcAft>
              </a:pPr>
              <a:r>
                <a:rPr lang="ru-RU" sz="1050" b="1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Диагностический блок</a:t>
              </a:r>
              <a:endParaRPr lang="ru-RU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2617884" y="6295986"/>
              <a:ext cx="6116706" cy="415498"/>
              <a:chOff x="2669248" y="830628"/>
              <a:chExt cx="6116706" cy="415498"/>
            </a:xfrm>
          </p:grpSpPr>
          <p:sp>
            <p:nvSpPr>
              <p:cNvPr id="107" name="Блок-схема: альтернативный процесс 106"/>
              <p:cNvSpPr/>
              <p:nvPr/>
            </p:nvSpPr>
            <p:spPr>
              <a:xfrm>
                <a:off x="2669248" y="890407"/>
                <a:ext cx="6116706" cy="350434"/>
              </a:xfrm>
              <a:prstGeom prst="flowChartAlternateProcess">
                <a:avLst/>
              </a:prstGeom>
              <a:noFill/>
              <a:ln w="31750" cmpd="sng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endParaRPr lang="ru-RU" sz="14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753258" y="830628"/>
                <a:ext cx="59046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Оценка эффективности реализации мероприятий психолого-педагогической </a:t>
                </a:r>
                <a:r>
                  <a:rPr lang="ru-RU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абилитации</a:t>
                </a:r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реабилитации детей с ОВЗ, инвалидностью</a:t>
                </a:r>
              </a:p>
            </p:txBody>
          </p:sp>
        </p:grpSp>
        <p:sp>
          <p:nvSpPr>
            <p:cNvPr id="109" name="Выноска со стрелкой вправо 108"/>
            <p:cNvSpPr/>
            <p:nvPr/>
          </p:nvSpPr>
          <p:spPr>
            <a:xfrm>
              <a:off x="395534" y="5723842"/>
              <a:ext cx="2622352" cy="42643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8303"/>
              </a:avLst>
            </a:prstGeom>
            <a:solidFill>
              <a:srgbClr val="FFC00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Блок материально-технического обеспечения</a:t>
              </a: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2987824" y="5672786"/>
              <a:ext cx="5076487" cy="650251"/>
              <a:chOff x="2586256" y="2420888"/>
              <a:chExt cx="5076487" cy="801939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2586256" y="2420888"/>
                <a:ext cx="5076487" cy="801939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2856672" y="2843514"/>
                <a:ext cx="4602062" cy="26886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endParaRPr lang="ru-RU" sz="9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3" name="Группа 112"/>
              <p:cNvGrpSpPr/>
              <p:nvPr/>
            </p:nvGrpSpPr>
            <p:grpSpPr>
              <a:xfrm>
                <a:off x="2856672" y="2483474"/>
                <a:ext cx="4602062" cy="313149"/>
                <a:chOff x="2856672" y="2483474"/>
                <a:chExt cx="4602062" cy="313149"/>
              </a:xfrm>
            </p:grpSpPr>
            <p:sp>
              <p:nvSpPr>
                <p:cNvPr id="115" name="Прямоугольник 114"/>
                <p:cNvSpPr/>
                <p:nvPr/>
              </p:nvSpPr>
              <p:spPr>
                <a:xfrm>
                  <a:off x="2856672" y="2492896"/>
                  <a:ext cx="4602062" cy="25391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ru-RU" sz="105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2922100" y="2483474"/>
                  <a:ext cx="4536634" cy="313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5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Безбарьерная</a:t>
                  </a:r>
                  <a:r>
                    <a:rPr lang="ru-RU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доступная </a:t>
                  </a:r>
                  <a:r>
                    <a:rPr lang="ru-RU" sz="105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 развивающая </a:t>
                  </a:r>
                  <a:r>
                    <a:rPr lang="ru-RU" sz="105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предметно-пространственная среда</a:t>
                  </a:r>
                  <a:endPara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2998333" y="2842064"/>
                <a:ext cx="4406440" cy="31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Информационно-методическое, интерактивно-цифровое </a:t>
                </a:r>
                <a:r>
                  <a:rPr lang="ru-RU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</a:t>
                </a:r>
                <a:endPara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7" name="Выноска со стрелкой вправо 116"/>
          <p:cNvSpPr/>
          <p:nvPr/>
        </p:nvSpPr>
        <p:spPr>
          <a:xfrm>
            <a:off x="419050" y="3348064"/>
            <a:ext cx="729181" cy="199028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994"/>
            </a:avLst>
          </a:prstGeom>
          <a:solidFill>
            <a:srgbClr val="FFC00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Организационно-методический блок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308115" y="5104115"/>
            <a:ext cx="1427858" cy="433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129"/>
          <p:cNvGrpSpPr/>
          <p:nvPr/>
        </p:nvGrpSpPr>
        <p:grpSpPr>
          <a:xfrm>
            <a:off x="6291145" y="3185330"/>
            <a:ext cx="1679183" cy="301438"/>
            <a:chOff x="6588224" y="3185330"/>
            <a:chExt cx="1679183" cy="301438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6588224" y="3185330"/>
              <a:ext cx="1610271" cy="3014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23139" y="3212976"/>
              <a:ext cx="1644268" cy="2308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обеспечение 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530807" y="3717032"/>
            <a:ext cx="3145649" cy="396890"/>
            <a:chOff x="5827886" y="3717032"/>
            <a:chExt cx="3145649" cy="396890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932290" y="3741605"/>
              <a:ext cx="1349391" cy="37231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7543089" y="3742907"/>
              <a:ext cx="1349391" cy="37101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34105" y="3717032"/>
              <a:ext cx="153943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педагогического всеобуча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27886" y="3744590"/>
              <a:ext cx="153943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   родительского всеобуча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5859097" y="4365104"/>
            <a:ext cx="2452226" cy="394794"/>
            <a:chOff x="6156176" y="4365104"/>
            <a:chExt cx="2452226" cy="394794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6156176" y="4377440"/>
              <a:ext cx="2452226" cy="3824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300191" y="4365104"/>
              <a:ext cx="2215479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Технологии психолого-педагогической </a:t>
              </a:r>
              <a:r>
                <a:rPr lang="ru-RU" sz="9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абилитации</a:t>
              </a:r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реабилитации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7203999" y="5066233"/>
            <a:ext cx="1400449" cy="507831"/>
            <a:chOff x="5932289" y="5058559"/>
            <a:chExt cx="1400449" cy="507831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5932289" y="5095610"/>
              <a:ext cx="1349391" cy="4337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932289" y="5058559"/>
              <a:ext cx="1400449" cy="5078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Консультация со специалистами медицинского профиля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6" name="Прямая со стрелкой 135"/>
          <p:cNvCxnSpPr/>
          <p:nvPr/>
        </p:nvCxnSpPr>
        <p:spPr>
          <a:xfrm>
            <a:off x="6770361" y="5318125"/>
            <a:ext cx="382580" cy="2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122" idx="2"/>
          </p:cNvCxnSpPr>
          <p:nvPr/>
        </p:nvCxnSpPr>
        <p:spPr>
          <a:xfrm flipH="1">
            <a:off x="7920705" y="4113922"/>
            <a:ext cx="1" cy="2055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128" idx="2"/>
          </p:cNvCxnSpPr>
          <p:nvPr/>
        </p:nvCxnSpPr>
        <p:spPr>
          <a:xfrm>
            <a:off x="6300522" y="4113922"/>
            <a:ext cx="9384" cy="2470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V="1">
            <a:off x="6980430" y="3898420"/>
            <a:ext cx="265580" cy="121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120" idx="2"/>
          </p:cNvCxnSpPr>
          <p:nvPr/>
        </p:nvCxnSpPr>
        <p:spPr>
          <a:xfrm flipH="1">
            <a:off x="6326060" y="3486768"/>
            <a:ext cx="770221" cy="219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7137026" y="3499315"/>
            <a:ext cx="738295" cy="208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Группа 150"/>
          <p:cNvGrpSpPr/>
          <p:nvPr/>
        </p:nvGrpSpPr>
        <p:grpSpPr>
          <a:xfrm>
            <a:off x="888930" y="3200319"/>
            <a:ext cx="3034998" cy="393552"/>
            <a:chOff x="6588224" y="3185330"/>
            <a:chExt cx="1610271" cy="393552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6588224" y="3185330"/>
              <a:ext cx="1610271" cy="3935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588224" y="3204261"/>
              <a:ext cx="1589511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Индивидуальная программа  психолого-педагогической </a:t>
              </a:r>
              <a:r>
                <a:rPr lang="ru-RU" sz="9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абилитаии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или реабилитации </a:t>
              </a:r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ребенка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5" name="Прямая со стрелкой 154"/>
          <p:cNvCxnSpPr/>
          <p:nvPr/>
        </p:nvCxnSpPr>
        <p:spPr>
          <a:xfrm flipV="1">
            <a:off x="3967381" y="3344277"/>
            <a:ext cx="232376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365349" y="5059400"/>
            <a:ext cx="1349392" cy="5078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компенсации развития ребёнка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" name="Группа 173"/>
          <p:cNvGrpSpPr/>
          <p:nvPr/>
        </p:nvGrpSpPr>
        <p:grpSpPr>
          <a:xfrm>
            <a:off x="1169463" y="3801251"/>
            <a:ext cx="2330137" cy="369332"/>
            <a:chOff x="3017730" y="3707740"/>
            <a:chExt cx="1874053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3017730" y="3750719"/>
              <a:ext cx="1874052" cy="3069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017731" y="3707740"/>
              <a:ext cx="1874052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Диагностика реабилитационного потенциала ребёнка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3718978" y="5016351"/>
            <a:ext cx="1190290" cy="242020"/>
            <a:chOff x="3220484" y="5297525"/>
            <a:chExt cx="1432290" cy="242020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3224916" y="5297525"/>
              <a:ext cx="1427858" cy="2383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220484" y="5308713"/>
              <a:ext cx="1432290" cy="2308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ребенком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3653712" y="5334560"/>
            <a:ext cx="1295599" cy="235623"/>
            <a:chOff x="3859822" y="5287538"/>
            <a:chExt cx="1295599" cy="2356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3929040" y="5291168"/>
              <a:ext cx="1191679" cy="2319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859822" y="5287538"/>
              <a:ext cx="1295599" cy="2308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родителями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6" name="Прямая со стрелкой 175"/>
          <p:cNvCxnSpPr/>
          <p:nvPr/>
        </p:nvCxnSpPr>
        <p:spPr>
          <a:xfrm>
            <a:off x="2338193" y="3610071"/>
            <a:ext cx="3247" cy="2227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Группа 179"/>
          <p:cNvGrpSpPr/>
          <p:nvPr/>
        </p:nvGrpSpPr>
        <p:grpSpPr>
          <a:xfrm>
            <a:off x="1183822" y="4332952"/>
            <a:ext cx="2315780" cy="369332"/>
            <a:chOff x="3017730" y="3707740"/>
            <a:chExt cx="1874052" cy="369332"/>
          </a:xfrm>
        </p:grpSpPr>
        <p:sp>
          <p:nvSpPr>
            <p:cNvPr id="181" name="Прямоугольник 180"/>
            <p:cNvSpPr/>
            <p:nvPr/>
          </p:nvSpPr>
          <p:spPr>
            <a:xfrm>
              <a:off x="3017730" y="3750719"/>
              <a:ext cx="1874052" cy="3069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017730" y="3707740"/>
              <a:ext cx="186009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психолого-педагогической </a:t>
              </a:r>
              <a:r>
                <a:rPr lang="ru-RU" sz="9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абилитации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или реабилитации</a:t>
              </a:r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1426508" y="4961042"/>
            <a:ext cx="1879399" cy="378833"/>
            <a:chOff x="3347375" y="3680127"/>
            <a:chExt cx="2442073" cy="313233"/>
          </a:xfrm>
        </p:grpSpPr>
        <p:sp>
          <p:nvSpPr>
            <p:cNvPr id="185" name="Прямоугольник 184"/>
            <p:cNvSpPr/>
            <p:nvPr/>
          </p:nvSpPr>
          <p:spPr>
            <a:xfrm>
              <a:off x="3407823" y="3686429"/>
              <a:ext cx="2332680" cy="3069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347375" y="3680127"/>
              <a:ext cx="2442073" cy="3053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Коррекционно-реабилитационная работа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8" name="Прямая со стрелкой 187"/>
          <p:cNvCxnSpPr/>
          <p:nvPr/>
        </p:nvCxnSpPr>
        <p:spPr>
          <a:xfrm>
            <a:off x="2345470" y="4156637"/>
            <a:ext cx="1483" cy="2085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>
            <a:off x="2345129" y="4718373"/>
            <a:ext cx="1483" cy="2085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Стрелка вправо 205"/>
          <p:cNvSpPr/>
          <p:nvPr/>
        </p:nvSpPr>
        <p:spPr>
          <a:xfrm>
            <a:off x="4970543" y="5069228"/>
            <a:ext cx="304067" cy="4713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8" name="Соединительная линия уступом 207"/>
          <p:cNvCxnSpPr>
            <a:stCxn id="170" idx="0"/>
            <a:endCxn id="123" idx="1"/>
          </p:cNvCxnSpPr>
          <p:nvPr/>
        </p:nvCxnSpPr>
        <p:spPr>
          <a:xfrm rot="5400000" flipH="1" flipV="1">
            <a:off x="4857175" y="4025617"/>
            <a:ext cx="458870" cy="154497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V="1">
            <a:off x="3271838" y="5149571"/>
            <a:ext cx="450824" cy="3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9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 БОС </a:t>
            </a:r>
            <a:br>
              <a:rPr lang="ru-RU" dirty="0" smtClean="0"/>
            </a:br>
            <a:r>
              <a:rPr lang="ru-RU" dirty="0" smtClean="0"/>
              <a:t>опорно-двигательный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167063" cy="2592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45638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956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 БАК</a:t>
            </a:r>
            <a:br>
              <a:rPr lang="ru-RU" dirty="0" smtClean="0"/>
            </a:br>
            <a:r>
              <a:rPr lang="ru-RU" dirty="0" err="1" smtClean="0"/>
              <a:t>Синхро</a:t>
            </a:r>
            <a:r>
              <a:rPr lang="ru-RU" dirty="0" smtClean="0"/>
              <a:t>-С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275856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://xn--16--8cdqj9ah8aq4e.xn--p1ai/docx/kons_centr/foto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7240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1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Логостол</a:t>
            </a:r>
            <a:r>
              <a:rPr lang="ru-RU" sz="3200" dirty="0" smtClean="0"/>
              <a:t> «Лого 25»</a:t>
            </a:r>
            <a:endParaRPr lang="ru-RU" sz="32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88" y="2928958"/>
            <a:ext cx="3337207" cy="2224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60" y="2924944"/>
            <a:ext cx="3335620" cy="2223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AutoShape 2" descr="https://3.downloader.disk.yandex.ru/preview/bea26389da91b8c24b0f9aaa8567d5da72422ef8b86ae46eb8a2f6b9718c5945/inf/IpuwJZfrzm_iVygfMzNhFVKp8Cg9_JLVYXEeg79jhqFtx8MzG95CTiWbbtvJKH4msFosyts87LKGdz_H_llpeg%3D%3D?uid=53372695&amp;filename=DSC_2158.JPG&amp;disposition=inline&amp;hash=&amp;limit=0&amp;content_type=image%2Fjpeg&amp;owner_uid=53372695&amp;tknv=v2&amp;size=1855x9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3.downloader.disk.yandex.ru/preview/bea26389da91b8c24b0f9aaa8567d5da72422ef8b86ae46eb8a2f6b9718c5945/inf/IpuwJZfrzm_iVygfMzNhFVKp8Cg9_JLVYXEeg79jhqFtx8MzG95CTiWbbtvJKH4msFosyts87LKGdz_H_llpeg%3D%3D?uid=53372695&amp;filename=DSC_2158.JPG&amp;disposition=inline&amp;hash=&amp;limit=0&amp;content_type=image%2Fjpeg&amp;owner_uid=53372695&amp;tknv=v2&amp;size=1855x968"/>
          <p:cNvSpPr>
            <a:spLocks noChangeAspect="1" noChangeArrowheads="1"/>
          </p:cNvSpPr>
          <p:nvPr/>
        </p:nvSpPr>
        <p:spPr bwMode="auto">
          <a:xfrm>
            <a:off x="3059832" y="30689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2006</TotalTime>
  <Words>1002</Words>
  <Application>Microsoft Office PowerPoint</Application>
  <PresentationFormat>Экран (4:3)</PresentationFormat>
  <Paragraphs>210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«Создание центра психолого-педагогической абилитации и реабилитации как ресурсной модели, повышающей возможности доступности и качества образования детей раннего и дошкольного возраста, имеющих ОВЗ, инвалидность, в условиях дошкольной образовательной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БОС  опорно-двигательный</vt:lpstr>
      <vt:lpstr>Комплекс БАК Синхро-С</vt:lpstr>
      <vt:lpstr>Логостол «Лого 25»</vt:lpstr>
      <vt:lpstr>Интерактивная диагностика  «Цицерон. Лого диакорр 1»</vt:lpstr>
      <vt:lpstr>Презентация PowerPoint</vt:lpstr>
      <vt:lpstr>Презентация PowerPoint</vt:lpstr>
      <vt:lpstr>Презентация PowerPoint</vt:lpstr>
      <vt:lpstr>Курсы повышения квалификации</vt:lpstr>
      <vt:lpstr>Презентация PowerPoint</vt:lpstr>
      <vt:lpstr>Публикации на семейном портале для родителей </vt:lpstr>
      <vt:lpstr>Семинары </vt:lpstr>
      <vt:lpstr>Методические разработки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центра психолого-педагогической абилитации и реабилитации как ресурсной модели, повышающей возможности доступности и качества образования детей раннего и дошкольного возраста, имеющих ОВЗ, инвалидность, в условиях дошкольной образовательной организации»</dc:title>
  <dc:creator>Kate</dc:creator>
  <cp:lastModifiedBy>Пчёлка-Экономист</cp:lastModifiedBy>
  <cp:revision>313</cp:revision>
  <dcterms:created xsi:type="dcterms:W3CDTF">2018-10-13T20:30:23Z</dcterms:created>
  <dcterms:modified xsi:type="dcterms:W3CDTF">2020-02-05T14:02:12Z</dcterms:modified>
</cp:coreProperties>
</file>