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90" r:id="rId4"/>
    <p:sldId id="289" r:id="rId5"/>
    <p:sldId id="298" r:id="rId6"/>
    <p:sldId id="305" r:id="rId7"/>
    <p:sldId id="307" r:id="rId8"/>
    <p:sldId id="312" r:id="rId9"/>
    <p:sldId id="304" r:id="rId10"/>
    <p:sldId id="308" r:id="rId11"/>
    <p:sldId id="31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4" autoAdjust="0"/>
    <p:restoredTop sz="81149" autoAdjust="0"/>
  </p:normalViewPr>
  <p:slideViewPr>
    <p:cSldViewPr>
      <p:cViewPr varScale="1">
        <p:scale>
          <a:sx n="60" d="100"/>
          <a:sy n="60" d="100"/>
        </p:scale>
        <p:origin x="16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48B32-B343-4D2A-860D-63450DE019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7C6050-6BBB-4B6D-BB17-85FE05BB8B13}">
      <dgm:prSet phldrT="[Текст]"/>
      <dgm:spPr/>
      <dgm:t>
        <a:bodyPr/>
        <a:lstStyle/>
        <a:p>
          <a:r>
            <a:rPr lang="ru-RU" dirty="0" smtClean="0"/>
            <a:t>Совещания, семинары, конференции</a:t>
          </a:r>
          <a:endParaRPr lang="ru-RU" dirty="0"/>
        </a:p>
      </dgm:t>
    </dgm:pt>
    <dgm:pt modelId="{3AE72526-96A9-4C51-BE13-E7D66490B8E6}" type="parTrans" cxnId="{5C59E849-E6F6-4CF1-A8A1-EEC003DA770A}">
      <dgm:prSet/>
      <dgm:spPr/>
      <dgm:t>
        <a:bodyPr/>
        <a:lstStyle/>
        <a:p>
          <a:endParaRPr lang="ru-RU"/>
        </a:p>
      </dgm:t>
    </dgm:pt>
    <dgm:pt modelId="{F45D5B4B-7EB6-4B96-A8DD-C0A62E169768}" type="sibTrans" cxnId="{5C59E849-E6F6-4CF1-A8A1-EEC003DA770A}">
      <dgm:prSet/>
      <dgm:spPr/>
      <dgm:t>
        <a:bodyPr/>
        <a:lstStyle/>
        <a:p>
          <a:endParaRPr lang="ru-RU"/>
        </a:p>
      </dgm:t>
    </dgm:pt>
    <dgm:pt modelId="{735B08F5-8157-46D0-86EF-7B337B652731}">
      <dgm:prSet phldrT="[Текст]" custT="1"/>
      <dgm:spPr/>
      <dgm:t>
        <a:bodyPr/>
        <a:lstStyle/>
        <a:p>
          <a:r>
            <a:rPr lang="ru-RU" sz="2000" dirty="0" smtClean="0"/>
            <a:t>Общее образование</a:t>
          </a:r>
          <a:endParaRPr lang="ru-RU" sz="2000" dirty="0"/>
        </a:p>
      </dgm:t>
    </dgm:pt>
    <dgm:pt modelId="{8E5B6CE6-65FE-4799-9A87-C65E1036F8D8}" type="parTrans" cxnId="{28DAC614-E4ED-4A7E-8897-1D09D83E118C}">
      <dgm:prSet/>
      <dgm:spPr/>
      <dgm:t>
        <a:bodyPr/>
        <a:lstStyle/>
        <a:p>
          <a:endParaRPr lang="ru-RU"/>
        </a:p>
      </dgm:t>
    </dgm:pt>
    <dgm:pt modelId="{7666F4C5-6448-4D08-875A-09DAB3B7C344}" type="sibTrans" cxnId="{28DAC614-E4ED-4A7E-8897-1D09D83E118C}">
      <dgm:prSet/>
      <dgm:spPr/>
      <dgm:t>
        <a:bodyPr/>
        <a:lstStyle/>
        <a:p>
          <a:endParaRPr lang="ru-RU"/>
        </a:p>
      </dgm:t>
    </dgm:pt>
    <dgm:pt modelId="{71E71870-C13E-4B49-A837-C6C56F182833}">
      <dgm:prSet phldrT="[Текст]"/>
      <dgm:spPr/>
      <dgm:t>
        <a:bodyPr/>
        <a:lstStyle/>
        <a:p>
          <a:r>
            <a:rPr lang="ru-RU" dirty="0" smtClean="0"/>
            <a:t>Дистанционное образование</a:t>
          </a:r>
          <a:endParaRPr lang="ru-RU" dirty="0"/>
        </a:p>
      </dgm:t>
    </dgm:pt>
    <dgm:pt modelId="{4FC80B0B-C95A-4D06-B5A8-49FBA9CD3256}" type="parTrans" cxnId="{5946DD48-40A7-41FF-8369-E97F6B102F2B}">
      <dgm:prSet/>
      <dgm:spPr/>
      <dgm:t>
        <a:bodyPr/>
        <a:lstStyle/>
        <a:p>
          <a:endParaRPr lang="ru-RU"/>
        </a:p>
      </dgm:t>
    </dgm:pt>
    <dgm:pt modelId="{7E6F601A-1492-495E-94A5-6FA72B8F7213}" type="sibTrans" cxnId="{5946DD48-40A7-41FF-8369-E97F6B102F2B}">
      <dgm:prSet/>
      <dgm:spPr/>
      <dgm:t>
        <a:bodyPr/>
        <a:lstStyle/>
        <a:p>
          <a:endParaRPr lang="ru-RU"/>
        </a:p>
      </dgm:t>
    </dgm:pt>
    <dgm:pt modelId="{8078BD9B-43DD-4BD5-9823-1D23D0F9D4A9}">
      <dgm:prSet phldrT="[Текст]"/>
      <dgm:spPr/>
      <dgm:t>
        <a:bodyPr/>
        <a:lstStyle/>
        <a:p>
          <a:r>
            <a:rPr lang="ru-RU" dirty="0" smtClean="0"/>
            <a:t>Разработка методических рекомендаций для учащихся </a:t>
          </a:r>
          <a:endParaRPr lang="ru-RU" dirty="0"/>
        </a:p>
      </dgm:t>
    </dgm:pt>
    <dgm:pt modelId="{1178DE96-9605-446B-94AA-403AEA8E6856}" type="parTrans" cxnId="{F5B256A7-086A-4F47-B06B-99B974E8A107}">
      <dgm:prSet/>
      <dgm:spPr/>
      <dgm:t>
        <a:bodyPr/>
        <a:lstStyle/>
        <a:p>
          <a:endParaRPr lang="ru-RU"/>
        </a:p>
      </dgm:t>
    </dgm:pt>
    <dgm:pt modelId="{06405F7C-B735-4B7B-B732-ECA3DA1DD29D}" type="sibTrans" cxnId="{F5B256A7-086A-4F47-B06B-99B974E8A107}">
      <dgm:prSet/>
      <dgm:spPr/>
      <dgm:t>
        <a:bodyPr/>
        <a:lstStyle/>
        <a:p>
          <a:endParaRPr lang="ru-RU"/>
        </a:p>
      </dgm:t>
    </dgm:pt>
    <dgm:pt modelId="{DCEF048B-3632-4821-B7F0-9F61FF77D0B8}">
      <dgm:prSet phldrT="[Текст]" custT="1"/>
      <dgm:spPr/>
      <dgm:t>
        <a:bodyPr/>
        <a:lstStyle/>
        <a:p>
          <a:r>
            <a:rPr lang="ru-RU" sz="1600" dirty="0" smtClean="0"/>
            <a:t>Профессиональное образование, в том числе дополнительное</a:t>
          </a:r>
          <a:endParaRPr lang="ru-RU" sz="1600" dirty="0"/>
        </a:p>
      </dgm:t>
    </dgm:pt>
    <dgm:pt modelId="{C8D30C93-5DB0-49C8-985F-366F06983E1D}" type="parTrans" cxnId="{B08DD850-3A92-4380-BBF2-C0F3945C8D18}">
      <dgm:prSet/>
      <dgm:spPr/>
      <dgm:t>
        <a:bodyPr/>
        <a:lstStyle/>
        <a:p>
          <a:endParaRPr lang="ru-RU"/>
        </a:p>
      </dgm:t>
    </dgm:pt>
    <dgm:pt modelId="{C1F1AF37-98A7-49DF-BF7B-8E10552D53C5}" type="sibTrans" cxnId="{B08DD850-3A92-4380-BBF2-C0F3945C8D18}">
      <dgm:prSet/>
      <dgm:spPr/>
      <dgm:t>
        <a:bodyPr/>
        <a:lstStyle/>
        <a:p>
          <a:endParaRPr lang="ru-RU"/>
        </a:p>
      </dgm:t>
    </dgm:pt>
    <dgm:pt modelId="{D5B77C38-0E57-41C3-8D88-85355EBF4E70}">
      <dgm:prSet phldrT="[Текст]"/>
      <dgm:spPr/>
      <dgm:t>
        <a:bodyPr/>
        <a:lstStyle/>
        <a:p>
          <a:r>
            <a:rPr lang="ru-RU" dirty="0" smtClean="0"/>
            <a:t>Студенческие олимпиады, игры</a:t>
          </a:r>
          <a:endParaRPr lang="ru-RU" dirty="0"/>
        </a:p>
      </dgm:t>
    </dgm:pt>
    <dgm:pt modelId="{7B3C711D-4381-44FA-AF03-7B6F9D4F2150}" type="parTrans" cxnId="{BF6AE571-28B0-4125-BC72-0039AC235F59}">
      <dgm:prSet/>
      <dgm:spPr/>
      <dgm:t>
        <a:bodyPr/>
        <a:lstStyle/>
        <a:p>
          <a:endParaRPr lang="ru-RU"/>
        </a:p>
      </dgm:t>
    </dgm:pt>
    <dgm:pt modelId="{3DD3EB52-6A02-4589-84C7-C5338CC35D2C}" type="sibTrans" cxnId="{BF6AE571-28B0-4125-BC72-0039AC235F59}">
      <dgm:prSet/>
      <dgm:spPr/>
      <dgm:t>
        <a:bodyPr/>
        <a:lstStyle/>
        <a:p>
          <a:endParaRPr lang="ru-RU"/>
        </a:p>
      </dgm:t>
    </dgm:pt>
    <dgm:pt modelId="{CA93578F-67FF-45A3-8995-646DEBDAF4F0}">
      <dgm:prSet phldrT="[Текст]"/>
      <dgm:spPr/>
      <dgm:t>
        <a:bodyPr/>
        <a:lstStyle/>
        <a:p>
          <a:r>
            <a:rPr lang="ru-RU" dirty="0" smtClean="0"/>
            <a:t>Разработка  образовательных программ</a:t>
          </a:r>
          <a:endParaRPr lang="ru-RU" dirty="0"/>
        </a:p>
      </dgm:t>
    </dgm:pt>
    <dgm:pt modelId="{54B16268-2D19-4DB9-A124-BEC4D54EED76}" type="parTrans" cxnId="{B378B7D2-9E2C-47AE-81A4-29BE98812096}">
      <dgm:prSet/>
      <dgm:spPr/>
      <dgm:t>
        <a:bodyPr/>
        <a:lstStyle/>
        <a:p>
          <a:endParaRPr lang="ru-RU"/>
        </a:p>
      </dgm:t>
    </dgm:pt>
    <dgm:pt modelId="{B3D00A5F-07F3-491A-9343-9DA36F7D5E89}" type="sibTrans" cxnId="{B378B7D2-9E2C-47AE-81A4-29BE98812096}">
      <dgm:prSet/>
      <dgm:spPr/>
      <dgm:t>
        <a:bodyPr/>
        <a:lstStyle/>
        <a:p>
          <a:endParaRPr lang="ru-RU"/>
        </a:p>
      </dgm:t>
    </dgm:pt>
    <dgm:pt modelId="{14236966-912A-47A9-A7C4-A3BCD59C4D55}">
      <dgm:prSet phldrT="[Текст]"/>
      <dgm:spPr/>
      <dgm:t>
        <a:bodyPr/>
        <a:lstStyle/>
        <a:p>
          <a:r>
            <a:rPr lang="ru-RU" dirty="0" smtClean="0"/>
            <a:t>Анализ  результативных практик и диссеминация опыта</a:t>
          </a:r>
          <a:endParaRPr lang="ru-RU" dirty="0"/>
        </a:p>
      </dgm:t>
    </dgm:pt>
    <dgm:pt modelId="{F005E0A1-453B-4532-ACE6-C5D1D3228504}" type="sibTrans" cxnId="{E04C592D-7429-4427-9DA9-C55234C9EA76}">
      <dgm:prSet/>
      <dgm:spPr/>
      <dgm:t>
        <a:bodyPr/>
        <a:lstStyle/>
        <a:p>
          <a:endParaRPr lang="ru-RU"/>
        </a:p>
      </dgm:t>
    </dgm:pt>
    <dgm:pt modelId="{BDFD44AE-84E0-41F2-A55A-E590A5E24BC1}" type="parTrans" cxnId="{E04C592D-7429-4427-9DA9-C55234C9EA76}">
      <dgm:prSet/>
      <dgm:spPr/>
      <dgm:t>
        <a:bodyPr/>
        <a:lstStyle/>
        <a:p>
          <a:endParaRPr lang="ru-RU"/>
        </a:p>
      </dgm:t>
    </dgm:pt>
    <dgm:pt modelId="{DAA2F4D2-955C-4EAF-830E-A0681122F65D}">
      <dgm:prSet phldrT="[Текст]"/>
      <dgm:spPr/>
      <dgm:t>
        <a:bodyPr/>
        <a:lstStyle/>
        <a:p>
          <a:r>
            <a:rPr lang="ru-RU" dirty="0" smtClean="0"/>
            <a:t>Конкурсы, соревнования</a:t>
          </a:r>
          <a:endParaRPr lang="ru-RU" dirty="0"/>
        </a:p>
      </dgm:t>
    </dgm:pt>
    <dgm:pt modelId="{7E6590B7-DCC8-4CBA-8D61-8FFD9D8A6B3C}" type="parTrans" cxnId="{932F9012-CE64-4BA7-A002-670B6848C15A}">
      <dgm:prSet/>
      <dgm:spPr/>
      <dgm:t>
        <a:bodyPr/>
        <a:lstStyle/>
        <a:p>
          <a:endParaRPr lang="ru-RU"/>
        </a:p>
      </dgm:t>
    </dgm:pt>
    <dgm:pt modelId="{69F0161A-996A-49FB-90FD-540BC9E3DF02}" type="sibTrans" cxnId="{932F9012-CE64-4BA7-A002-670B6848C15A}">
      <dgm:prSet/>
      <dgm:spPr/>
      <dgm:t>
        <a:bodyPr/>
        <a:lstStyle/>
        <a:p>
          <a:endParaRPr lang="ru-RU"/>
        </a:p>
      </dgm:t>
    </dgm:pt>
    <dgm:pt modelId="{59B58757-502D-41FD-BBB9-09C21A286AFA}">
      <dgm:prSet phldrT="[Текст]" custT="1"/>
      <dgm:spPr/>
      <dgm:t>
        <a:bodyPr/>
        <a:lstStyle/>
        <a:p>
          <a:r>
            <a:rPr lang="ru-RU" sz="1600" dirty="0" smtClean="0"/>
            <a:t>Математическое просвещение и популяризация математики, дополнительное образование</a:t>
          </a:r>
          <a:endParaRPr lang="ru-RU" sz="1600" dirty="0"/>
        </a:p>
      </dgm:t>
    </dgm:pt>
    <dgm:pt modelId="{3A65BC7D-471F-4A5F-8FC9-8FEBF59577E8}" type="parTrans" cxnId="{9CF8C938-F82E-4A28-81E4-E3F3FEA1105E}">
      <dgm:prSet/>
      <dgm:spPr/>
      <dgm:t>
        <a:bodyPr/>
        <a:lstStyle/>
        <a:p>
          <a:endParaRPr lang="ru-RU"/>
        </a:p>
      </dgm:t>
    </dgm:pt>
    <dgm:pt modelId="{9FAFE652-D124-44FB-B9C7-1E95521F6582}" type="sibTrans" cxnId="{9CF8C938-F82E-4A28-81E4-E3F3FEA1105E}">
      <dgm:prSet/>
      <dgm:spPr/>
      <dgm:t>
        <a:bodyPr/>
        <a:lstStyle/>
        <a:p>
          <a:endParaRPr lang="ru-RU"/>
        </a:p>
      </dgm:t>
    </dgm:pt>
    <dgm:pt modelId="{C64E60D7-B89E-45DA-AA6F-AF2D5E9678B7}">
      <dgm:prSet phldrT="[Текст]"/>
      <dgm:spPr/>
      <dgm:t>
        <a:bodyPr/>
        <a:lstStyle/>
        <a:p>
          <a:r>
            <a:rPr lang="ru-RU" dirty="0" smtClean="0"/>
            <a:t>Методические рекомендации</a:t>
          </a:r>
          <a:endParaRPr lang="ru-RU" dirty="0"/>
        </a:p>
      </dgm:t>
    </dgm:pt>
    <dgm:pt modelId="{8B894287-F7C7-4170-B9C6-E3DE63A57A0D}" type="parTrans" cxnId="{2AFEED02-AFE7-459B-87D2-217C9B5BF508}">
      <dgm:prSet/>
      <dgm:spPr/>
      <dgm:t>
        <a:bodyPr/>
        <a:lstStyle/>
        <a:p>
          <a:endParaRPr lang="ru-RU"/>
        </a:p>
      </dgm:t>
    </dgm:pt>
    <dgm:pt modelId="{05B42D48-085C-4A23-9F24-411951EB9816}" type="sibTrans" cxnId="{2AFEED02-AFE7-459B-87D2-217C9B5BF508}">
      <dgm:prSet/>
      <dgm:spPr/>
      <dgm:t>
        <a:bodyPr/>
        <a:lstStyle/>
        <a:p>
          <a:endParaRPr lang="ru-RU"/>
        </a:p>
      </dgm:t>
    </dgm:pt>
    <dgm:pt modelId="{360828A1-2625-4D17-9CCC-464F90651B02}">
      <dgm:prSet phldrT="[Текст]" custT="1"/>
      <dgm:spPr/>
      <dgm:t>
        <a:bodyPr/>
        <a:lstStyle/>
        <a:p>
          <a:r>
            <a:rPr lang="ru-RU" sz="2000" dirty="0" smtClean="0"/>
            <a:t>Общесистемные мероприятия</a:t>
          </a:r>
          <a:endParaRPr lang="ru-RU" sz="2000" dirty="0"/>
        </a:p>
      </dgm:t>
    </dgm:pt>
    <dgm:pt modelId="{42D14B11-1E93-418D-8597-73BE086CE85D}" type="sibTrans" cxnId="{D2EB0B6C-88E5-43C0-BF54-B4BFAB5BFC04}">
      <dgm:prSet/>
      <dgm:spPr/>
      <dgm:t>
        <a:bodyPr/>
        <a:lstStyle/>
        <a:p>
          <a:endParaRPr lang="ru-RU"/>
        </a:p>
      </dgm:t>
    </dgm:pt>
    <dgm:pt modelId="{35FDC5D3-C7CB-4AD0-91E8-57B39121B885}" type="parTrans" cxnId="{D2EB0B6C-88E5-43C0-BF54-B4BFAB5BFC04}">
      <dgm:prSet/>
      <dgm:spPr/>
      <dgm:t>
        <a:bodyPr/>
        <a:lstStyle/>
        <a:p>
          <a:endParaRPr lang="ru-RU"/>
        </a:p>
      </dgm:t>
    </dgm:pt>
    <dgm:pt modelId="{56C45807-36C8-466A-90E6-7BC92890278E}" type="pres">
      <dgm:prSet presAssocID="{10C48B32-B343-4D2A-860D-63450DE01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91E13D-7E37-4F33-A63C-F9F8FDCBA654}" type="pres">
      <dgm:prSet presAssocID="{360828A1-2625-4D17-9CCC-464F90651B02}" presName="linNode" presStyleCnt="0"/>
      <dgm:spPr/>
    </dgm:pt>
    <dgm:pt modelId="{B4A19109-DD67-480D-829A-781ABC89A4C5}" type="pres">
      <dgm:prSet presAssocID="{360828A1-2625-4D17-9CCC-464F90651B02}" presName="parentText" presStyleLbl="node1" presStyleIdx="0" presStyleCnt="4" custScaleX="1039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A350C-A786-4380-8961-152F44ECC7A6}" type="pres">
      <dgm:prSet presAssocID="{360828A1-2625-4D17-9CCC-464F90651B0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60103-B386-4F84-91ED-13E93AD6FF0F}" type="pres">
      <dgm:prSet presAssocID="{42D14B11-1E93-418D-8597-73BE086CE85D}" presName="sp" presStyleCnt="0"/>
      <dgm:spPr/>
    </dgm:pt>
    <dgm:pt modelId="{068B8E18-BA5B-455C-B280-DFA928654507}" type="pres">
      <dgm:prSet presAssocID="{735B08F5-8157-46D0-86EF-7B337B652731}" presName="linNode" presStyleCnt="0"/>
      <dgm:spPr/>
    </dgm:pt>
    <dgm:pt modelId="{3DF29238-235C-4558-9D5F-E4425D34F8AD}" type="pres">
      <dgm:prSet presAssocID="{735B08F5-8157-46D0-86EF-7B337B652731}" presName="parentText" presStyleLbl="node1" presStyleIdx="1" presStyleCnt="4" custScaleX="1039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1AD8D-8ED6-457D-9EC6-1006767386B0}" type="pres">
      <dgm:prSet presAssocID="{735B08F5-8157-46D0-86EF-7B337B65273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89204-40D9-4934-844E-B2C03F9C7C37}" type="pres">
      <dgm:prSet presAssocID="{7666F4C5-6448-4D08-875A-09DAB3B7C344}" presName="sp" presStyleCnt="0"/>
      <dgm:spPr/>
    </dgm:pt>
    <dgm:pt modelId="{046C40C2-64A4-4D42-A166-E3D80F0D20D3}" type="pres">
      <dgm:prSet presAssocID="{DCEF048B-3632-4821-B7F0-9F61FF77D0B8}" presName="linNode" presStyleCnt="0"/>
      <dgm:spPr/>
    </dgm:pt>
    <dgm:pt modelId="{0BBC03BF-DEFD-4C88-97BC-275BE58416BE}" type="pres">
      <dgm:prSet presAssocID="{DCEF048B-3632-4821-B7F0-9F61FF77D0B8}" presName="parentText" presStyleLbl="node1" presStyleIdx="2" presStyleCnt="4" custScaleX="1076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A9739-475D-426C-A9F3-831900D40CE1}" type="pres">
      <dgm:prSet presAssocID="{DCEF048B-3632-4821-B7F0-9F61FF77D0B8}" presName="descendantText" presStyleLbl="alignAccFollowNode1" presStyleIdx="2" presStyleCnt="3" custScaleX="104542" custLinFactNeighborX="-97" custLinFactNeighborY="3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F92DF-69D1-43D9-A1F2-86EA6F1EA201}" type="pres">
      <dgm:prSet presAssocID="{C1F1AF37-98A7-49DF-BF7B-8E10552D53C5}" presName="sp" presStyleCnt="0"/>
      <dgm:spPr/>
    </dgm:pt>
    <dgm:pt modelId="{43A9B31F-7F52-4FFC-92DB-DB33475F7228}" type="pres">
      <dgm:prSet presAssocID="{59B58757-502D-41FD-BBB9-09C21A286AFA}" presName="linNode" presStyleCnt="0"/>
      <dgm:spPr/>
    </dgm:pt>
    <dgm:pt modelId="{7F3C2670-CFF9-4119-9E56-53FB7CA001AE}" type="pres">
      <dgm:prSet presAssocID="{59B58757-502D-41FD-BBB9-09C21A286AFA}" presName="parentText" presStyleLbl="node1" presStyleIdx="3" presStyleCnt="4" custScaleX="102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F8C938-F82E-4A28-81E4-E3F3FEA1105E}" srcId="{10C48B32-B343-4D2A-860D-63450DE0193F}" destId="{59B58757-502D-41FD-BBB9-09C21A286AFA}" srcOrd="3" destOrd="0" parTransId="{3A65BC7D-471F-4A5F-8FC9-8FEBF59577E8}" sibTransId="{9FAFE652-D124-44FB-B9C7-1E95521F6582}"/>
    <dgm:cxn modelId="{F65654CA-B965-4371-97A3-4BA826FC6CC1}" type="presOf" srcId="{D5B77C38-0E57-41C3-8D88-85355EBF4E70}" destId="{B40A9739-475D-426C-A9F3-831900D40CE1}" srcOrd="0" destOrd="0" presId="urn:microsoft.com/office/officeart/2005/8/layout/vList5"/>
    <dgm:cxn modelId="{5C59E849-E6F6-4CF1-A8A1-EEC003DA770A}" srcId="{360828A1-2625-4D17-9CCC-464F90651B02}" destId="{307C6050-6BBB-4B6D-BB17-85FE05BB8B13}" srcOrd="0" destOrd="0" parTransId="{3AE72526-96A9-4C51-BE13-E7D66490B8E6}" sibTransId="{F45D5B4B-7EB6-4B96-A8DD-C0A62E169768}"/>
    <dgm:cxn modelId="{28DAC614-E4ED-4A7E-8897-1D09D83E118C}" srcId="{10C48B32-B343-4D2A-860D-63450DE0193F}" destId="{735B08F5-8157-46D0-86EF-7B337B652731}" srcOrd="1" destOrd="0" parTransId="{8E5B6CE6-65FE-4799-9A87-C65E1036F8D8}" sibTransId="{7666F4C5-6448-4D08-875A-09DAB3B7C344}"/>
    <dgm:cxn modelId="{CC1E62CF-C126-4E59-927F-DFFD812DC25E}" type="presOf" srcId="{59B58757-502D-41FD-BBB9-09C21A286AFA}" destId="{7F3C2670-CFF9-4119-9E56-53FB7CA001AE}" srcOrd="0" destOrd="0" presId="urn:microsoft.com/office/officeart/2005/8/layout/vList5"/>
    <dgm:cxn modelId="{B08DD850-3A92-4380-BBF2-C0F3945C8D18}" srcId="{10C48B32-B343-4D2A-860D-63450DE0193F}" destId="{DCEF048B-3632-4821-B7F0-9F61FF77D0B8}" srcOrd="2" destOrd="0" parTransId="{C8D30C93-5DB0-49C8-985F-366F06983E1D}" sibTransId="{C1F1AF37-98A7-49DF-BF7B-8E10552D53C5}"/>
    <dgm:cxn modelId="{2E5EB615-E9AB-4971-A1F9-BBCD76CD2CFA}" type="presOf" srcId="{C64E60D7-B89E-45DA-AA6F-AF2D5E9678B7}" destId="{B40A9739-475D-426C-A9F3-831900D40CE1}" srcOrd="0" destOrd="2" presId="urn:microsoft.com/office/officeart/2005/8/layout/vList5"/>
    <dgm:cxn modelId="{D60D84AA-8792-416A-B008-F1D863959684}" type="presOf" srcId="{360828A1-2625-4D17-9CCC-464F90651B02}" destId="{B4A19109-DD67-480D-829A-781ABC89A4C5}" srcOrd="0" destOrd="0" presId="urn:microsoft.com/office/officeart/2005/8/layout/vList5"/>
    <dgm:cxn modelId="{B378B7D2-9E2C-47AE-81A4-29BE98812096}" srcId="{DCEF048B-3632-4821-B7F0-9F61FF77D0B8}" destId="{CA93578F-67FF-45A3-8995-646DEBDAF4F0}" srcOrd="1" destOrd="0" parTransId="{54B16268-2D19-4DB9-A124-BEC4D54EED76}" sibTransId="{B3D00A5F-07F3-491A-9343-9DA36F7D5E89}"/>
    <dgm:cxn modelId="{E04C592D-7429-4427-9DA9-C55234C9EA76}" srcId="{360828A1-2625-4D17-9CCC-464F90651B02}" destId="{14236966-912A-47A9-A7C4-A3BCD59C4D55}" srcOrd="1" destOrd="0" parTransId="{BDFD44AE-84E0-41F2-A55A-E590A5E24BC1}" sibTransId="{F005E0A1-453B-4532-ACE6-C5D1D3228504}"/>
    <dgm:cxn modelId="{BF6AE571-28B0-4125-BC72-0039AC235F59}" srcId="{DCEF048B-3632-4821-B7F0-9F61FF77D0B8}" destId="{D5B77C38-0E57-41C3-8D88-85355EBF4E70}" srcOrd="0" destOrd="0" parTransId="{7B3C711D-4381-44FA-AF03-7B6F9D4F2150}" sibTransId="{3DD3EB52-6A02-4589-84C7-C5338CC35D2C}"/>
    <dgm:cxn modelId="{45DE9CF8-3364-49A4-94D1-3A521E843154}" type="presOf" srcId="{DAA2F4D2-955C-4EAF-830E-A0681122F65D}" destId="{A6EA350C-A786-4380-8961-152F44ECC7A6}" srcOrd="0" destOrd="2" presId="urn:microsoft.com/office/officeart/2005/8/layout/vList5"/>
    <dgm:cxn modelId="{5946DD48-40A7-41FF-8369-E97F6B102F2B}" srcId="{735B08F5-8157-46D0-86EF-7B337B652731}" destId="{71E71870-C13E-4B49-A837-C6C56F182833}" srcOrd="0" destOrd="0" parTransId="{4FC80B0B-C95A-4D06-B5A8-49FBA9CD3256}" sibTransId="{7E6F601A-1492-495E-94A5-6FA72B8F7213}"/>
    <dgm:cxn modelId="{283CFD55-6E49-43D1-99CE-1121C11D4E7A}" type="presOf" srcId="{14236966-912A-47A9-A7C4-A3BCD59C4D55}" destId="{A6EA350C-A786-4380-8961-152F44ECC7A6}" srcOrd="0" destOrd="1" presId="urn:microsoft.com/office/officeart/2005/8/layout/vList5"/>
    <dgm:cxn modelId="{1C79D056-2D52-4545-9A77-9767AAAD4817}" type="presOf" srcId="{DCEF048B-3632-4821-B7F0-9F61FF77D0B8}" destId="{0BBC03BF-DEFD-4C88-97BC-275BE58416BE}" srcOrd="0" destOrd="0" presId="urn:microsoft.com/office/officeart/2005/8/layout/vList5"/>
    <dgm:cxn modelId="{F256C9D0-4ABF-434C-8657-40E617DEF423}" type="presOf" srcId="{307C6050-6BBB-4B6D-BB17-85FE05BB8B13}" destId="{A6EA350C-A786-4380-8961-152F44ECC7A6}" srcOrd="0" destOrd="0" presId="urn:microsoft.com/office/officeart/2005/8/layout/vList5"/>
    <dgm:cxn modelId="{734CA5EC-9729-455F-9324-9A6BDF3829CB}" type="presOf" srcId="{10C48B32-B343-4D2A-860D-63450DE0193F}" destId="{56C45807-36C8-466A-90E6-7BC92890278E}" srcOrd="0" destOrd="0" presId="urn:microsoft.com/office/officeart/2005/8/layout/vList5"/>
    <dgm:cxn modelId="{B1A204C6-09B9-4A76-AE09-5751324F9B2E}" type="presOf" srcId="{CA93578F-67FF-45A3-8995-646DEBDAF4F0}" destId="{B40A9739-475D-426C-A9F3-831900D40CE1}" srcOrd="0" destOrd="1" presId="urn:microsoft.com/office/officeart/2005/8/layout/vList5"/>
    <dgm:cxn modelId="{7C8F9EF8-1660-4801-9C5F-93E7A800596A}" type="presOf" srcId="{71E71870-C13E-4B49-A837-C6C56F182833}" destId="{90B1AD8D-8ED6-457D-9EC6-1006767386B0}" srcOrd="0" destOrd="0" presId="urn:microsoft.com/office/officeart/2005/8/layout/vList5"/>
    <dgm:cxn modelId="{5532D520-4116-4E85-A362-BDD0ED69823D}" type="presOf" srcId="{735B08F5-8157-46D0-86EF-7B337B652731}" destId="{3DF29238-235C-4558-9D5F-E4425D34F8AD}" srcOrd="0" destOrd="0" presId="urn:microsoft.com/office/officeart/2005/8/layout/vList5"/>
    <dgm:cxn modelId="{932F9012-CE64-4BA7-A002-670B6848C15A}" srcId="{360828A1-2625-4D17-9CCC-464F90651B02}" destId="{DAA2F4D2-955C-4EAF-830E-A0681122F65D}" srcOrd="2" destOrd="0" parTransId="{7E6590B7-DCC8-4CBA-8D61-8FFD9D8A6B3C}" sibTransId="{69F0161A-996A-49FB-90FD-540BC9E3DF02}"/>
    <dgm:cxn modelId="{D2EB0B6C-88E5-43C0-BF54-B4BFAB5BFC04}" srcId="{10C48B32-B343-4D2A-860D-63450DE0193F}" destId="{360828A1-2625-4D17-9CCC-464F90651B02}" srcOrd="0" destOrd="0" parTransId="{35FDC5D3-C7CB-4AD0-91E8-57B39121B885}" sibTransId="{42D14B11-1E93-418D-8597-73BE086CE85D}"/>
    <dgm:cxn modelId="{2AFEED02-AFE7-459B-87D2-217C9B5BF508}" srcId="{DCEF048B-3632-4821-B7F0-9F61FF77D0B8}" destId="{C64E60D7-B89E-45DA-AA6F-AF2D5E9678B7}" srcOrd="2" destOrd="0" parTransId="{8B894287-F7C7-4170-B9C6-E3DE63A57A0D}" sibTransId="{05B42D48-085C-4A23-9F24-411951EB9816}"/>
    <dgm:cxn modelId="{F5B256A7-086A-4F47-B06B-99B974E8A107}" srcId="{735B08F5-8157-46D0-86EF-7B337B652731}" destId="{8078BD9B-43DD-4BD5-9823-1D23D0F9D4A9}" srcOrd="1" destOrd="0" parTransId="{1178DE96-9605-446B-94AA-403AEA8E6856}" sibTransId="{06405F7C-B735-4B7B-B732-ECA3DA1DD29D}"/>
    <dgm:cxn modelId="{6F81CC57-46B7-48B7-BDF7-D3101D824393}" type="presOf" srcId="{8078BD9B-43DD-4BD5-9823-1D23D0F9D4A9}" destId="{90B1AD8D-8ED6-457D-9EC6-1006767386B0}" srcOrd="0" destOrd="1" presId="urn:microsoft.com/office/officeart/2005/8/layout/vList5"/>
    <dgm:cxn modelId="{D4042300-8442-4992-93C4-66F3B981D9B2}" type="presParOf" srcId="{56C45807-36C8-466A-90E6-7BC92890278E}" destId="{4D91E13D-7E37-4F33-A63C-F9F8FDCBA654}" srcOrd="0" destOrd="0" presId="urn:microsoft.com/office/officeart/2005/8/layout/vList5"/>
    <dgm:cxn modelId="{1304AF9C-FEA3-49DC-9F9C-D16EA6BF0C4D}" type="presParOf" srcId="{4D91E13D-7E37-4F33-A63C-F9F8FDCBA654}" destId="{B4A19109-DD67-480D-829A-781ABC89A4C5}" srcOrd="0" destOrd="0" presId="urn:microsoft.com/office/officeart/2005/8/layout/vList5"/>
    <dgm:cxn modelId="{5BD3E200-1F99-4EAD-8F8E-0516D97173A8}" type="presParOf" srcId="{4D91E13D-7E37-4F33-A63C-F9F8FDCBA654}" destId="{A6EA350C-A786-4380-8961-152F44ECC7A6}" srcOrd="1" destOrd="0" presId="urn:microsoft.com/office/officeart/2005/8/layout/vList5"/>
    <dgm:cxn modelId="{01987A2C-00F1-412C-B618-1FFAFC4FBCA5}" type="presParOf" srcId="{56C45807-36C8-466A-90E6-7BC92890278E}" destId="{08C60103-B386-4F84-91ED-13E93AD6FF0F}" srcOrd="1" destOrd="0" presId="urn:microsoft.com/office/officeart/2005/8/layout/vList5"/>
    <dgm:cxn modelId="{D6697C40-D4CF-4450-9D1B-3CAE1692CB89}" type="presParOf" srcId="{56C45807-36C8-466A-90E6-7BC92890278E}" destId="{068B8E18-BA5B-455C-B280-DFA928654507}" srcOrd="2" destOrd="0" presId="urn:microsoft.com/office/officeart/2005/8/layout/vList5"/>
    <dgm:cxn modelId="{CDBD6839-430F-4D81-AF43-3CE0AADC9AB3}" type="presParOf" srcId="{068B8E18-BA5B-455C-B280-DFA928654507}" destId="{3DF29238-235C-4558-9D5F-E4425D34F8AD}" srcOrd="0" destOrd="0" presId="urn:microsoft.com/office/officeart/2005/8/layout/vList5"/>
    <dgm:cxn modelId="{4012A64A-F74C-4F9B-9CAC-96C91901F10B}" type="presParOf" srcId="{068B8E18-BA5B-455C-B280-DFA928654507}" destId="{90B1AD8D-8ED6-457D-9EC6-1006767386B0}" srcOrd="1" destOrd="0" presId="urn:microsoft.com/office/officeart/2005/8/layout/vList5"/>
    <dgm:cxn modelId="{3D8DB2D0-9EDC-4E2A-B835-6A427E326906}" type="presParOf" srcId="{56C45807-36C8-466A-90E6-7BC92890278E}" destId="{F4A89204-40D9-4934-844E-B2C03F9C7C37}" srcOrd="3" destOrd="0" presId="urn:microsoft.com/office/officeart/2005/8/layout/vList5"/>
    <dgm:cxn modelId="{DC2BBDF6-E999-45D0-951E-928D19A5B630}" type="presParOf" srcId="{56C45807-36C8-466A-90E6-7BC92890278E}" destId="{046C40C2-64A4-4D42-A166-E3D80F0D20D3}" srcOrd="4" destOrd="0" presId="urn:microsoft.com/office/officeart/2005/8/layout/vList5"/>
    <dgm:cxn modelId="{8D871D77-3249-4474-890E-96819CE73533}" type="presParOf" srcId="{046C40C2-64A4-4D42-A166-E3D80F0D20D3}" destId="{0BBC03BF-DEFD-4C88-97BC-275BE58416BE}" srcOrd="0" destOrd="0" presId="urn:microsoft.com/office/officeart/2005/8/layout/vList5"/>
    <dgm:cxn modelId="{A854A63E-D95A-4DD5-96AA-24D078259A25}" type="presParOf" srcId="{046C40C2-64A4-4D42-A166-E3D80F0D20D3}" destId="{B40A9739-475D-426C-A9F3-831900D40CE1}" srcOrd="1" destOrd="0" presId="urn:microsoft.com/office/officeart/2005/8/layout/vList5"/>
    <dgm:cxn modelId="{72152C54-F15F-4885-979B-F5A5F0CD25C3}" type="presParOf" srcId="{56C45807-36C8-466A-90E6-7BC92890278E}" destId="{0E4F92DF-69D1-43D9-A1F2-86EA6F1EA201}" srcOrd="5" destOrd="0" presId="urn:microsoft.com/office/officeart/2005/8/layout/vList5"/>
    <dgm:cxn modelId="{A6E2E80F-2567-4C5B-957C-91F875F40B0D}" type="presParOf" srcId="{56C45807-36C8-466A-90E6-7BC92890278E}" destId="{43A9B31F-7F52-4FFC-92DB-DB33475F7228}" srcOrd="6" destOrd="0" presId="urn:microsoft.com/office/officeart/2005/8/layout/vList5"/>
    <dgm:cxn modelId="{60B7CBBA-19BA-43C1-B87D-7F77B209D3CF}" type="presParOf" srcId="{43A9B31F-7F52-4FFC-92DB-DB33475F7228}" destId="{7F3C2670-CFF9-4119-9E56-53FB7CA001A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 выполнении плана мероприятий по реализации Концепции развития математического образования в Краснодарском крае</a:t>
            </a:r>
            <a:r>
              <a:rPr lang="ru-RU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2016 </a:t>
            </a: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году</a:t>
            </a:r>
            <a:b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ГБОУ ИРО Краснодарского края</a:t>
            </a:r>
            <a:endParaRPr lang="ru-RU" sz="40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54452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12347"/>
              </p:ext>
            </p:extLst>
          </p:nvPr>
        </p:nvGraphicFramePr>
        <p:xfrm>
          <a:off x="179512" y="764704"/>
          <a:ext cx="8712969" cy="520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656184"/>
                <a:gridCol w="2304257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Сроки</a:t>
                      </a:r>
                      <a:r>
                        <a:rPr lang="ru-RU" sz="1800" baseline="0" dirty="0" smtClean="0">
                          <a:effectLst/>
                        </a:rPr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Краевой семинар для учителей начальных классов «Актуальные вопросы математического образования в начальной школе в соответствии с ФГОС НОО»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15.11.16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«Опыт работы по обучению математике в рамках реализации ФГОС ООО: лучшие практики»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28.03.16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30.06.16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26.10.16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Новороссийск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Полтавская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«Опыт работы по обучению информатике в рамках реализации ФГОС ООО: лучшие практики»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05.02.16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06.07.16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01.08.16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24.08.16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Тихорецк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г.-к. Анапа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Сочи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«Методика работы с одаренными школьниками по математике»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30.03.16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16.09.16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27.10.16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Горячий Ключ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Полтавская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00959"/>
            <a:ext cx="8363270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олимпиад по математике, ИКТ для школьников (в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детей-инвалидов, обучаемых на дому с использованием дистанционных образовательных технологий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дистанционных региональных олимпиад школьников по математике (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информатике) 21.03.2016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- 30.04.2016 	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Участие обучающихся ЦДО в сторонних олимпиадах и конкурсах по математике (информатике)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2016 года 19 обучающихся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приняли дистанционно участие в 5 проектах по математике.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00220"/>
              </p:ext>
            </p:extLst>
          </p:nvPr>
        </p:nvGraphicFramePr>
        <p:xfrm>
          <a:off x="224224" y="188640"/>
          <a:ext cx="8567575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57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МАТЕМАТИЧЕСКОЕ ПРОСВЕЩЕНИЕ И ПОПУЛЯРИЗАЦИЯ МАТЕМАТИКИ, ДОПОЛНИТЕЛЬНОЕ ОБРАЗОВАНИЕ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929" marR="28929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23661"/>
              </p:ext>
            </p:extLst>
          </p:nvPr>
        </p:nvGraphicFramePr>
        <p:xfrm>
          <a:off x="323528" y="4994708"/>
          <a:ext cx="8496942" cy="167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016224"/>
                <a:gridCol w="2016222"/>
              </a:tblGrid>
              <a:tr h="42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Сроки</a:t>
                      </a:r>
                      <a:r>
                        <a:rPr lang="ru-RU" sz="1800" baseline="0" dirty="0" smtClean="0">
                          <a:effectLst/>
                        </a:rPr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103195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Открытый окружной робототехнический фестиваль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Робофест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Юг»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08.12.16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09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.12.16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4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44824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Концепция развития математического образования в Российской Федерации (распоряжение правительства РФ</a:t>
            </a:r>
          </a:p>
          <a:p>
            <a:pPr algn="ctr"/>
            <a:r>
              <a:rPr lang="ru-RU" sz="3200" dirty="0" smtClean="0"/>
              <a:t>от 24.12.2013 г. № 2606-р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Нормативно-правовое регулирование</a:t>
            </a:r>
            <a:endParaRPr lang="ru-RU" sz="36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План 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мероприятий по реализации Концепции развития математического образования в Краснодарском крае</a:t>
            </a:r>
            <a:r>
              <a:rPr lang="ru-RU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2016 году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076530"/>
            <a:ext cx="3369369" cy="469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6409779"/>
              </p:ext>
            </p:extLst>
          </p:nvPr>
        </p:nvGraphicFramePr>
        <p:xfrm>
          <a:off x="251520" y="692696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3419872" y="5085184"/>
            <a:ext cx="5469727" cy="1109373"/>
            <a:chOff x="2952341" y="3096348"/>
            <a:chExt cx="5253703" cy="1109373"/>
          </a:xfrm>
        </p:grpSpPr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 rot="5400000">
              <a:off x="5024506" y="1024183"/>
              <a:ext cx="1109373" cy="525370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2952341" y="3150503"/>
              <a:ext cx="5192792" cy="10010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/>
                <a:t>Олимпиады, слёты, профильные смены, выставки</a:t>
              </a:r>
              <a:endParaRPr lang="ru-RU" sz="14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dirty="0" smtClean="0"/>
                <a:t>Применение д</a:t>
              </a:r>
              <a:r>
                <a:rPr lang="ru-RU" sz="1400" kern="1200" dirty="0" smtClean="0"/>
                <a:t>истанционных технологий</a:t>
              </a:r>
              <a:endParaRPr lang="ru-RU" sz="14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3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95537" y="188640"/>
            <a:ext cx="843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Структура плана и формы проведения мероприятий</a:t>
            </a:r>
            <a:endParaRPr lang="ru-RU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76698"/>
              </p:ext>
            </p:extLst>
          </p:nvPr>
        </p:nvGraphicFramePr>
        <p:xfrm>
          <a:off x="467544" y="332656"/>
          <a:ext cx="8279543" cy="52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9543"/>
              </a:tblGrid>
              <a:tr h="332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Общесистемные мероприятия</a:t>
                      </a:r>
                      <a:endParaRPr lang="ru-RU" sz="3200" dirty="0">
                        <a:effectLst/>
                        <a:latin typeface="Arial Black" panose="020B0A04020102020204" pitchFamily="34" charset="0"/>
                        <a:ea typeface="BatangChe" panose="02030609000101010101" pitchFamily="49" charset="-127"/>
                        <a:cs typeface="Aharoni" panose="02010803020104030203" pitchFamily="2" charset="-79"/>
                      </a:endParaRPr>
                    </a:p>
                  </a:txBody>
                  <a:tcPr marL="28929" marR="28929" marT="0" marB="0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305594"/>
              </p:ext>
            </p:extLst>
          </p:nvPr>
        </p:nvGraphicFramePr>
        <p:xfrm>
          <a:off x="467544" y="1196752"/>
          <a:ext cx="8280921" cy="51867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84376"/>
                <a:gridCol w="1872208"/>
                <a:gridCol w="3024337"/>
              </a:tblGrid>
              <a:tr h="780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Сроки</a:t>
                      </a:r>
                      <a:r>
                        <a:rPr lang="ru-RU" sz="1800" baseline="0" dirty="0" smtClean="0">
                          <a:effectLst/>
                        </a:rPr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111462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</a:t>
                      </a:r>
                    </a:p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«Математическая карусель»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29.02.2016 – 20.05.2016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муниципалитет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Краснодар</a:t>
                      </a:r>
                      <a:endParaRPr lang="ru-RU" dirty="0"/>
                    </a:p>
                  </a:txBody>
                  <a:tcPr/>
                </a:tc>
              </a:tr>
              <a:tr h="832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«Проектно-исследовательская деятельность школьников»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Март- апрель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Заочно</a:t>
                      </a:r>
                      <a:endParaRPr lang="ru-RU" dirty="0"/>
                    </a:p>
                  </a:txBody>
                  <a:tcPr/>
                </a:tc>
              </a:tr>
              <a:tr h="1188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Защита проектов в рамках Недели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Науки на секции «Педагогическое образование»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15.04.2016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Очно,  г. Краснодар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КубГУ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ФМКН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4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психологами «Особенности подготовки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обучающихся к ОГЭ в 2017 году по математике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21.12.2016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8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29689"/>
              </p:ext>
            </p:extLst>
          </p:nvPr>
        </p:nvGraphicFramePr>
        <p:xfrm>
          <a:off x="467544" y="0"/>
          <a:ext cx="8279543" cy="913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9543"/>
              </a:tblGrid>
              <a:tr h="620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Общее</a:t>
                      </a:r>
                      <a:r>
                        <a:rPr lang="ru-RU" sz="320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 образование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Дошкольное</a:t>
                      </a:r>
                      <a:r>
                        <a:rPr lang="ru-RU" sz="2400" b="0" baseline="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 образование</a:t>
                      </a:r>
                      <a:endParaRPr lang="ru-RU" sz="2400" b="0" dirty="0">
                        <a:effectLst/>
                        <a:latin typeface="Arial Black" panose="020B0A04020102020204" pitchFamily="34" charset="0"/>
                        <a:ea typeface="BatangChe" panose="02030609000101010101" pitchFamily="49" charset="-127"/>
                        <a:cs typeface="Aharoni" panose="02010803020104030203" pitchFamily="2" charset="-79"/>
                      </a:endParaRPr>
                    </a:p>
                  </a:txBody>
                  <a:tcPr marL="28929" marR="28929" marT="0" marB="0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992101"/>
              </p:ext>
            </p:extLst>
          </p:nvPr>
        </p:nvGraphicFramePr>
        <p:xfrm>
          <a:off x="467544" y="908720"/>
          <a:ext cx="8280919" cy="58266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44416"/>
                <a:gridCol w="2130082"/>
                <a:gridCol w="2406421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Название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Сроки</a:t>
                      </a:r>
                      <a:r>
                        <a:rPr lang="ru-RU" sz="1600" baseline="0" dirty="0" smtClean="0">
                          <a:effectLst/>
                        </a:rPr>
                        <a:t> проведения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Место проведения</a:t>
                      </a:r>
                      <a:endParaRPr lang="ru-RU" sz="16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проектов «Познаём, исследуем, творим»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18.07.2016 - 19.09.2016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муниципалитет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Краснодар</a:t>
                      </a:r>
                      <a:endParaRPr lang="ru-RU" sz="1600" dirty="0"/>
                    </a:p>
                  </a:txBody>
                  <a:tcPr/>
                </a:tc>
              </a:tr>
              <a:tr h="572231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Апробация парциальной образовательной программы по математике «Школа королевы Геры»</a:t>
                      </a:r>
                      <a:endParaRPr lang="ru-RU" sz="1600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62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Обучающие семинары для участников апробации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18.02.16 – 19.02.16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05.09.16 – 07.09.16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</a:p>
                    <a:p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Сочи </a:t>
                      </a:r>
                    </a:p>
                    <a:p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 семинаров по обмену опытом апробации программы</a:t>
                      </a:r>
                      <a:endParaRPr lang="ru-RU" sz="16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 2016</a:t>
                      </a:r>
                    </a:p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индивидуального развития участников образовательного процесса в рамках апробации </a:t>
                      </a:r>
                      <a:endParaRPr lang="ru-RU" sz="16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Ноябрь 2016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На базе каждого ДОО – участника апробации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 мероприятий математической и естественнонаучной направленности для педагогов ДОО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24.03.2016 г.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29.11.2016 г.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9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57664"/>
              </p:ext>
            </p:extLst>
          </p:nvPr>
        </p:nvGraphicFramePr>
        <p:xfrm>
          <a:off x="467544" y="332656"/>
          <a:ext cx="8279543" cy="782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9543"/>
              </a:tblGrid>
              <a:tr h="332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Начальное образование, основное общее образование, среднее общее образование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ea typeface="BatangChe" panose="02030609000101010101" pitchFamily="49" charset="-127"/>
                        <a:cs typeface="Aharoni" panose="02010803020104030203" pitchFamily="2" charset="-79"/>
                      </a:endParaRPr>
                    </a:p>
                  </a:txBody>
                  <a:tcPr marL="28929" marR="28929" marT="0" marB="0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584527"/>
              </p:ext>
            </p:extLst>
          </p:nvPr>
        </p:nvGraphicFramePr>
        <p:xfrm>
          <a:off x="467544" y="1196752"/>
          <a:ext cx="8424936" cy="311848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02676"/>
                <a:gridCol w="2657964"/>
                <a:gridCol w="26642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Сроки</a:t>
                      </a:r>
                      <a:r>
                        <a:rPr lang="ru-RU" sz="1800" baseline="0" dirty="0" smtClean="0">
                          <a:effectLst/>
                        </a:rPr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подготовке к итоговой аттестации учащихся по математике</a:t>
                      </a:r>
                    </a:p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17.03.16, 28.03.16, 04.05.16, 11.05.16, 18.05.16, 14.11.16, 21.11.16, 28.11.16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г</a:t>
                      </a:r>
                      <a:r>
                        <a:rPr lang="ru-RU" baseline="0" dirty="0" smtClean="0"/>
                        <a:t>. Краснодар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подготовке к итоговой аттестации учащихся по информатике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04.04.16, 26.04.16, 05.05.16, 21.09.16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</a:t>
                      </a:r>
                      <a:r>
                        <a:rPr lang="ru-RU" baseline="0" dirty="0" smtClean="0"/>
                        <a:t>. Краснодар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13935"/>
              </p:ext>
            </p:extLst>
          </p:nvPr>
        </p:nvGraphicFramePr>
        <p:xfrm>
          <a:off x="467544" y="4365104"/>
          <a:ext cx="8424936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02676"/>
                <a:gridCol w="2657964"/>
                <a:gridCol w="26642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5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0889" y="1916832"/>
            <a:ext cx="8711591" cy="4607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комплекта единых диагностических материалов и рекомендаций по их применению для независимой оценки математических знаний и навыков обучающихся школы </a:t>
            </a: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(КДР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методических рекомендаций, направленных на совершенствование работы с «отстающими» по математике обучающимися для преодоления индивидуальных </a:t>
            </a:r>
            <a:r>
              <a:rPr lang="ru-RU" sz="3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совещания 15.02.16, 07.11.2016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69325"/>
              </p:ext>
            </p:extLst>
          </p:nvPr>
        </p:nvGraphicFramePr>
        <p:xfrm>
          <a:off x="180889" y="116632"/>
          <a:ext cx="8567575" cy="1369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575"/>
              </a:tblGrid>
              <a:tr h="332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Arial Black" panose="020B0A04020102020204" pitchFamily="34" charset="0"/>
                          <a:ea typeface="BatangChe" panose="02030609000101010101" pitchFamily="49" charset="-127"/>
                          <a:cs typeface="Aharoni" panose="02010803020104030203" pitchFamily="2" charset="-79"/>
                        </a:rPr>
                        <a:t>Начальное образование, основное общее образование, среднее общее образование</a:t>
                      </a:r>
                      <a:endParaRPr lang="ru-RU" sz="2800" dirty="0">
                        <a:effectLst/>
                        <a:latin typeface="Arial Black" panose="020B0A04020102020204" pitchFamily="34" charset="0"/>
                        <a:ea typeface="BatangChe" panose="02030609000101010101" pitchFamily="49" charset="-127"/>
                        <a:cs typeface="Aharoni" panose="02010803020104030203" pitchFamily="2" charset="-79"/>
                      </a:endParaRPr>
                    </a:p>
                  </a:txBody>
                  <a:tcPr marL="28929" marR="289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05273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Стажировка учителей математики, информатики на базе лидерских практик математического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всего 2016 года работают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стажировочные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площадки для учителей математики на базе следующих образовательных организаций: МБОУ лицей № 4,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гимназия № 23, Краснодарское ПКУ.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лицей № 90 (новая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55570"/>
              </p:ext>
            </p:extLst>
          </p:nvPr>
        </p:nvGraphicFramePr>
        <p:xfrm>
          <a:off x="180889" y="116632"/>
          <a:ext cx="8567575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575"/>
              </a:tblGrid>
              <a:tr h="332981">
                <a:tc>
                  <a:txBody>
                    <a:bodyPr/>
                    <a:lstStyle/>
                    <a:p>
                      <a:pPr lvl="0" algn="ctr"/>
                      <a:r>
                        <a:rPr lang="ru-RU" sz="3200" dirty="0" smtClean="0"/>
                        <a:t>Профессиональное образование, в том числе дополнительное</a:t>
                      </a:r>
                      <a:endParaRPr lang="ru-RU" sz="3200" dirty="0"/>
                    </a:p>
                  </a:txBody>
                  <a:tcPr marL="28929" marR="28929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32701"/>
              </p:ext>
            </p:extLst>
          </p:nvPr>
        </p:nvGraphicFramePr>
        <p:xfrm>
          <a:off x="426354" y="3717032"/>
          <a:ext cx="828091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3"/>
                <a:gridCol w="1872208"/>
                <a:gridCol w="2232247"/>
              </a:tblGrid>
              <a:tr h="1188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Сроки</a:t>
                      </a:r>
                      <a:r>
                        <a:rPr lang="ru-RU" sz="1800" baseline="0" dirty="0" smtClean="0">
                          <a:effectLst/>
                        </a:rPr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154812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«Робототехника в информационно-образовательной среде в образовательной организации»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28.04.16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29.04.16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Краснодар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9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662</Words>
  <Application>Microsoft Office PowerPoint</Application>
  <PresentationFormat>Экран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BatangChe</vt:lpstr>
      <vt:lpstr>Aharoni</vt:lpstr>
      <vt:lpstr>Arial</vt:lpstr>
      <vt:lpstr>Arial Black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 О выполнении плана мероприятий по реализации Концепции развития математического образования в Краснодарском крае в 2016 году ГБОУ ИРО Краснодарского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Справка о плане мероприятий по реализации Концепции развития математического образования в Краснодарском крае до 2020 года</dc:title>
  <dc:creator>beliy</dc:creator>
  <cp:lastModifiedBy>Елена Н. Белай</cp:lastModifiedBy>
  <cp:revision>108</cp:revision>
  <dcterms:created xsi:type="dcterms:W3CDTF">2014-12-18T19:27:30Z</dcterms:created>
  <dcterms:modified xsi:type="dcterms:W3CDTF">2016-12-05T11:01:21Z</dcterms:modified>
</cp:coreProperties>
</file>