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5" r:id="rId8"/>
    <p:sldId id="266" r:id="rId9"/>
    <p:sldId id="261" r:id="rId10"/>
    <p:sldId id="263" r:id="rId11"/>
    <p:sldId id="262" r:id="rId12"/>
    <p:sldId id="26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86B600E-47DF-4BCC-9646-17F5828434DD}" type="datetimeFigureOut">
              <a:rPr lang="ru-RU" smtClean="0"/>
              <a:pPr/>
              <a:t>16.08.2018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CA91CB-A98B-469E-B46B-E12080BCAD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6B600E-47DF-4BCC-9646-17F5828434DD}" type="datetimeFigureOut">
              <a:rPr lang="ru-RU" smtClean="0"/>
              <a:pPr/>
              <a:t>16.08.2018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CA91CB-A98B-469E-B46B-E12080BCAD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6B600E-47DF-4BCC-9646-17F5828434DD}" type="datetimeFigureOut">
              <a:rPr lang="ru-RU" smtClean="0"/>
              <a:pPr/>
              <a:t>16.08.2018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CA91CB-A98B-469E-B46B-E12080BCAD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6B600E-47DF-4BCC-9646-17F5828434DD}" type="datetimeFigureOut">
              <a:rPr lang="ru-RU" smtClean="0"/>
              <a:pPr/>
              <a:t>16.08.2018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CA91CB-A98B-469E-B46B-E12080BCADD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6B600E-47DF-4BCC-9646-17F5828434DD}" type="datetimeFigureOut">
              <a:rPr lang="ru-RU" smtClean="0"/>
              <a:pPr/>
              <a:t>16.08.2018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CA91CB-A98B-469E-B46B-E12080BCADD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6B600E-47DF-4BCC-9646-17F5828434DD}" type="datetimeFigureOut">
              <a:rPr lang="ru-RU" smtClean="0"/>
              <a:pPr/>
              <a:t>16.08.2018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CA91CB-A98B-469E-B46B-E12080BCADD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6B600E-47DF-4BCC-9646-17F5828434DD}" type="datetimeFigureOut">
              <a:rPr lang="ru-RU" smtClean="0"/>
              <a:pPr/>
              <a:t>16.08.2018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CA91CB-A98B-469E-B46B-E12080BCAD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6B600E-47DF-4BCC-9646-17F5828434DD}" type="datetimeFigureOut">
              <a:rPr lang="ru-RU" smtClean="0"/>
              <a:pPr/>
              <a:t>16.08.2018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CA91CB-A98B-469E-B46B-E12080BCADD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6B600E-47DF-4BCC-9646-17F5828434DD}" type="datetimeFigureOut">
              <a:rPr lang="ru-RU" smtClean="0"/>
              <a:pPr/>
              <a:t>16.08.2018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CA91CB-A98B-469E-B46B-E12080BCAD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86B600E-47DF-4BCC-9646-17F5828434DD}" type="datetimeFigureOut">
              <a:rPr lang="ru-RU" smtClean="0"/>
              <a:pPr/>
              <a:t>16.08.2018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CA91CB-A98B-469E-B46B-E12080BCAD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86B600E-47DF-4BCC-9646-17F5828434DD}" type="datetimeFigureOut">
              <a:rPr lang="ru-RU" smtClean="0"/>
              <a:pPr/>
              <a:t>16.08.2018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CA91CB-A98B-469E-B46B-E12080BCADD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86B600E-47DF-4BCC-9646-17F5828434DD}" type="datetimeFigureOut">
              <a:rPr lang="ru-RU" smtClean="0"/>
              <a:pPr/>
              <a:t>16.08.2018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BCA91CB-A98B-469E-B46B-E12080BCADD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85795"/>
            <a:ext cx="7772400" cy="2814656"/>
          </a:xfrm>
        </p:spPr>
        <p:txBody>
          <a:bodyPr/>
          <a:lstStyle/>
          <a:p>
            <a:r>
              <a:rPr lang="ru-RU" b="1" dirty="0"/>
              <a:t>ПРОБЛЕМНОЕ ОБУЧЕНИЕ</a:t>
            </a:r>
            <a:br>
              <a:rPr lang="ru-RU" b="1" dirty="0"/>
            </a:br>
            <a:r>
              <a:rPr lang="ru-RU" b="1" dirty="0"/>
              <a:t>НА УРОКАХ ИНФОРМАТИКИ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Гринев В.В.</a:t>
            </a:r>
          </a:p>
          <a:p>
            <a:r>
              <a:rPr lang="ru-RU" dirty="0" smtClean="0"/>
              <a:t>Красавин А.Л.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357430"/>
            <a:ext cx="8229600" cy="4125947"/>
          </a:xfrm>
        </p:spPr>
        <p:txBody>
          <a:bodyPr>
            <a:normAutofit lnSpcReduction="10000"/>
          </a:bodyPr>
          <a:lstStyle/>
          <a:p>
            <a:r>
              <a:rPr lang="ru-RU" sz="2800" b="1" i="1" dirty="0" smtClean="0"/>
              <a:t>Этап </a:t>
            </a:r>
            <a:r>
              <a:rPr lang="ru-RU" sz="2800" b="1" i="1" dirty="0"/>
              <a:t>урока - постановка темы и проблемы урока.</a:t>
            </a:r>
            <a:r>
              <a:rPr lang="ru-RU" sz="2800" dirty="0"/>
              <a:t> Этот этап урока начинается с выполнения учениками следующего задания: разгадайте ребус, что это за слово? Кто первый разгадает, выходит к доске и записывает слово.</a:t>
            </a:r>
          </a:p>
          <a:p>
            <a:r>
              <a:rPr lang="ru-RU" sz="2800" dirty="0"/>
              <a:t>Учитель перед учениками ставит проблемный вопрос: «Алгоритмы. Что ты знаешь о них?». Дети записывают тему и проблемный вопрос в тетрадь.</a:t>
            </a:r>
          </a:p>
          <a:p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Учебная ситуация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https://fs00.infourok.ru/images/doc/251/255884/hello_html_ac4792d.png"/>
          <p:cNvPicPr/>
          <p:nvPr/>
        </p:nvPicPr>
        <p:blipFill>
          <a:blip r:embed="rId2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1214414" y="857232"/>
            <a:ext cx="5916619" cy="14287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143668"/>
          </a:xfrm>
        </p:spPr>
        <p:txBody>
          <a:bodyPr>
            <a:normAutofit fontScale="92500"/>
          </a:bodyPr>
          <a:lstStyle/>
          <a:p>
            <a:r>
              <a:rPr lang="ru-RU" b="1" dirty="0"/>
              <a:t>Учебная ситуация </a:t>
            </a:r>
            <a:endParaRPr lang="ru-RU" dirty="0"/>
          </a:p>
          <a:p>
            <a:r>
              <a:rPr lang="ru-RU" dirty="0"/>
              <a:t>Учащимся предлагается прочитать готовый текст на карточках и выполнить следующие задания:</a:t>
            </a:r>
          </a:p>
          <a:p>
            <a:r>
              <a:rPr lang="ru-RU" dirty="0"/>
              <a:t>- дать название тексту;</a:t>
            </a:r>
          </a:p>
          <a:p>
            <a:r>
              <a:rPr lang="ru-RU" dirty="0"/>
              <a:t>- найти определение в тексте;</a:t>
            </a:r>
          </a:p>
          <a:p>
            <a:r>
              <a:rPr lang="ru-RU" dirty="0"/>
              <a:t>- подчеркнуть ключевые слова</a:t>
            </a:r>
          </a:p>
          <a:p>
            <a:r>
              <a:rPr lang="ru-RU" dirty="0"/>
              <a:t>Далее проводится обсуждение найденных определений. Цель этого обсуждения – найти общее во всех определениях, обобщить и написать итоговое определение.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Результат – обобщенное определение понятия «Восприятие информации человеком».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929354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На </a:t>
            </a:r>
            <a:r>
              <a:rPr lang="ru-RU" dirty="0"/>
              <a:t>уроке информатики, при изучении программирования </a:t>
            </a:r>
            <a:r>
              <a:rPr lang="ru-RU" dirty="0" smtClean="0"/>
              <a:t>предл</a:t>
            </a:r>
            <a:r>
              <a:rPr lang="ru-RU" dirty="0"/>
              <a:t>а</a:t>
            </a:r>
            <a:r>
              <a:rPr lang="ru-RU" dirty="0" smtClean="0"/>
              <a:t>гается </a:t>
            </a:r>
            <a:r>
              <a:rPr lang="ru-RU" dirty="0"/>
              <a:t>стихотворение (автор Марков С.А.), в котором необходимо подсчитать количество слов, связанных с синтаксисом языка программирования (зарезервированные слова, названия операторов, типы величин и т.п.)</a:t>
            </a:r>
          </a:p>
          <a:p>
            <a:r>
              <a:rPr lang="ru-RU" b="1" dirty="0"/>
              <a:t>Начало</a:t>
            </a:r>
            <a:r>
              <a:rPr lang="ru-RU" dirty="0"/>
              <a:t> светлое весны</a:t>
            </a:r>
          </a:p>
          <a:p>
            <a:r>
              <a:rPr lang="ru-RU" dirty="0"/>
              <a:t>Лесов зеленые </a:t>
            </a:r>
            <a:r>
              <a:rPr lang="ru-RU" b="1" dirty="0"/>
              <a:t>массивы</a:t>
            </a:r>
            <a:endParaRPr lang="ru-RU" dirty="0"/>
          </a:p>
          <a:p>
            <a:r>
              <a:rPr lang="ru-RU" dirty="0"/>
              <a:t>Цветут. </a:t>
            </a:r>
            <a:r>
              <a:rPr lang="ru-RU" b="1" dirty="0"/>
              <a:t>И</a:t>
            </a:r>
            <a:r>
              <a:rPr lang="ru-RU" dirty="0"/>
              <a:t> липы, </a:t>
            </a:r>
            <a:r>
              <a:rPr lang="ru-RU" b="1" dirty="0"/>
              <a:t>и</a:t>
            </a:r>
            <a:r>
              <a:rPr lang="ru-RU" dirty="0"/>
              <a:t> осины</a:t>
            </a:r>
          </a:p>
          <a:p>
            <a:r>
              <a:rPr lang="ru-RU" b="1" dirty="0"/>
              <a:t>И</a:t>
            </a:r>
            <a:r>
              <a:rPr lang="ru-RU" dirty="0"/>
              <a:t> ели помыслы ясны. </a:t>
            </a:r>
          </a:p>
          <a:p>
            <a:r>
              <a:rPr lang="ru-RU" dirty="0"/>
              <a:t>Себе </a:t>
            </a:r>
            <a:r>
              <a:rPr lang="ru-RU" b="1" dirty="0"/>
              <a:t>присвоил </a:t>
            </a:r>
            <a:r>
              <a:rPr lang="ru-RU" dirty="0"/>
              <a:t>этот май </a:t>
            </a:r>
          </a:p>
          <a:p>
            <a:r>
              <a:rPr lang="ru-RU" b="1" dirty="0"/>
              <a:t>Права</a:t>
            </a:r>
            <a:r>
              <a:rPr lang="ru-RU" dirty="0"/>
              <a:t> одеть листвою </a:t>
            </a:r>
            <a:r>
              <a:rPr lang="ru-RU" b="1" dirty="0"/>
              <a:t>ветки</a:t>
            </a:r>
            <a:r>
              <a:rPr lang="ru-RU" dirty="0"/>
              <a:t>, </a:t>
            </a:r>
          </a:p>
          <a:p>
            <a:r>
              <a:rPr lang="ru-RU" b="1" dirty="0"/>
              <a:t>И целый</a:t>
            </a:r>
            <a:r>
              <a:rPr lang="ru-RU" dirty="0"/>
              <a:t> месяц в душе </a:t>
            </a:r>
            <a:r>
              <a:rPr lang="ru-RU" b="1" dirty="0"/>
              <a:t>метки</a:t>
            </a:r>
            <a:r>
              <a:rPr lang="ru-RU" dirty="0"/>
              <a:t> </a:t>
            </a:r>
          </a:p>
          <a:p>
            <a:r>
              <a:rPr lang="ru-RU" dirty="0"/>
              <a:t>Он расставляет невзначай… </a:t>
            </a:r>
          </a:p>
          <a:p>
            <a:r>
              <a:rPr lang="ru-RU" b="1" dirty="0"/>
              <a:t>И</a:t>
            </a:r>
            <a:r>
              <a:rPr lang="ru-RU" dirty="0"/>
              <a:t> пишется легко </a:t>
            </a:r>
            <a:r>
              <a:rPr lang="ru-RU" b="1" dirty="0"/>
              <a:t>строка</a:t>
            </a:r>
            <a:r>
              <a:rPr lang="ru-RU" dirty="0"/>
              <a:t>, </a:t>
            </a:r>
          </a:p>
          <a:p>
            <a:r>
              <a:rPr lang="ru-RU" b="1" dirty="0"/>
              <a:t>И</a:t>
            </a:r>
            <a:r>
              <a:rPr lang="ru-RU" dirty="0"/>
              <a:t> на этюдник рвутся кисти, </a:t>
            </a:r>
          </a:p>
          <a:p>
            <a:r>
              <a:rPr lang="ru-RU" dirty="0"/>
              <a:t>Уходит </a:t>
            </a:r>
            <a:r>
              <a:rPr lang="ru-RU" b="1" dirty="0"/>
              <a:t>ложь</a:t>
            </a:r>
            <a:r>
              <a:rPr lang="ru-RU" dirty="0"/>
              <a:t> в обличье </a:t>
            </a:r>
            <a:r>
              <a:rPr lang="ru-RU" b="1" dirty="0"/>
              <a:t>истин</a:t>
            </a:r>
            <a:r>
              <a:rPr lang="ru-RU" dirty="0"/>
              <a:t>, </a:t>
            </a:r>
          </a:p>
          <a:p>
            <a:r>
              <a:rPr lang="ru-RU" b="1" dirty="0"/>
              <a:t>И</a:t>
            </a:r>
            <a:r>
              <a:rPr lang="ru-RU" dirty="0"/>
              <a:t> говорю я ей: </a:t>
            </a:r>
            <a:r>
              <a:rPr lang="ru-RU" b="1" dirty="0"/>
              <a:t>пока</a:t>
            </a:r>
            <a:r>
              <a:rPr lang="ru-RU" dirty="0"/>
              <a:t>!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Учебная ситуация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85000" lnSpcReduction="10000"/>
          </a:bodyPr>
          <a:lstStyle/>
          <a:p>
            <a:pPr marL="274320" indent="28800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u="sng" dirty="0" smtClean="0"/>
              <a:t>Проблемное обучение</a:t>
            </a:r>
            <a:r>
              <a:rPr lang="ru-RU" dirty="0" smtClean="0"/>
              <a:t> – система методов и средств, обеспечивающих возможности творческого участия учащихся в процессе усвоения новых знаний, формирование творческого мышления и познавательных интересов личности. </a:t>
            </a:r>
          </a:p>
          <a:p>
            <a:pPr marL="274320" indent="28800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Под проблемным обучением понимается такая организация учебных занятий, которая предполагает создание под руководством учителя проблемных ситуаций и активную самостоятельную деятельность учащихся по их разрешению, в результате чего и происходит творческое овладение профессиональными знаниями, навыками, умениями и развитие мыслительных способностей.</a:t>
            </a:r>
            <a:endParaRPr lang="ru-RU" dirty="0"/>
          </a:p>
        </p:txBody>
      </p:sp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>
                <a:solidFill>
                  <a:srgbClr val="88A44D"/>
                </a:solidFill>
              </a:rPr>
              <a:t>Технология проблемного обучения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проблемное изложение, при котором сам преподаватель ставит проблему и находи ее решение;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проблемная ситуация, при которой преподаватель ставит проблему, а поиск ее решения осуществляется совместно с учащимися;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творческое обучение, предполагающее активное участие учащихся в формулировании проблемы и поиска ее решения. Эта форма обучения наиболее целесообразна при организации и проведении </a:t>
            </a:r>
            <a:r>
              <a:rPr lang="ru-RU" dirty="0" err="1" smtClean="0"/>
              <a:t>учебно</a:t>
            </a:r>
            <a:r>
              <a:rPr lang="ru-RU" dirty="0" smtClean="0"/>
              <a:t> – исследовательских работ и научных работ.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Три основных уровня проблемных ситуаций: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625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3100" dirty="0" smtClean="0"/>
              <a:t>учитель подводит школьников к противоречию и предлагает им самим найти способ его разрешения;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3100" dirty="0" smtClean="0"/>
              <a:t>сталкивает противоречия практической деятельности;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3100" dirty="0" smtClean="0"/>
              <a:t>излагает различные точки зрения на один и тот же вопрос;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3100" dirty="0" smtClean="0"/>
              <a:t>предлагает классу рассмотреть явление с различных позиций;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3100" dirty="0" smtClean="0"/>
              <a:t>побуждает учащихся делать сравнения, обобщения, выводы из ситуаций, сопоставлять факты;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3100" dirty="0" smtClean="0"/>
              <a:t>ставит конкретные вопросы на обобщение, обоснование, конкретизацию, логику рассуждения;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3100" dirty="0" smtClean="0"/>
              <a:t>определяет проблемные теоретические и практические задания;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3100" dirty="0" smtClean="0"/>
              <a:t>ставит проблемные задачи с недостаточными или избыточными исходными данными, с неопределенностью в постановке вопроса, с противоречивыми данными, с заведомо допущенными ошибками, с ограниченным временем решения.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89693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Методических приемов создания проблемных ситуаций множество: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571612"/>
            <a:ext cx="8501122" cy="2725734"/>
          </a:xfrm>
        </p:spPr>
        <p:txBody>
          <a:bodyPr>
            <a:normAutofit/>
          </a:bodyPr>
          <a:lstStyle/>
          <a:p>
            <a:r>
              <a:rPr lang="ru-RU" dirty="0"/>
              <a:t>Проблемные ситуации</a:t>
            </a:r>
            <a:br>
              <a:rPr lang="ru-RU" dirty="0"/>
            </a:br>
            <a:r>
              <a:rPr lang="ru-RU" dirty="0"/>
              <a:t> при изучении отдельных тем курса информатики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/>
          </a:bodyPr>
          <a:lstStyle/>
          <a:p>
            <a:r>
              <a:rPr lang="ru-RU" u="sng" dirty="0"/>
              <a:t>Урок в 7-м классе</a:t>
            </a:r>
            <a:endParaRPr lang="ru-RU" dirty="0"/>
          </a:p>
          <a:p>
            <a:r>
              <a:rPr lang="ru-RU" i="1" dirty="0"/>
              <a:t>Тема урока: Кодирование информации</a:t>
            </a:r>
            <a:endParaRPr lang="ru-RU" dirty="0"/>
          </a:p>
          <a:p>
            <a:r>
              <a:rPr lang="ru-RU" i="1" dirty="0"/>
              <a:t> </a:t>
            </a:r>
            <a:endParaRPr lang="ru-RU" dirty="0"/>
          </a:p>
          <a:p>
            <a:r>
              <a:rPr lang="ru-RU" i="1" dirty="0"/>
              <a:t>Постановка проблемы учителем</a:t>
            </a:r>
            <a:r>
              <a:rPr lang="ru-RU" dirty="0"/>
              <a:t>: «Придумайте свой код с ключом, закодируйте сообщение, чтобы товарищ, имея этот ключ, мог корректно раскодировать это сообщение».</a:t>
            </a:r>
          </a:p>
          <a:p>
            <a:r>
              <a:rPr lang="ru-RU" dirty="0"/>
              <a:t>Учащиеся обмениваются сообщениями и пытаются их прочитать.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lnSpcReduction="10000"/>
          </a:bodyPr>
          <a:lstStyle/>
          <a:p>
            <a:r>
              <a:rPr lang="ru-RU" u="sng" dirty="0"/>
              <a:t>Урок в 9-м классе</a:t>
            </a:r>
            <a:endParaRPr lang="ru-RU" dirty="0"/>
          </a:p>
          <a:p>
            <a:r>
              <a:rPr lang="ru-RU" i="1" dirty="0"/>
              <a:t>Тема урока: </a:t>
            </a:r>
            <a:r>
              <a:rPr lang="ru-RU" dirty="0"/>
              <a:t>Графические редакторы</a:t>
            </a:r>
          </a:p>
          <a:p>
            <a:r>
              <a:rPr lang="ru-RU" i="1" dirty="0"/>
              <a:t> </a:t>
            </a:r>
            <a:endParaRPr lang="ru-RU" dirty="0"/>
          </a:p>
          <a:p>
            <a:r>
              <a:rPr lang="ru-RU" i="1" dirty="0"/>
              <a:t>Постановка проблемы учителем</a:t>
            </a:r>
            <a:r>
              <a:rPr lang="ru-RU" dirty="0"/>
              <a:t>: «Придумайте способ показать преимущества и недостатки векторных и растровых графических редакторов».</a:t>
            </a:r>
          </a:p>
          <a:p>
            <a:r>
              <a:rPr lang="ru-RU" dirty="0"/>
              <a:t>Учащиеся, используя компьютеры и принтеры, создают тестовые графические изображения, распечатывают их и на основе этого материала демонстрируют преимущества и недостатки векторных и растровых графических редакторов.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92500" lnSpcReduction="20000"/>
          </a:bodyPr>
          <a:lstStyle/>
          <a:p>
            <a:r>
              <a:rPr lang="ru-RU" u="sng" dirty="0"/>
              <a:t>Урок в 9-м классе</a:t>
            </a:r>
            <a:endParaRPr lang="ru-RU" dirty="0"/>
          </a:p>
          <a:p>
            <a:r>
              <a:rPr lang="ru-RU" i="1" dirty="0"/>
              <a:t>Тема урока: </a:t>
            </a:r>
            <a:r>
              <a:rPr lang="ru-RU" dirty="0"/>
              <a:t>Электронные таблицы</a:t>
            </a:r>
          </a:p>
          <a:p>
            <a:r>
              <a:rPr lang="ru-RU" i="1" dirty="0"/>
              <a:t> </a:t>
            </a:r>
            <a:endParaRPr lang="ru-RU" dirty="0"/>
          </a:p>
          <a:p>
            <a:r>
              <a:rPr lang="ru-RU" i="1" dirty="0"/>
              <a:t>Постановка проблемы учителем</a:t>
            </a:r>
            <a:r>
              <a:rPr lang="ru-RU" dirty="0"/>
              <a:t>: «Зная доходы семьи (заработную плату мамы и папы), а также ее расходы составить бюджет семьи на месяц так чтобы хватило финансов на приобретение компьютера».</a:t>
            </a:r>
          </a:p>
          <a:p>
            <a:r>
              <a:rPr lang="ru-RU" dirty="0"/>
              <a:t>Учащимся дается список обязательных расходов, расходов связанных с проведением свободного времени ученика, способов возможного сокращения расходов и статьи дохода. </a:t>
            </a:r>
          </a:p>
          <a:p>
            <a:r>
              <a:rPr lang="ru-RU" dirty="0"/>
              <a:t>Результатом работы учащихся должна быть таблица с необходимыми расчетными формулами.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00042"/>
            <a:ext cx="8501122" cy="6143668"/>
          </a:xfrm>
        </p:spPr>
        <p:txBody>
          <a:bodyPr>
            <a:normAutofit fontScale="70000" lnSpcReduction="20000"/>
          </a:bodyPr>
          <a:lstStyle/>
          <a:p>
            <a:r>
              <a:rPr lang="ru-RU" u="sng" dirty="0"/>
              <a:t>Урок в 10-м классе</a:t>
            </a:r>
            <a:endParaRPr lang="ru-RU" dirty="0"/>
          </a:p>
          <a:p>
            <a:r>
              <a:rPr lang="ru-RU" i="1" dirty="0"/>
              <a:t>Тема урока: </a:t>
            </a:r>
            <a:r>
              <a:rPr lang="ru-RU" dirty="0"/>
              <a:t>Аппаратное обеспечение  ПК. Системная плата</a:t>
            </a:r>
            <a:r>
              <a:rPr lang="ru-RU" i="1" dirty="0"/>
              <a:t>.</a:t>
            </a:r>
            <a:endParaRPr lang="ru-RU" dirty="0"/>
          </a:p>
          <a:p>
            <a:r>
              <a:rPr lang="ru-RU" i="1" dirty="0"/>
              <a:t> </a:t>
            </a:r>
            <a:endParaRPr lang="ru-RU" dirty="0"/>
          </a:p>
          <a:p>
            <a:r>
              <a:rPr lang="ru-RU" i="1" dirty="0"/>
              <a:t>Постановка проблемы учителем</a:t>
            </a:r>
            <a:r>
              <a:rPr lang="ru-RU" dirty="0"/>
              <a:t>: </a:t>
            </a:r>
            <a:r>
              <a:rPr lang="ru-RU" b="1" dirty="0"/>
              <a:t> Можно ли «заставить» «старые» компьютеры работать быстрее?</a:t>
            </a:r>
            <a:endParaRPr lang="ru-RU" dirty="0"/>
          </a:p>
          <a:p>
            <a:r>
              <a:rPr lang="ru-RU" dirty="0"/>
              <a:t> </a:t>
            </a:r>
          </a:p>
          <a:p>
            <a:r>
              <a:rPr lang="ru-RU" dirty="0"/>
              <a:t>Далее учащиеся выдвигают различные гипотезы решения проблемы и составляют алгоритм действий по их проверке:</a:t>
            </a:r>
          </a:p>
          <a:p>
            <a:pPr lvl="0"/>
            <a:r>
              <a:rPr lang="ru-RU" dirty="0"/>
              <a:t>выбор программы для тестирования системной платы;</a:t>
            </a:r>
          </a:p>
          <a:p>
            <a:pPr lvl="0"/>
            <a:r>
              <a:rPr lang="ru-RU" dirty="0"/>
              <a:t>тестирование, сравнение рабочих характеристик устройств различных ПК;</a:t>
            </a:r>
          </a:p>
          <a:p>
            <a:pPr lvl="0"/>
            <a:r>
              <a:rPr lang="ru-RU" dirty="0"/>
              <a:t>определение устройств, требующих модернизации;</a:t>
            </a:r>
          </a:p>
          <a:p>
            <a:pPr lvl="0"/>
            <a:r>
              <a:rPr lang="ru-RU" dirty="0"/>
              <a:t>выбор устройств, совместимых с конкретной системной платой;</a:t>
            </a:r>
          </a:p>
          <a:p>
            <a:pPr lvl="0"/>
            <a:r>
              <a:rPr lang="ru-RU" dirty="0"/>
              <a:t>поиск в Интернете фирм по продаже комплектующих ПК в регионе;</a:t>
            </a:r>
          </a:p>
          <a:p>
            <a:pPr lvl="0"/>
            <a:r>
              <a:rPr lang="ru-RU" dirty="0"/>
              <a:t>выбор по прайс-листам  комплектующих  для модернизации «старых» компьютеров и запись соответствующих рекомендаций;</a:t>
            </a:r>
          </a:p>
          <a:p>
            <a:r>
              <a:rPr lang="ru-RU" dirty="0"/>
              <a:t>Следует отметить, что в результате изучения темы несколько компьютеров действительно были модернизированы, и ребята проверили их </a:t>
            </a:r>
            <a:r>
              <a:rPr lang="ru-RU" dirty="0" smtClean="0"/>
              <a:t>производительность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56</TotalTime>
  <Words>508</Words>
  <Application>Microsoft Office PowerPoint</Application>
  <PresentationFormat>Экран (4:3)</PresentationFormat>
  <Paragraphs>74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Открытая</vt:lpstr>
      <vt:lpstr>ПРОБЛЕМНОЕ ОБУЧЕНИЕ НА УРОКАХ ИНФОРМАТИКИ</vt:lpstr>
      <vt:lpstr>Технология проблемного обучения</vt:lpstr>
      <vt:lpstr>Три основных уровня проблемных ситуаций:</vt:lpstr>
      <vt:lpstr>Методических приемов создания проблемных ситуаций множество:</vt:lpstr>
      <vt:lpstr>Проблемные ситуации  при изучении отдельных тем курса информатики</vt:lpstr>
      <vt:lpstr>Слайд 6</vt:lpstr>
      <vt:lpstr>Слайд 7</vt:lpstr>
      <vt:lpstr>Слайд 8</vt:lpstr>
      <vt:lpstr>Слайд 9</vt:lpstr>
      <vt:lpstr>Учебная ситуация  </vt:lpstr>
      <vt:lpstr>Слайд 11</vt:lpstr>
      <vt:lpstr>Учебная ситуация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ПРОБЛЕМНОЕ ОБУЧЕНИЕ НА УРОКАХ ИНФОРМАТИКИ</dc:title>
  <dc:creator>Владимир Гринев</dc:creator>
  <cp:lastModifiedBy>Владимир Гринев</cp:lastModifiedBy>
  <cp:revision>8</cp:revision>
  <dcterms:created xsi:type="dcterms:W3CDTF">2018-08-16T07:00:57Z</dcterms:created>
  <dcterms:modified xsi:type="dcterms:W3CDTF">2018-08-16T08:19:31Z</dcterms:modified>
</cp:coreProperties>
</file>